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heme/themeOverride1.xml" ContentType="application/vnd.openxmlformats-officedocument.themeOverr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heme/theme3.xml" ContentType="application/vnd.openxmlformats-officedocument.theme+xml"/>
  <Override PartName="/ppt/media/image19.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2" r:id="rId2"/>
  </p:sldMasterIdLst>
  <p:notesMasterIdLst>
    <p:notesMasterId r:id="rId76"/>
  </p:notesMasterIdLst>
  <p:sldIdLst>
    <p:sldId id="318" r:id="rId3"/>
    <p:sldId id="358" r:id="rId4"/>
    <p:sldId id="344" r:id="rId5"/>
    <p:sldId id="367" r:id="rId6"/>
    <p:sldId id="354" r:id="rId7"/>
    <p:sldId id="359" r:id="rId8"/>
    <p:sldId id="360" r:id="rId9"/>
    <p:sldId id="361" r:id="rId10"/>
    <p:sldId id="362" r:id="rId11"/>
    <p:sldId id="363" r:id="rId12"/>
    <p:sldId id="355" r:id="rId13"/>
    <p:sldId id="353" r:id="rId14"/>
    <p:sldId id="345" r:id="rId15"/>
    <p:sldId id="256" r:id="rId16"/>
    <p:sldId id="295" r:id="rId17"/>
    <p:sldId id="305" r:id="rId18"/>
    <p:sldId id="304" r:id="rId19"/>
    <p:sldId id="311" r:id="rId20"/>
    <p:sldId id="307" r:id="rId21"/>
    <p:sldId id="308" r:id="rId22"/>
    <p:sldId id="309" r:id="rId23"/>
    <p:sldId id="310" r:id="rId24"/>
    <p:sldId id="338" r:id="rId25"/>
    <p:sldId id="339" r:id="rId26"/>
    <p:sldId id="340" r:id="rId27"/>
    <p:sldId id="341" r:id="rId28"/>
    <p:sldId id="342" r:id="rId29"/>
    <p:sldId id="343" r:id="rId30"/>
    <p:sldId id="312" r:id="rId31"/>
    <p:sldId id="263" r:id="rId32"/>
    <p:sldId id="288" r:id="rId33"/>
    <p:sldId id="289" r:id="rId34"/>
    <p:sldId id="290" r:id="rId35"/>
    <p:sldId id="291" r:id="rId36"/>
    <p:sldId id="292" r:id="rId37"/>
    <p:sldId id="293" r:id="rId38"/>
    <p:sldId id="294" r:id="rId39"/>
    <p:sldId id="268" r:id="rId40"/>
    <p:sldId id="280" r:id="rId41"/>
    <p:sldId id="282" r:id="rId42"/>
    <p:sldId id="283" r:id="rId43"/>
    <p:sldId id="281" r:id="rId44"/>
    <p:sldId id="264" r:id="rId45"/>
    <p:sldId id="285" r:id="rId46"/>
    <p:sldId id="286" r:id="rId47"/>
    <p:sldId id="299" r:id="rId48"/>
    <p:sldId id="300" r:id="rId49"/>
    <p:sldId id="301" r:id="rId50"/>
    <p:sldId id="321" r:id="rId51"/>
    <p:sldId id="327" r:id="rId52"/>
    <p:sldId id="323" r:id="rId53"/>
    <p:sldId id="324" r:id="rId54"/>
    <p:sldId id="328" r:id="rId55"/>
    <p:sldId id="329" r:id="rId56"/>
    <p:sldId id="330" r:id="rId57"/>
    <p:sldId id="331" r:id="rId58"/>
    <p:sldId id="332" r:id="rId59"/>
    <p:sldId id="314" r:id="rId60"/>
    <p:sldId id="262" r:id="rId61"/>
    <p:sldId id="265" r:id="rId62"/>
    <p:sldId id="267" r:id="rId63"/>
    <p:sldId id="284" r:id="rId64"/>
    <p:sldId id="296" r:id="rId65"/>
    <p:sldId id="337" r:id="rId66"/>
    <p:sldId id="297" r:id="rId67"/>
    <p:sldId id="302" r:id="rId68"/>
    <p:sldId id="303" r:id="rId69"/>
    <p:sldId id="270" r:id="rId70"/>
    <p:sldId id="315" r:id="rId71"/>
    <p:sldId id="365" r:id="rId72"/>
    <p:sldId id="316" r:id="rId73"/>
    <p:sldId id="364" r:id="rId74"/>
    <p:sldId id="366" r:id="rId75"/>
  </p:sldIdLst>
  <p:sldSz cx="9144000" cy="6858000" type="screen4x3"/>
  <p:notesSz cx="6858000" cy="9144000"/>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2974" autoAdjust="0"/>
  </p:normalViewPr>
  <p:slideViewPr>
    <p:cSldViewPr snapToGrid="0">
      <p:cViewPr varScale="1">
        <p:scale>
          <a:sx n="106" d="100"/>
          <a:sy n="106" d="100"/>
        </p:scale>
        <p:origin x="17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C102A-38F5-4A28-B093-7C7AEB7703D0}" type="datetimeFigureOut">
              <a:rPr lang="de-DE" smtClean="0"/>
              <a:t>19.12.2016</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4C361-A135-40C8-8C24-F6137B23DF1E}" type="slidenum">
              <a:rPr lang="de-DE" smtClean="0"/>
              <a:t>‹Nr.›</a:t>
            </a:fld>
            <a:endParaRPr lang="de-DE"/>
          </a:p>
        </p:txBody>
      </p:sp>
    </p:spTree>
    <p:extLst>
      <p:ext uri="{BB962C8B-B14F-4D97-AF65-F5344CB8AC3E}">
        <p14:creationId xmlns:p14="http://schemas.microsoft.com/office/powerpoint/2010/main" val="570457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Unterschiedliche</a:t>
            </a:r>
            <a:r>
              <a:rPr lang="en-US" dirty="0"/>
              <a:t> </a:t>
            </a:r>
            <a:r>
              <a:rPr lang="en-US" dirty="0" err="1"/>
              <a:t>Anforderungen</a:t>
            </a:r>
            <a:r>
              <a:rPr lang="en-US" dirty="0"/>
              <a:t> in </a:t>
            </a:r>
            <a:r>
              <a:rPr lang="en-US" dirty="0" err="1"/>
              <a:t>unterschiedlicher</a:t>
            </a:r>
            <a:r>
              <a:rPr lang="en-US" baseline="0" dirty="0"/>
              <a:t> </a:t>
            </a:r>
            <a:r>
              <a:rPr lang="en-US" baseline="0" dirty="0" err="1"/>
              <a:t>Sicht</a:t>
            </a:r>
            <a:endParaRPr lang="en-US" dirty="0"/>
          </a:p>
        </p:txBody>
      </p:sp>
      <p:sp>
        <p:nvSpPr>
          <p:cNvPr id="4" name="Slide Number Placeholder 3"/>
          <p:cNvSpPr>
            <a:spLocks noGrp="1"/>
          </p:cNvSpPr>
          <p:nvPr>
            <p:ph type="sldNum" sz="quarter" idx="10"/>
          </p:nvPr>
        </p:nvSpPr>
        <p:spPr/>
        <p:txBody>
          <a:bodyPr/>
          <a:lstStyle/>
          <a:p>
            <a:r>
              <a:rPr lang="en-US">
                <a:latin typeface="Arial" pitchFamily="34" charset="0"/>
              </a:rPr>
              <a:t>Notice </a:t>
            </a:r>
            <a:fld id="{AD141568-5488-4AC9-B82D-9F5CE1225E2A}" type="slidenum">
              <a:rPr lang="en-US" smtClean="0">
                <a:latin typeface="Arial" pitchFamily="34" charset="0"/>
              </a:rPr>
              <a:pPr/>
              <a:t>21</a:t>
            </a:fld>
            <a:endParaRPr lang="en-US" dirty="0">
              <a:latin typeface="Arial" pitchFamily="34" charset="0"/>
            </a:endParaRPr>
          </a:p>
        </p:txBody>
      </p:sp>
    </p:spTree>
    <p:extLst>
      <p:ext uri="{BB962C8B-B14F-4D97-AF65-F5344CB8AC3E}">
        <p14:creationId xmlns:p14="http://schemas.microsoft.com/office/powerpoint/2010/main" val="3934570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Kernaussage</a:t>
            </a:r>
            <a:r>
              <a:rPr lang="en-US" dirty="0"/>
              <a:t>: </a:t>
            </a:r>
            <a:r>
              <a:rPr lang="en-US" dirty="0" err="1"/>
              <a:t>Qualität</a:t>
            </a:r>
            <a:r>
              <a:rPr lang="en-US" baseline="0" dirty="0"/>
              <a:t> von </a:t>
            </a:r>
            <a:r>
              <a:rPr lang="en-US" baseline="0" dirty="0" err="1"/>
              <a:t>Modellen</a:t>
            </a:r>
            <a:r>
              <a:rPr lang="en-US" baseline="0" dirty="0"/>
              <a:t> </a:t>
            </a:r>
            <a:r>
              <a:rPr lang="en-US" baseline="0" dirty="0" err="1"/>
              <a:t>hängt</a:t>
            </a:r>
            <a:r>
              <a:rPr lang="en-US" baseline="0" dirty="0"/>
              <a:t> von </a:t>
            </a:r>
            <a:r>
              <a:rPr lang="en-US" baseline="0" dirty="0" err="1"/>
              <a:t>der</a:t>
            </a:r>
            <a:r>
              <a:rPr lang="en-US" baseline="0" dirty="0"/>
              <a:t> </a:t>
            </a:r>
            <a:r>
              <a:rPr lang="en-US" baseline="0" dirty="0" err="1"/>
              <a:t>Entwicklungszeit</a:t>
            </a:r>
            <a:r>
              <a:rPr lang="en-US" baseline="0" dirty="0"/>
              <a:t> </a:t>
            </a:r>
            <a:r>
              <a:rPr lang="en-US" baseline="0" dirty="0" err="1"/>
              <a:t>ab</a:t>
            </a:r>
            <a:endParaRPr lang="en-US" dirty="0"/>
          </a:p>
        </p:txBody>
      </p:sp>
      <p:sp>
        <p:nvSpPr>
          <p:cNvPr id="4" name="Slide Number Placeholder 3"/>
          <p:cNvSpPr>
            <a:spLocks noGrp="1"/>
          </p:cNvSpPr>
          <p:nvPr>
            <p:ph type="sldNum" sz="quarter" idx="10"/>
          </p:nvPr>
        </p:nvSpPr>
        <p:spPr/>
        <p:txBody>
          <a:bodyPr/>
          <a:lstStyle/>
          <a:p>
            <a:r>
              <a:rPr lang="en-US">
                <a:latin typeface="Arial" pitchFamily="34" charset="0"/>
              </a:rPr>
              <a:t>Notice </a:t>
            </a:r>
            <a:fld id="{AD141568-5488-4AC9-B82D-9F5CE1225E2A}" type="slidenum">
              <a:rPr lang="en-US" smtClean="0">
                <a:latin typeface="Arial" pitchFamily="34" charset="0"/>
              </a:rPr>
              <a:pPr/>
              <a:t>22</a:t>
            </a:fld>
            <a:endParaRPr lang="en-US" dirty="0">
              <a:latin typeface="Arial" pitchFamily="34" charset="0"/>
            </a:endParaRPr>
          </a:p>
        </p:txBody>
      </p:sp>
    </p:spTree>
    <p:extLst>
      <p:ext uri="{BB962C8B-B14F-4D97-AF65-F5344CB8AC3E}">
        <p14:creationId xmlns:p14="http://schemas.microsoft.com/office/powerpoint/2010/main" val="247403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-Validierung des Anlagenkonzepts</a:t>
            </a:r>
          </a:p>
          <a:p>
            <a:r>
              <a:rPr lang="de-DE" dirty="0"/>
              <a:t>-Angebotssimulation</a:t>
            </a:r>
          </a:p>
        </p:txBody>
      </p:sp>
      <p:sp>
        <p:nvSpPr>
          <p:cNvPr id="4" name="Foliennummernplatzhalter 3"/>
          <p:cNvSpPr>
            <a:spLocks noGrp="1"/>
          </p:cNvSpPr>
          <p:nvPr>
            <p:ph type="sldNum" sz="quarter" idx="10"/>
          </p:nvPr>
        </p:nvSpPr>
        <p:spPr/>
        <p:txBody>
          <a:bodyPr/>
          <a:lstStyle/>
          <a:p>
            <a:fld id="{3BAA36C4-66F1-4892-9C30-E6202FD30182}" type="slidenum">
              <a:rPr lang="de-DE" smtClean="0"/>
              <a:t>26</a:t>
            </a:fld>
            <a:endParaRPr lang="de-DE"/>
          </a:p>
        </p:txBody>
      </p:sp>
    </p:spTree>
    <p:extLst>
      <p:ext uri="{BB962C8B-B14F-4D97-AF65-F5344CB8AC3E}">
        <p14:creationId xmlns:p14="http://schemas.microsoft.com/office/powerpoint/2010/main" val="206096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31</a:t>
            </a:fld>
            <a:endParaRPr lang="de-DE"/>
          </a:p>
        </p:txBody>
      </p:sp>
    </p:spTree>
    <p:extLst>
      <p:ext uri="{BB962C8B-B14F-4D97-AF65-F5344CB8AC3E}">
        <p14:creationId xmlns:p14="http://schemas.microsoft.com/office/powerpoint/2010/main" val="3638651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Starrkörper</a:t>
            </a:r>
            <a:r>
              <a:rPr lang="de-DE" baseline="0" dirty="0"/>
              <a:t> in MCD wird in Teileebene definiert, und nie in Baugruppeebene definiert werden kann, deshalb müssen Teile wie z.B. </a:t>
            </a:r>
            <a:r>
              <a:rPr lang="de-DE" baseline="0" dirty="0" err="1"/>
              <a:t>Typeschilder</a:t>
            </a:r>
            <a:r>
              <a:rPr lang="de-DE" baseline="0" dirty="0"/>
              <a:t> </a:t>
            </a:r>
            <a:r>
              <a:rPr lang="de-DE" baseline="0" dirty="0" err="1"/>
              <a:t>gemergt</a:t>
            </a:r>
            <a:r>
              <a:rPr lang="de-DE" baseline="0" dirty="0"/>
              <a:t> werden oder von Hand als Starrkörper definiert werden, und entsprechend verbunden</a:t>
            </a:r>
          </a:p>
          <a:p>
            <a:r>
              <a:rPr lang="de-DE" baseline="0" dirty="0"/>
              <a:t>Gelenke könnten undefiniert bleiben, Starrkörper müssen mit Teilen verknüpft werden, damit die Simulation funktionsfähig ist, wenn man ein Template benutzt</a:t>
            </a:r>
            <a:endParaRPr lang="de-DE" dirty="0"/>
          </a:p>
        </p:txBody>
      </p:sp>
      <p:sp>
        <p:nvSpPr>
          <p:cNvPr id="4" name="Foliennummernplatzhalter 3"/>
          <p:cNvSpPr>
            <a:spLocks noGrp="1"/>
          </p:cNvSpPr>
          <p:nvPr>
            <p:ph type="sldNum" sz="quarter" idx="10"/>
          </p:nvPr>
        </p:nvSpPr>
        <p:spPr/>
        <p:txBody>
          <a:bodyPr/>
          <a:lstStyle/>
          <a:p>
            <a:fld id="{87A4C361-A135-40C8-8C24-F6137B23DF1E}" type="slidenum">
              <a:rPr lang="de-DE" smtClean="0"/>
              <a:t>43</a:t>
            </a:fld>
            <a:endParaRPr lang="de-DE"/>
          </a:p>
        </p:txBody>
      </p:sp>
    </p:spTree>
    <p:extLst>
      <p:ext uri="{BB962C8B-B14F-4D97-AF65-F5344CB8AC3E}">
        <p14:creationId xmlns:p14="http://schemas.microsoft.com/office/powerpoint/2010/main" val="3508643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w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slideMaster" Target="../slideMasters/slideMaster2.xml"/><Relationship Id="rId4" Type="http://schemas.openxmlformats.org/officeDocument/2006/relationships/tags" Target="../tags/tag6.xml"/><Relationship Id="rId9" Type="http://schemas.openxmlformats.org/officeDocument/2006/relationships/image" Target="../media/image9.jpe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11.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image" Target="../media/image10.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image" Target="../media/image7.wmf"/><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tags" Target="../tags/tag43.xml"/><Relationship Id="rId21" Type="http://schemas.openxmlformats.org/officeDocument/2006/relationships/tags" Target="../tags/tag61.xml"/><Relationship Id="rId34" Type="http://schemas.openxmlformats.org/officeDocument/2006/relationships/image" Target="../media/image7.wmf"/><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slideMaster" Target="../slideMasters/slideMaster2.xml"/><Relationship Id="rId2" Type="http://schemas.openxmlformats.org/officeDocument/2006/relationships/tags" Target="../tags/tag42.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tags" Target="../tags/tag45.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 Id="rId35" Type="http://schemas.openxmlformats.org/officeDocument/2006/relationships/image" Target="../media/image12.jpe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tags" Target="../tags/tag98.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tags" Target="../tags/tag101.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32" Type="http://schemas.openxmlformats.org/officeDocument/2006/relationships/image" Target="../media/image7.wmf"/><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tags" Target="../tags/tag100.xml"/><Relationship Id="rId10" Type="http://schemas.openxmlformats.org/officeDocument/2006/relationships/tags" Target="../tags/tag82.xml"/><Relationship Id="rId19" Type="http://schemas.openxmlformats.org/officeDocument/2006/relationships/tags" Target="../tags/tag91.xml"/><Relationship Id="rId31" Type="http://schemas.openxmlformats.org/officeDocument/2006/relationships/slideMaster" Target="../slideMasters/slideMaster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tags" Target="../tags/tag99.xml"/><Relationship Id="rId30"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26" Type="http://schemas.openxmlformats.org/officeDocument/2006/relationships/tags" Target="../tags/tag128.xml"/><Relationship Id="rId3" Type="http://schemas.openxmlformats.org/officeDocument/2006/relationships/tags" Target="../tags/tag105.xml"/><Relationship Id="rId21" Type="http://schemas.openxmlformats.org/officeDocument/2006/relationships/tags" Target="../tags/tag123.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5" Type="http://schemas.openxmlformats.org/officeDocument/2006/relationships/tags" Target="../tags/tag127.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tags" Target="../tags/tag122.xml"/><Relationship Id="rId29" Type="http://schemas.openxmlformats.org/officeDocument/2006/relationships/tags" Target="../tags/tag131.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24" Type="http://schemas.openxmlformats.org/officeDocument/2006/relationships/tags" Target="../tags/tag126.xml"/><Relationship Id="rId32" Type="http://schemas.openxmlformats.org/officeDocument/2006/relationships/image" Target="../media/image7.wmf"/><Relationship Id="rId5" Type="http://schemas.openxmlformats.org/officeDocument/2006/relationships/tags" Target="../tags/tag107.xml"/><Relationship Id="rId15" Type="http://schemas.openxmlformats.org/officeDocument/2006/relationships/tags" Target="../tags/tag117.xml"/><Relationship Id="rId23" Type="http://schemas.openxmlformats.org/officeDocument/2006/relationships/tags" Target="../tags/tag125.xml"/><Relationship Id="rId28" Type="http://schemas.openxmlformats.org/officeDocument/2006/relationships/tags" Target="../tags/tag130.xml"/><Relationship Id="rId10" Type="http://schemas.openxmlformats.org/officeDocument/2006/relationships/tags" Target="../tags/tag112.xml"/><Relationship Id="rId19" Type="http://schemas.openxmlformats.org/officeDocument/2006/relationships/tags" Target="../tags/tag121.xml"/><Relationship Id="rId31" Type="http://schemas.openxmlformats.org/officeDocument/2006/relationships/slideMaster" Target="../slideMasters/slideMaster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tags" Target="../tags/tag124.xml"/><Relationship Id="rId27" Type="http://schemas.openxmlformats.org/officeDocument/2006/relationships/tags" Target="../tags/tag129.xml"/><Relationship Id="rId30" Type="http://schemas.openxmlformats.org/officeDocument/2006/relationships/tags" Target="../tags/tag13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slideMaster" Target="../slideMasters/slideMaster2.xml"/><Relationship Id="rId4" Type="http://schemas.openxmlformats.org/officeDocument/2006/relationships/tags" Target="../tags/tag13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a:lvl1pPr>
          </a:lstStyle>
          <a:p>
            <a:r>
              <a:rPr lang="de-DE"/>
              <a:t>Formatvorlage des Untertitelmasters durch Klicken bearbeiten</a:t>
            </a:r>
          </a:p>
        </p:txBody>
      </p:sp>
      <p:grpSp>
        <p:nvGrpSpPr>
          <p:cNvPr id="2" name="Group 4"/>
          <p:cNvGrpSpPr>
            <a:grpSpLocks noChangeAspect="1"/>
          </p:cNvGrpSpPr>
          <p:nvPr/>
        </p:nvGrpSpPr>
        <p:grpSpPr bwMode="auto">
          <a:xfrm>
            <a:off x="220979" y="-120478"/>
            <a:ext cx="5483658" cy="1781638"/>
            <a:chOff x="390" y="1351"/>
            <a:chExt cx="4980" cy="1618"/>
          </a:xfrm>
        </p:grpSpPr>
        <p:sp>
          <p:nvSpPr>
            <p:cNvPr id="10"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1"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pic>
        <p:nvPicPr>
          <p:cNvPr id="78" name="Picture 2"/>
          <p:cNvPicPr>
            <a:picLocks noChangeAspect="1" noChangeArrowheads="1"/>
          </p:cNvPicPr>
          <p:nvPr/>
        </p:nvPicPr>
        <p:blipFill>
          <a:blip r:embed="rId2"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519203134"/>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ig bar down)" type="title" preserve="1">
  <p:cSld name="Title (big bar down)">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 y="3"/>
            <a:ext cx="9141621" cy="4152898"/>
          </a:xfrm>
          <a:prstGeom prst="rect">
            <a:avLst/>
          </a:prstGeom>
        </p:spPr>
      </p:pic>
      <p:pic>
        <p:nvPicPr>
          <p:cNvPr id="11" name="cdtPicture 10 Id13" descr="SIE_Logo_Layer_Petrol_RGB_A3_76mm.wmf"/>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8444" t="41343" r="22606" b="34074"/>
          <a:stretch/>
        </p:blipFill>
        <p:spPr bwMode="auto">
          <a:xfrm>
            <a:off x="771123" y="1718846"/>
            <a:ext cx="1413726" cy="37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01 Id12"/>
          <p:cNvSpPr txBox="1">
            <a:spLocks noChangeArrowheads="1"/>
          </p:cNvSpPr>
          <p:nvPr>
            <p:custDataLst>
              <p:tags r:id="rId2"/>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7" name="cdtPicture 10 Id13" descr="SIE_Logo_Layer_Petrol_RGB_A3_76mm.wmf"/>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0083" y="2"/>
            <a:ext cx="129591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dtText Box 133 Id14"/>
          <p:cNvSpPr txBox="1">
            <a:spLocks noChangeArrowheads="1"/>
          </p:cNvSpPr>
          <p:nvPr>
            <p:custDataLst>
              <p:tags r:id="rId4"/>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57350" name="cdtRectangle 115 Id57350"/>
          <p:cNvSpPr>
            <a:spLocks noGrp="1" noChangeArrowheads="1"/>
          </p:cNvSpPr>
          <p:nvPr>
            <p:ph type="ctrTitle"/>
          </p:nvPr>
        </p:nvSpPr>
        <p:spPr bwMode="gray">
          <a:xfrm>
            <a:off x="253499"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499"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pic>
        <p:nvPicPr>
          <p:cNvPr id="2050" name="Picture 2" descr="http://www.plmportal.org/tl_files/plm/img/profile/Dienstleister/TESIS/05_PLM-ERP.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8" r="8903" b="16555"/>
          <a:stretch/>
        </p:blipFill>
        <p:spPr bwMode="auto">
          <a:xfrm>
            <a:off x="2255087" y="484190"/>
            <a:ext cx="3896097" cy="2858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d3kjp0zrek7zit.cloudfront.net/uploads/vendor/image/407/detail_13911731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4049" y="1479947"/>
            <a:ext cx="1428006"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360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9476D523-2193-4C76-ABB1-55C3D6E23222}"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4" name="cdtRectangle 15 Id7"/>
          <p:cNvSpPr>
            <a:spLocks noChangeArrowheads="1"/>
          </p:cNvSpPr>
          <p:nvPr>
            <p:custDataLst>
              <p:tags r:id="rId31"/>
            </p:custDataLst>
          </p:nvPr>
        </p:nvSpPr>
        <p:spPr bwMode="gray">
          <a:xfrm>
            <a:off x="0" y="3"/>
            <a:ext cx="9144000" cy="4149725"/>
          </a:xfrm>
          <a:prstGeom prst="rect">
            <a:avLst/>
          </a:prstGeom>
          <a:solidFill>
            <a:srgbClr val="D7D7CD"/>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35" name="cdtPicture 2 Id11"/>
          <p:cNvPicPr>
            <a:picLocks/>
          </p:cNvPicPr>
          <p:nvPr>
            <p:custDataLst>
              <p:tags r:id="rId32"/>
            </p:custDataLst>
          </p:nvPr>
        </p:nvPicPr>
        <p:blipFill>
          <a:blip r:embed="rId37">
            <a:extLst>
              <a:ext uri="{28A0092B-C50C-407E-A947-70E740481C1C}">
                <a14:useLocalDpi xmlns:a14="http://schemas.microsoft.com/office/drawing/2010/main" val="0"/>
              </a:ext>
            </a:extLst>
          </a:blip>
          <a:srcRect/>
          <a:stretch>
            <a:fillRect/>
          </a:stretch>
        </p:blipFill>
        <p:spPr bwMode="auto">
          <a:xfrm>
            <a:off x="0" y="3"/>
            <a:ext cx="9144000"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dtText Box 101 Id6"/>
          <p:cNvSpPr txBox="1">
            <a:spLocks noChangeArrowheads="1"/>
          </p:cNvSpPr>
          <p:nvPr>
            <p:custDataLst>
              <p:tags r:id="rId33"/>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pic>
        <p:nvPicPr>
          <p:cNvPr id="37" name="cdtPicture 7 Id8" descr="sie_logo_layer_petrol_rgb"/>
          <p:cNvPicPr>
            <a:picLocks noChangeAspect="1" noChangeArrowheads="1"/>
          </p:cNvPicPr>
          <p:nvPr>
            <p:custDataLst>
              <p:tags r:id="rId34"/>
            </p:custDataLst>
          </p:nvPr>
        </p:nvPicPr>
        <p:blipFill>
          <a:blip r:embed="rId38" cstate="print">
            <a:extLst>
              <a:ext uri="{28A0092B-C50C-407E-A947-70E740481C1C}">
                <a14:useLocalDpi xmlns:a14="http://schemas.microsoft.com/office/drawing/2010/main" val="0"/>
              </a:ext>
            </a:extLst>
          </a:blip>
          <a:srcRect/>
          <a:stretch>
            <a:fillRect/>
          </a:stretch>
        </p:blipFill>
        <p:spPr bwMode="auto">
          <a:xfrm>
            <a:off x="7702904" y="57"/>
            <a:ext cx="1079334"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cdtRectangle 115 Id57350"/>
          <p:cNvSpPr>
            <a:spLocks noGrp="1" noChangeArrowheads="1"/>
          </p:cNvSpPr>
          <p:nvPr>
            <p:ph type="ctrTitle"/>
          </p:nvPr>
        </p:nvSpPr>
        <p:spPr bwMode="gray">
          <a:xfrm>
            <a:off x="253500" y="4149118"/>
            <a:ext cx="8890529" cy="716126"/>
          </a:xfrm>
          <a:solidFill>
            <a:srgbClr val="879BAA"/>
          </a:solidFill>
        </p:spPr>
        <p:txBody>
          <a:bodyPr lIns="270000" tIns="144000" rIns="482400" bIns="108000" anchor="t">
            <a:spAutoFit/>
          </a:bodyPr>
          <a:lstStyle>
            <a:lvl1pPr>
              <a:defRPr sz="3000" smtClean="0">
                <a:solidFill>
                  <a:srgbClr val="FFFFFF"/>
                </a:solidFill>
                <a:latin typeface="Arial" pitchFamily="34" charset="0"/>
              </a:defRPr>
            </a:lvl1pPr>
          </a:lstStyle>
          <a:p>
            <a:r>
              <a:rPr lang="de-DE"/>
              <a:t>Titelmasterformat durch Klicken bearbeiten</a:t>
            </a:r>
            <a:endParaRPr lang="en-US" dirty="0"/>
          </a:p>
        </p:txBody>
      </p:sp>
      <p:sp>
        <p:nvSpPr>
          <p:cNvPr id="57351" name="cdtRectangle 116 Id57351"/>
          <p:cNvSpPr>
            <a:spLocks noGrp="1" noChangeArrowheads="1"/>
          </p:cNvSpPr>
          <p:nvPr>
            <p:ph type="subTitle" idx="1"/>
          </p:nvPr>
        </p:nvSpPr>
        <p:spPr bwMode="gray">
          <a:xfrm>
            <a:off x="253500" y="3756008"/>
            <a:ext cx="8890529" cy="393082"/>
          </a:xfrm>
          <a:solidFill>
            <a:srgbClr val="233746">
              <a:alpha val="65000"/>
            </a:srgbClr>
          </a:solidFill>
        </p:spPr>
        <p:txBody>
          <a:bodyPr lIns="270000" tIns="18000" rIns="482400" bIns="36000" anchor="b">
            <a:noAutofit/>
          </a:bodyPr>
          <a:lstStyle>
            <a:lvl1pPr>
              <a:defRPr sz="1500" smtClean="0">
                <a:solidFill>
                  <a:srgbClr val="FFFFFF"/>
                </a:solidFill>
                <a:latin typeface="Arial" pitchFamily="34" charset="0"/>
              </a:defRPr>
            </a:lvl1pPr>
          </a:lstStyle>
          <a:p>
            <a:r>
              <a:rPr lang="de-DE"/>
              <a:t>Formatvorlage des Untertitelmasters durch Klicken bearbeiten</a:t>
            </a:r>
            <a:endParaRPr lang="en-US" dirty="0"/>
          </a:p>
        </p:txBody>
      </p:sp>
    </p:spTree>
    <p:extLst>
      <p:ext uri="{BB962C8B-B14F-4D97-AF65-F5344CB8AC3E}">
        <p14:creationId xmlns:p14="http://schemas.microsoft.com/office/powerpoint/2010/main" val="58119163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 Index/Contact" preserve="1">
  <p:cSld name="Image + Index/Contact">
    <p:spTree>
      <p:nvGrpSpPr>
        <p:cNvPr id="1" name=""/>
        <p:cNvGrpSpPr/>
        <p:nvPr/>
      </p:nvGrpSpPr>
      <p:grpSpPr>
        <a:xfrm>
          <a:off x="0" y="0"/>
          <a:ext cx="0" cy="0"/>
          <a:chOff x="0" y="0"/>
          <a:chExt cx="0" cy="0"/>
        </a:xfrm>
      </p:grpSpPr>
      <p:sp>
        <p:nvSpPr>
          <p:cNvPr id="5"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6" name="cdtPicture 10 Id10" descr="SIE_Logo_Layer_Petrol_RGB_A3_76mm.wmf"/>
          <p:cNvPicPr>
            <a:picLocks noChangeAspect="1"/>
          </p:cNvPicPr>
          <p:nvPr>
            <p:custDataLst>
              <p:tags r:id="rId2"/>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dtText Box 133 Id16"/>
          <p:cNvSpPr txBox="1">
            <a:spLocks noChangeArrowheads="1"/>
          </p:cNvSpPr>
          <p:nvPr>
            <p:custDataLst>
              <p:tags r:id="rId3"/>
            </p:custDataLst>
          </p:nvPr>
        </p:nvSpPr>
        <p:spPr bwMode="auto">
          <a:xfrm>
            <a:off x="0" y="6175375"/>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8"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9"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EA4CFFC7-336A-496E-9A9A-D2F98F8112E1}"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10"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2"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4"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4"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5"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6"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37" name="cdtRectangle 2 Id5"/>
          <p:cNvSpPr/>
          <p:nvPr>
            <p:custDataLst>
              <p:tags r:id="rId31"/>
            </p:custDataLst>
          </p:nvPr>
        </p:nvSpPr>
        <p:spPr bwMode="auto">
          <a:xfrm>
            <a:off x="3492666" y="1412875"/>
            <a:ext cx="5651334" cy="4752975"/>
          </a:xfrm>
          <a:prstGeom prst="rect">
            <a:avLst/>
          </a:prstGeom>
          <a:solidFill>
            <a:srgbClr val="D7D7CD"/>
          </a:solidFill>
          <a:ln>
            <a:noFill/>
          </a:ln>
          <a:effectLst/>
          <a:extLst/>
        </p:spPr>
        <p:txBody>
          <a:bodyPr lIns="81000" tIns="40500" rIns="81000" bIns="40500" anchor="ctr"/>
          <a:lstStyle/>
          <a:p>
            <a:pPr algn="ctr">
              <a:lnSpc>
                <a:spcPct val="110000"/>
              </a:lnSpc>
              <a:spcBef>
                <a:spcPct val="0"/>
              </a:spcBef>
              <a:buFont typeface="Wingdings" pitchFamily="2" charset="2"/>
              <a:buNone/>
              <a:defRPr/>
            </a:pPr>
            <a:endParaRPr lang="en-US" b="1">
              <a:solidFill>
                <a:srgbClr val="000000"/>
              </a:solidFill>
              <a:latin typeface="Arial" charset="0"/>
              <a:ea typeface="ＭＳ Ｐゴシック" pitchFamily="34" charset="-128"/>
            </a:endParaRPr>
          </a:p>
        </p:txBody>
      </p:sp>
      <p:pic>
        <p:nvPicPr>
          <p:cNvPr id="38" name="cdtPicture 3 Id4"/>
          <p:cNvPicPr>
            <a:picLocks/>
          </p:cNvPicPr>
          <p:nvPr>
            <p:custDataLst>
              <p:tags r:id="rId32"/>
            </p:custDataLst>
          </p:nvPr>
        </p:nvPicPr>
        <p:blipFill>
          <a:blip r:embed="rId35">
            <a:extLst>
              <a:ext uri="{28A0092B-C50C-407E-A947-70E740481C1C}">
                <a14:useLocalDpi xmlns:a14="http://schemas.microsoft.com/office/drawing/2010/main" val="0"/>
              </a:ext>
            </a:extLst>
          </a:blip>
          <a:srcRect/>
          <a:stretch>
            <a:fillRect/>
          </a:stretch>
        </p:blipFill>
        <p:spPr bwMode="auto">
          <a:xfrm>
            <a:off x="1" y="1412875"/>
            <a:ext cx="33843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dtText Placeholder 12 Id13"/>
          <p:cNvSpPr>
            <a:spLocks noGrp="1"/>
          </p:cNvSpPr>
          <p:nvPr>
            <p:ph type="body" sz="quarter" idx="14"/>
          </p:nvPr>
        </p:nvSpPr>
        <p:spPr bwMode="auto">
          <a:xfrm>
            <a:off x="3492432" y="1412875"/>
            <a:ext cx="5651572" cy="4752975"/>
          </a:xfrm>
          <a:solidFill>
            <a:srgbClr val="D7D7CD"/>
          </a:solidFill>
        </p:spPr>
        <p:txBody>
          <a:bodyPr lIns="252000" tIns="144000" rIns="482400" bIns="144000"/>
          <a:lstStyle>
            <a:lvl1pPr marL="0" indent="0">
              <a:lnSpc>
                <a:spcPct val="100000"/>
              </a:lnSpc>
              <a:spcBef>
                <a:spcPts val="375"/>
              </a:spcBef>
              <a:spcAft>
                <a:spcPts val="375"/>
              </a:spcAft>
              <a:buClr>
                <a:schemeClr val="bg2"/>
              </a:buClr>
              <a:buFont typeface="Arial" pitchFamily="34" charset="0"/>
              <a:buNone/>
              <a:tabLst>
                <a:tab pos="4019550" algn="r"/>
              </a:tabLst>
              <a:defRPr>
                <a:solidFill>
                  <a:srgbClr val="000000"/>
                </a:solidFill>
              </a:defRPr>
            </a:lvl1pPr>
            <a:lvl2pPr marL="133350" indent="-132160">
              <a:lnSpc>
                <a:spcPct val="100000"/>
              </a:lnSpc>
              <a:spcBef>
                <a:spcPts val="375"/>
              </a:spcBef>
              <a:spcAft>
                <a:spcPts val="375"/>
              </a:spcAft>
              <a:buFont typeface="Arial" pitchFamily="34" charset="0"/>
              <a:buChar char="•"/>
              <a:tabLst>
                <a:tab pos="4019550" algn="r"/>
              </a:tabLst>
              <a:defRPr b="0">
                <a:solidFill>
                  <a:srgbClr val="000000"/>
                </a:solidFill>
              </a:defRPr>
            </a:lvl2pPr>
            <a:lvl3pPr marL="133350" indent="-133350">
              <a:lnSpc>
                <a:spcPct val="100000"/>
              </a:lnSpc>
              <a:spcBef>
                <a:spcPts val="375"/>
              </a:spcBef>
              <a:spcAft>
                <a:spcPts val="375"/>
              </a:spcAft>
              <a:buFont typeface="Arial" pitchFamily="34" charset="0"/>
              <a:buChar char="•"/>
              <a:tabLst>
                <a:tab pos="4019550" algn="r"/>
              </a:tabLst>
              <a:defRPr b="1">
                <a:solidFill>
                  <a:srgbClr val="000000"/>
                </a:solidFill>
              </a:defRPr>
            </a:lvl3pPr>
            <a:lvl4pPr marL="267891" indent="-133350">
              <a:lnSpc>
                <a:spcPct val="100000"/>
              </a:lnSpc>
              <a:spcBef>
                <a:spcPts val="375"/>
              </a:spcBef>
              <a:spcAft>
                <a:spcPts val="375"/>
              </a:spcAft>
              <a:buFont typeface="Arial" pitchFamily="34" charset="0"/>
              <a:buChar char="•"/>
              <a:tabLst>
                <a:tab pos="4019550" algn="r"/>
              </a:tabLst>
              <a:defRPr b="0">
                <a:solidFill>
                  <a:srgbClr val="000000"/>
                </a:solidFill>
              </a:defRPr>
            </a:lvl4pPr>
            <a:lvl5pPr marL="267891" indent="-133350">
              <a:lnSpc>
                <a:spcPct val="100000"/>
              </a:lnSpc>
              <a:spcBef>
                <a:spcPts val="375"/>
              </a:spcBef>
              <a:spcAft>
                <a:spcPts val="375"/>
              </a:spcAft>
              <a:buFont typeface="Arial" pitchFamily="34" charset="0"/>
              <a:buChar char="•"/>
              <a:tabLst>
                <a:tab pos="4019550"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4019550" algn="r"/>
              </a:tabLst>
              <a:defRPr b="1"/>
            </a:lvl6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11" name="cdtPicture Placeholder 10 Id11"/>
          <p:cNvSpPr>
            <a:spLocks noGrp="1"/>
          </p:cNvSpPr>
          <p:nvPr>
            <p:ph type="pic" sz="quarter" idx="13"/>
          </p:nvPr>
        </p:nvSpPr>
        <p:spPr>
          <a:xfrm>
            <a:off x="4" y="1412875"/>
            <a:ext cx="3384470" cy="4752975"/>
          </a:xfrm>
        </p:spPr>
        <p:txBody>
          <a:bodyPr/>
          <a:lstStyle>
            <a:lvl1pPr>
              <a:defRPr/>
            </a:lvl1p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485244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3"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4"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6"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7"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D2B854D8-3D5D-440D-95F4-A9CB1EB68F24}"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8"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9"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0"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1"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a:noFill/>
          <a:ln w="9525">
            <a:noFill/>
            <a:miter lim="800000"/>
            <a:headEnd/>
            <a:tailEnd/>
          </a:ln>
        </p:spPr>
        <p:txBody>
          <a:bodyPr/>
          <a:lstStyle>
            <a:lvl1pPr marL="0" marR="0" indent="0" algn="l" defTabSz="685800" rtl="0" eaLnBrk="1" fontAlgn="base" latinLnBrk="0" hangingPunct="1">
              <a:lnSpc>
                <a:spcPct val="100000"/>
              </a:lnSpc>
              <a:spcBef>
                <a:spcPct val="0"/>
              </a:spcBef>
              <a:spcAft>
                <a:spcPct val="0"/>
              </a:spcAft>
              <a:buClrTx/>
              <a:buSzTx/>
              <a:buFontTx/>
              <a:buNone/>
              <a:tabLst/>
              <a:defRPr lang="de-DE"/>
            </a:lvl1pPr>
          </a:lstStyle>
          <a:p>
            <a:pPr lvl="0"/>
            <a:r>
              <a:rPr lang="de-DE"/>
              <a:t>Titelmasterformat durch Klicken bearbeiten</a:t>
            </a:r>
            <a:endParaRPr lang="en-US" noProof="0" dirty="0"/>
          </a:p>
        </p:txBody>
      </p:sp>
    </p:spTree>
    <p:extLst>
      <p:ext uri="{BB962C8B-B14F-4D97-AF65-F5344CB8AC3E}">
        <p14:creationId xmlns:p14="http://schemas.microsoft.com/office/powerpoint/2010/main" val="3669737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4" name="cdtRectangle 12 Id15"/>
          <p:cNvSpPr>
            <a:spLocks noChangeArrowheads="1"/>
          </p:cNvSpPr>
          <p:nvPr>
            <p:custDataLst>
              <p:tags r:id="rId1"/>
            </p:custDataLst>
          </p:nvPr>
        </p:nvSpPr>
        <p:spPr bwMode="gray">
          <a:xfrm>
            <a:off x="0" y="57"/>
            <a:ext cx="9144000" cy="1268413"/>
          </a:xfrm>
          <a:prstGeom prst="rect">
            <a:avLst/>
          </a:prstGeom>
          <a:solidFill>
            <a:schemeClr val="lt2"/>
          </a:solidFill>
          <a:ln w="9525">
            <a:noFill/>
            <a:miter lim="800000"/>
            <a:headEnd/>
            <a:tailEnd/>
          </a:ln>
          <a:effectLst/>
        </p:spPr>
        <p:txBody>
          <a:bodyPr wrap="none" anchor="ctr"/>
          <a:lstStyle/>
          <a:p>
            <a:pPr>
              <a:defRPr/>
            </a:pPr>
            <a:endParaRPr lang="en-US">
              <a:solidFill>
                <a:srgbClr val="ADBECB"/>
              </a:solidFill>
              <a:latin typeface="Arial" charset="0"/>
              <a:ea typeface="ＭＳ Ｐゴシック" pitchFamily="34" charset="-128"/>
            </a:endParaRPr>
          </a:p>
        </p:txBody>
      </p:sp>
      <p:pic>
        <p:nvPicPr>
          <p:cNvPr id="5" name="cdtPicture 10 Id10" descr="SIE_Logo_Layer_Petrol_RGB_A3_76mm.wmf"/>
          <p:cNvPicPr>
            <a:picLocks noChangeAspect="1"/>
          </p:cNvPicPr>
          <p:nvPr>
            <p:custDataLst>
              <p:tags r:id="rId2"/>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7702904" y="0"/>
            <a:ext cx="1079334"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dtText Box 133 Id16"/>
          <p:cNvSpPr txBox="1">
            <a:spLocks noChangeArrowheads="1"/>
          </p:cNvSpPr>
          <p:nvPr>
            <p:custDataLst>
              <p:tags r:id="rId3"/>
            </p:custDataLst>
          </p:nvPr>
        </p:nvSpPr>
        <p:spPr bwMode="auto">
          <a:xfrm>
            <a:off x="0" y="6165850"/>
            <a:ext cx="9144000" cy="431800"/>
          </a:xfrm>
          <a:prstGeom prst="rect">
            <a:avLst/>
          </a:prstGeom>
          <a:noFill/>
          <a:ln w="9525">
            <a:noFill/>
            <a:miter lim="800000"/>
            <a:headEnd/>
            <a:tailEnd/>
          </a:ln>
          <a:effectLst/>
        </p:spPr>
        <p:txBody>
          <a:bodyPr lIns="469800" tIns="108000" rIns="2408400" bIns="0" anchor="ctr"/>
          <a:lstStyle/>
          <a:p>
            <a:pPr>
              <a:defRPr/>
            </a:pPr>
            <a:r>
              <a:rPr lang="de-DE" sz="750" b="1" dirty="0" err="1">
                <a:solidFill>
                  <a:srgbClr val="879BAA"/>
                </a:solidFill>
              </a:rPr>
              <a:t>Unrestricted</a:t>
            </a:r>
            <a:r>
              <a:rPr lang="de-DE" sz="750" b="1" dirty="0">
                <a:solidFill>
                  <a:srgbClr val="879BAA"/>
                </a:solidFill>
              </a:rPr>
              <a:t> / © Siemens AG 2014. All </a:t>
            </a:r>
            <a:r>
              <a:rPr lang="de-DE" sz="750" b="1" dirty="0" err="1">
                <a:solidFill>
                  <a:srgbClr val="879BAA"/>
                </a:solidFill>
              </a:rPr>
              <a:t>Rights</a:t>
            </a:r>
            <a:r>
              <a:rPr lang="de-DE" sz="750" b="1" dirty="0">
                <a:solidFill>
                  <a:srgbClr val="879BAA"/>
                </a:solidFill>
              </a:rPr>
              <a:t> </a:t>
            </a:r>
            <a:r>
              <a:rPr lang="de-DE" sz="750" b="1" dirty="0" err="1">
                <a:solidFill>
                  <a:srgbClr val="879BAA"/>
                </a:solidFill>
              </a:rPr>
              <a:t>Reserved</a:t>
            </a:r>
            <a:r>
              <a:rPr lang="de-DE" sz="750" b="1" dirty="0">
                <a:solidFill>
                  <a:srgbClr val="879BAA"/>
                </a:solidFill>
              </a:rPr>
              <a:t>.</a:t>
            </a:r>
          </a:p>
        </p:txBody>
      </p:sp>
      <p:sp>
        <p:nvSpPr>
          <p:cNvPr id="7" name="cdtTextBox 12 Id17"/>
          <p:cNvSpPr txBox="1"/>
          <p:nvPr>
            <p:custDataLst>
              <p:tags r:id="rId4"/>
            </p:custDataLst>
          </p:nvPr>
        </p:nvSpPr>
        <p:spPr>
          <a:xfrm>
            <a:off x="3" y="6597650"/>
            <a:ext cx="2947643" cy="260350"/>
          </a:xfrm>
          <a:prstGeom prst="rect">
            <a:avLst/>
          </a:prstGeom>
          <a:noFill/>
        </p:spPr>
        <p:txBody>
          <a:bodyPr lIns="1431000" tIns="0" rIns="0" bIns="86400"/>
          <a:lstStyle/>
          <a:p>
            <a:pPr>
              <a:lnSpc>
                <a:spcPct val="110000"/>
              </a:lnSpc>
              <a:spcBef>
                <a:spcPct val="0"/>
              </a:spcBef>
              <a:defRPr/>
            </a:pPr>
            <a:endParaRPr lang="de-DE" sz="750" dirty="0">
              <a:solidFill>
                <a:srgbClr val="000000"/>
              </a:solidFill>
              <a:latin typeface="Arial" charset="0"/>
              <a:ea typeface="ＭＳ Ｐゴシック" pitchFamily="34" charset="-128"/>
            </a:endParaRPr>
          </a:p>
        </p:txBody>
      </p:sp>
      <p:sp>
        <p:nvSpPr>
          <p:cNvPr id="8" name="cdtTextBox 11 Id18"/>
          <p:cNvSpPr txBox="1"/>
          <p:nvPr>
            <p:custDataLst>
              <p:tags r:id="rId5"/>
            </p:custDataLst>
          </p:nvPr>
        </p:nvSpPr>
        <p:spPr>
          <a:xfrm>
            <a:off x="0" y="6597650"/>
            <a:ext cx="1323286" cy="260350"/>
          </a:xfrm>
          <a:prstGeom prst="rect">
            <a:avLst/>
          </a:prstGeom>
          <a:noFill/>
        </p:spPr>
        <p:txBody>
          <a:bodyPr lIns="469800" tIns="0" rIns="0" bIns="86400"/>
          <a:lstStyle/>
          <a:p>
            <a:pPr>
              <a:lnSpc>
                <a:spcPct val="110000"/>
              </a:lnSpc>
              <a:spcBef>
                <a:spcPct val="0"/>
              </a:spcBef>
              <a:defRPr/>
            </a:pPr>
            <a:r>
              <a:rPr lang="de-DE" sz="750">
                <a:solidFill>
                  <a:srgbClr val="000000"/>
                </a:solidFill>
                <a:latin typeface="Arial" charset="0"/>
                <a:ea typeface="ＭＳ Ｐゴシック" pitchFamily="34" charset="-128"/>
              </a:rPr>
              <a:t>Page </a:t>
            </a:r>
            <a:fld id="{55E78844-CB4C-4208-BE99-D3CE6FF67179}" type="slidenum">
              <a:rPr lang="de-DE" sz="750">
                <a:solidFill>
                  <a:srgbClr val="000000"/>
                </a:solidFill>
                <a:latin typeface="Arial" charset="0"/>
                <a:ea typeface="ＭＳ Ｐゴシック" pitchFamily="34" charset="-128"/>
              </a:rPr>
              <a:pPr>
                <a:lnSpc>
                  <a:spcPct val="110000"/>
                </a:lnSpc>
                <a:spcBef>
                  <a:spcPct val="0"/>
                </a:spcBef>
                <a:defRPr/>
              </a:pPr>
              <a:t>‹Nr.›</a:t>
            </a:fld>
            <a:endParaRPr lang="de-DE" sz="750">
              <a:solidFill>
                <a:srgbClr val="000000"/>
              </a:solidFill>
              <a:latin typeface="Arial" charset="0"/>
              <a:ea typeface="ＭＳ Ｐゴシック" pitchFamily="34" charset="-128"/>
            </a:endParaRPr>
          </a:p>
        </p:txBody>
      </p:sp>
      <p:sp>
        <p:nvSpPr>
          <p:cNvPr id="9" name="cdtTextBox 13 Id19"/>
          <p:cNvSpPr txBox="1"/>
          <p:nvPr>
            <p:custDataLst>
              <p:tags r:id="rId6"/>
            </p:custDataLst>
          </p:nvPr>
        </p:nvSpPr>
        <p:spPr>
          <a:xfrm>
            <a:off x="2839354" y="6597650"/>
            <a:ext cx="6304648" cy="260350"/>
          </a:xfrm>
          <a:prstGeom prst="rect">
            <a:avLst/>
          </a:prstGeom>
          <a:noFill/>
        </p:spPr>
        <p:txBody>
          <a:bodyPr lIns="0" tIns="0" rIns="361800" bIns="86400"/>
          <a:lstStyle/>
          <a:p>
            <a:pPr algn="r">
              <a:lnSpc>
                <a:spcPct val="110000"/>
              </a:lnSpc>
              <a:spcBef>
                <a:spcPts val="0"/>
              </a:spcBef>
              <a:defRPr/>
            </a:pPr>
            <a:r>
              <a:rPr lang="de-DE" sz="750" dirty="0">
                <a:solidFill>
                  <a:srgbClr val="000000"/>
                </a:solidFill>
              </a:rPr>
              <a:t>Digital Factory Division</a:t>
            </a:r>
          </a:p>
        </p:txBody>
      </p:sp>
      <p:sp>
        <p:nvSpPr>
          <p:cNvPr id="10" name="cdtText Box 101 Id20"/>
          <p:cNvSpPr txBox="1">
            <a:spLocks noChangeArrowheads="1"/>
          </p:cNvSpPr>
          <p:nvPr>
            <p:custDataLst>
              <p:tags r:id="rId7"/>
            </p:custDataLst>
          </p:nvPr>
        </p:nvSpPr>
        <p:spPr bwMode="auto">
          <a:xfrm>
            <a:off x="4572001" y="0"/>
            <a:ext cx="1190" cy="1588"/>
          </a:xfrm>
          <a:prstGeom prst="rect">
            <a:avLst/>
          </a:prstGeom>
          <a:noFill/>
          <a:ln>
            <a:noFill/>
          </a:ln>
          <a:effectLst/>
          <a:extLst/>
        </p:spPr>
        <p:txBody>
          <a:bodyPr wrap="none" lIns="0" tIns="27000" rIns="0" bIns="0"/>
          <a:lstStyle/>
          <a:p>
            <a:pPr algn="ctr">
              <a:defRPr/>
            </a:pPr>
            <a:endParaRPr lang="de-DE" sz="825" b="1">
              <a:solidFill>
                <a:srgbClr val="990000"/>
              </a:solidFill>
              <a:latin typeface="Arial" charset="0"/>
              <a:ea typeface="ＭＳ Ｐゴシック" pitchFamily="34" charset="-128"/>
            </a:endParaRPr>
          </a:p>
        </p:txBody>
      </p:sp>
      <p:cxnSp>
        <p:nvCxnSpPr>
          <p:cNvPr id="11" name="cdtMasterTags_CL1 Id7"/>
          <p:cNvCxnSpPr>
            <a:cxnSpLocks noChangeShapeType="1"/>
          </p:cNvCxnSpPr>
          <p:nvPr>
            <p:custDataLst>
              <p:tags r:id="rId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2" name="cdtMasterTags_CL2 Id9"/>
          <p:cNvCxnSpPr>
            <a:cxnSpLocks noChangeShapeType="1"/>
          </p:cNvCxnSpPr>
          <p:nvPr>
            <p:custDataLst>
              <p:tags r:id="rId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3" name="cdtMasterTags_CL3 Id11"/>
          <p:cNvCxnSpPr>
            <a:cxnSpLocks noChangeShapeType="1"/>
          </p:cNvCxnSpPr>
          <p:nvPr>
            <p:custDataLst>
              <p:tags r:id="rId1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4" name="cdtMasterTags_CL4 Id12"/>
          <p:cNvCxnSpPr>
            <a:cxnSpLocks noChangeShapeType="1"/>
          </p:cNvCxnSpPr>
          <p:nvPr>
            <p:custDataLst>
              <p:tags r:id="rId1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5" name="cdtMasterTags_CL5 Id13"/>
          <p:cNvCxnSpPr>
            <a:cxnSpLocks noChangeShapeType="1"/>
          </p:cNvCxnSpPr>
          <p:nvPr>
            <p:custDataLst>
              <p:tags r:id="rId1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6" name="cdtMasterTags_CL6 Id14"/>
          <p:cNvCxnSpPr>
            <a:cxnSpLocks noChangeShapeType="1"/>
          </p:cNvCxnSpPr>
          <p:nvPr>
            <p:custDataLst>
              <p:tags r:id="rId1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7" name="cdtMasterTags_CL7 Id3080"/>
          <p:cNvCxnSpPr>
            <a:cxnSpLocks noChangeShapeType="1"/>
          </p:cNvCxnSpPr>
          <p:nvPr>
            <p:custDataLst>
              <p:tags r:id="rId1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8" name="cdtMasterTags_CL8 Id3081"/>
          <p:cNvCxnSpPr>
            <a:cxnSpLocks noChangeShapeType="1"/>
          </p:cNvCxnSpPr>
          <p:nvPr>
            <p:custDataLst>
              <p:tags r:id="rId1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19" name="cdtMasterTags_CL9 Id3082"/>
          <p:cNvCxnSpPr>
            <a:cxnSpLocks noChangeShapeType="1"/>
          </p:cNvCxnSpPr>
          <p:nvPr>
            <p:custDataLst>
              <p:tags r:id="rId1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0" name="cdtMasterTags_CL10 Id3083"/>
          <p:cNvCxnSpPr>
            <a:cxnSpLocks noChangeShapeType="1"/>
          </p:cNvCxnSpPr>
          <p:nvPr>
            <p:custDataLst>
              <p:tags r:id="rId1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1" name="cdtMasterTags_CL11 Id3084"/>
          <p:cNvCxnSpPr>
            <a:cxnSpLocks noChangeShapeType="1"/>
          </p:cNvCxnSpPr>
          <p:nvPr>
            <p:custDataLst>
              <p:tags r:id="rId1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2" name="cdtMasterTags_CL12 Id3085"/>
          <p:cNvCxnSpPr>
            <a:cxnSpLocks noChangeShapeType="1"/>
          </p:cNvCxnSpPr>
          <p:nvPr>
            <p:custDataLst>
              <p:tags r:id="rId1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3" name="cdtMasterTags_CL13 Id3086"/>
          <p:cNvCxnSpPr>
            <a:cxnSpLocks noChangeShapeType="1"/>
          </p:cNvCxnSpPr>
          <p:nvPr>
            <p:custDataLst>
              <p:tags r:id="rId2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4" name="cdtMasterTags_CL14 Id3087"/>
          <p:cNvCxnSpPr>
            <a:cxnSpLocks noChangeShapeType="1"/>
          </p:cNvCxnSpPr>
          <p:nvPr>
            <p:custDataLst>
              <p:tags r:id="rId21"/>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5" name="cdtMasterTags_CL15 Id3088"/>
          <p:cNvCxnSpPr>
            <a:cxnSpLocks noChangeShapeType="1"/>
          </p:cNvCxnSpPr>
          <p:nvPr>
            <p:custDataLst>
              <p:tags r:id="rId22"/>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6" name="cdtMasterTags_CL16 Id3089"/>
          <p:cNvCxnSpPr>
            <a:cxnSpLocks noChangeShapeType="1"/>
          </p:cNvCxnSpPr>
          <p:nvPr>
            <p:custDataLst>
              <p:tags r:id="rId23"/>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7" name="cdtMasterTags_CL17 Id3090"/>
          <p:cNvCxnSpPr>
            <a:cxnSpLocks noChangeShapeType="1"/>
          </p:cNvCxnSpPr>
          <p:nvPr>
            <p:custDataLst>
              <p:tags r:id="rId24"/>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8" name="cdtMasterTags_CL18 Id3091"/>
          <p:cNvCxnSpPr>
            <a:cxnSpLocks noChangeShapeType="1"/>
          </p:cNvCxnSpPr>
          <p:nvPr>
            <p:custDataLst>
              <p:tags r:id="rId25"/>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29" name="cdtMasterTags_CL19 Id3092"/>
          <p:cNvCxnSpPr>
            <a:cxnSpLocks noChangeShapeType="1"/>
          </p:cNvCxnSpPr>
          <p:nvPr>
            <p:custDataLst>
              <p:tags r:id="rId26"/>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0" name="cdtMasterTags_CL20 Id3093"/>
          <p:cNvCxnSpPr>
            <a:cxnSpLocks noChangeShapeType="1"/>
          </p:cNvCxnSpPr>
          <p:nvPr>
            <p:custDataLst>
              <p:tags r:id="rId27"/>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1" name="cdtMasterTags_CL21 Id3094"/>
          <p:cNvCxnSpPr>
            <a:cxnSpLocks noChangeShapeType="1"/>
          </p:cNvCxnSpPr>
          <p:nvPr>
            <p:custDataLst>
              <p:tags r:id="rId28"/>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2" name="cdtMasterTags_CL22 Id3095"/>
          <p:cNvCxnSpPr>
            <a:cxnSpLocks noChangeShapeType="1"/>
          </p:cNvCxnSpPr>
          <p:nvPr>
            <p:custDataLst>
              <p:tags r:id="rId29"/>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33" name="cdtMasterTags"/>
          <p:cNvCxnSpPr>
            <a:cxnSpLocks noChangeShapeType="1"/>
          </p:cNvCxnSpPr>
          <p:nvPr>
            <p:custDataLst>
              <p:tags r:id="rId30"/>
            </p:custDataLst>
          </p:nvPr>
        </p:nvCxnSpPr>
        <p:spPr bwMode="auto">
          <a:xfrm>
            <a:off x="0" y="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 name="cdtTitle 1 Id2"/>
          <p:cNvSpPr>
            <a:spLocks noGrp="1"/>
          </p:cNvSpPr>
          <p:nvPr>
            <p:ph type="title"/>
          </p:nvPr>
        </p:nvSpPr>
        <p:spPr>
          <a:xfrm>
            <a:off x="0" y="57"/>
            <a:ext cx="9144000" cy="1268413"/>
          </a:xfrm>
        </p:spPr>
        <p:txBody>
          <a:bodyPr/>
          <a:lstStyle/>
          <a:p>
            <a:r>
              <a:rPr lang="de-DE"/>
              <a:t>Titelmasterformat durch Klicken bearbeiten</a:t>
            </a:r>
            <a:endParaRPr lang="en-US" dirty="0"/>
          </a:p>
        </p:txBody>
      </p:sp>
      <p:sp>
        <p:nvSpPr>
          <p:cNvPr id="3" name="cdtContent Placeholder 2 Id3"/>
          <p:cNvSpPr>
            <a:spLocks noGrp="1"/>
          </p:cNvSpPr>
          <p:nvPr>
            <p:ph idx="1"/>
          </p:nvPr>
        </p:nvSpPr>
        <p:spPr>
          <a:xfrm>
            <a:off x="470081" y="1412875"/>
            <a:ext cx="6153517" cy="4752975"/>
          </a:xfrm>
        </p:spPr>
        <p:txBody>
          <a:bodyPr/>
          <a:lstStyle>
            <a:lvl1pPr>
              <a:buFont typeface="Arial" pitchFamily="34" charset="0"/>
              <a:buNone/>
              <a:defRPr/>
            </a:lvl1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928785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reserve="1">
  <p:cSld name="Three columns">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61"/>
            <a:ext cx="9144000" cy="1268413"/>
          </a:xfrm>
        </p:spPr>
        <p:txBody>
          <a:bodyPr/>
          <a:lstStyle/>
          <a:p>
            <a:r>
              <a:rPr lang="en-US" noProof="0" dirty="0"/>
              <a:t>Click the style sheet to edit the title</a:t>
            </a:r>
            <a:endParaRPr lang="en-US" dirty="0"/>
          </a:p>
        </p:txBody>
      </p:sp>
      <p:sp>
        <p:nvSpPr>
          <p:cNvPr id="3" name="cdtContent Placeholder 2 Id3"/>
          <p:cNvSpPr>
            <a:spLocks noGrp="1"/>
          </p:cNvSpPr>
          <p:nvPr>
            <p:ph idx="1" hasCustomPrompt="1"/>
            <p:custDataLst>
              <p:tags r:id="rId2"/>
            </p:custDataLst>
          </p:nvPr>
        </p:nvSpPr>
        <p:spPr>
          <a:xfrm>
            <a:off x="539750" y="1412875"/>
            <a:ext cx="259200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dtContent Placeholder 12 Id13"/>
          <p:cNvSpPr>
            <a:spLocks noGrp="1"/>
          </p:cNvSpPr>
          <p:nvPr>
            <p:ph sz="quarter" idx="13" hasCustomPrompt="1"/>
            <p:custDataLst>
              <p:tags r:id="rId3"/>
            </p:custDataLst>
          </p:nvPr>
        </p:nvSpPr>
        <p:spPr>
          <a:xfrm>
            <a:off x="3276000" y="1412875"/>
            <a:ext cx="2735862"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dtContent Placeholder 11 Id12"/>
          <p:cNvSpPr>
            <a:spLocks noGrp="1"/>
          </p:cNvSpPr>
          <p:nvPr>
            <p:ph sz="quarter" idx="14" hasCustomPrompt="1"/>
            <p:custDataLst>
              <p:tags r:id="rId4"/>
            </p:custDataLst>
          </p:nvPr>
        </p:nvSpPr>
        <p:spPr>
          <a:xfrm>
            <a:off x="6156327" y="1412875"/>
            <a:ext cx="2592388"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5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object (small) + Navigation" preserve="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hasCustomPrompt="1"/>
          </p:nvPr>
        </p:nvSpPr>
        <p:spPr>
          <a:xfrm>
            <a:off x="0" y="72"/>
            <a:ext cx="9144000" cy="1268413"/>
          </a:xfrm>
        </p:spPr>
        <p:txBody>
          <a:bodyPr/>
          <a:lstStyle/>
          <a:p>
            <a:r>
              <a:rPr lang="en-US" noProof="0" dirty="0"/>
              <a:t>Click to add core message of slide</a:t>
            </a:r>
            <a:endParaRPr lang="en-US" dirty="0"/>
          </a:p>
        </p:txBody>
      </p:sp>
      <p:sp>
        <p:nvSpPr>
          <p:cNvPr id="5" name="Textplatzhalter 4"/>
          <p:cNvSpPr>
            <a:spLocks noGrp="1"/>
          </p:cNvSpPr>
          <p:nvPr>
            <p:ph type="body" sz="quarter" idx="10" hasCustomPrompt="1"/>
          </p:nvPr>
        </p:nvSpPr>
        <p:spPr>
          <a:xfrm>
            <a:off x="470056" y="1403415"/>
            <a:ext cx="8297906" cy="238125"/>
          </a:xfrm>
        </p:spPr>
        <p:txBody>
          <a:bodyPr/>
          <a:lstStyle>
            <a:lvl1pPr>
              <a:defRPr sz="1050"/>
            </a:lvl1pPr>
          </a:lstStyle>
          <a:p>
            <a:pPr lvl="0"/>
            <a:r>
              <a:rPr lang="en-US" noProof="0" dirty="0"/>
              <a:t>Title (description of slide content), Arial 14 pt, maximum of 1 line</a:t>
            </a:r>
            <a:endParaRPr lang="en-US" dirty="0"/>
          </a:p>
        </p:txBody>
      </p:sp>
    </p:spTree>
    <p:extLst>
      <p:ext uri="{BB962C8B-B14F-4D97-AF65-F5344CB8AC3E}">
        <p14:creationId xmlns:p14="http://schemas.microsoft.com/office/powerpoint/2010/main" val="2645256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rows" preserve="1">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the style sheet to edit the title</a:t>
            </a:r>
          </a:p>
        </p:txBody>
      </p:sp>
      <p:sp>
        <p:nvSpPr>
          <p:cNvPr id="3" name="Inhaltsplatzhalter 2"/>
          <p:cNvSpPr>
            <a:spLocks noGrp="1"/>
          </p:cNvSpPr>
          <p:nvPr>
            <p:ph idx="1" hasCustomPrompt="1"/>
          </p:nvPr>
        </p:nvSpPr>
        <p:spPr>
          <a:xfrm>
            <a:off x="539777" y="1412875"/>
            <a:ext cx="6769101" cy="2303464"/>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Inhaltsplatzhalter 12"/>
          <p:cNvSpPr>
            <a:spLocks noGrp="1"/>
          </p:cNvSpPr>
          <p:nvPr>
            <p:ph sz="quarter" idx="13" hasCustomPrompt="1"/>
          </p:nvPr>
        </p:nvSpPr>
        <p:spPr>
          <a:xfrm>
            <a:off x="539752" y="3860800"/>
            <a:ext cx="6769100" cy="2305050"/>
          </a:xfrm>
        </p:spPr>
        <p:txBody>
          <a:bodyPr/>
          <a:lstStyle/>
          <a:p>
            <a:pPr lvl="0"/>
            <a:r>
              <a:rPr lang="en-US" noProof="0" dirty="0"/>
              <a:t>Click the style sheet to edit the copy</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701655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 Index" preserve="1">
  <p:cSld name="Text + Index">
    <p:spTree>
      <p:nvGrpSpPr>
        <p:cNvPr id="1" name=""/>
        <p:cNvGrpSpPr/>
        <p:nvPr/>
      </p:nvGrpSpPr>
      <p:grpSpPr>
        <a:xfrm>
          <a:off x="0" y="0"/>
          <a:ext cx="0" cy="0"/>
          <a:chOff x="0" y="0"/>
          <a:chExt cx="0" cy="0"/>
        </a:xfrm>
      </p:grpSpPr>
      <p:sp>
        <p:nvSpPr>
          <p:cNvPr id="2" name="cdtTitle 1 Id2"/>
          <p:cNvSpPr>
            <a:spLocks noGrp="1"/>
          </p:cNvSpPr>
          <p:nvPr>
            <p:ph type="title" hasCustomPrompt="1"/>
            <p:custDataLst>
              <p:tags r:id="rId1"/>
            </p:custDataLst>
          </p:nvPr>
        </p:nvSpPr>
        <p:spPr>
          <a:xfrm>
            <a:off x="0" y="55"/>
            <a:ext cx="9144000" cy="1268413"/>
          </a:xfrm>
        </p:spPr>
        <p:txBody>
          <a:bodyPr/>
          <a:lstStyle/>
          <a:p>
            <a:r>
              <a:rPr lang="en-US" noProof="0" dirty="0"/>
              <a:t>Click the style sheet to edit the title</a:t>
            </a:r>
            <a:endParaRPr lang="en-US" dirty="0"/>
          </a:p>
        </p:txBody>
      </p:sp>
      <p:sp>
        <p:nvSpPr>
          <p:cNvPr id="13" name="cdtText Placeholder 12 Id13"/>
          <p:cNvSpPr>
            <a:spLocks noGrp="1"/>
          </p:cNvSpPr>
          <p:nvPr>
            <p:ph type="body" sz="quarter" idx="13" hasCustomPrompt="1"/>
            <p:custDataLst>
              <p:tags r:id="rId2"/>
            </p:custDataLst>
          </p:nvPr>
        </p:nvSpPr>
        <p:spPr>
          <a:xfrm>
            <a:off x="539750" y="1412875"/>
            <a:ext cx="4032250" cy="4752975"/>
          </a:xfrm>
          <a:noFill/>
          <a:ln w="9525">
            <a:noFill/>
            <a:miter lim="800000"/>
            <a:headEnd/>
            <a:tailEnd/>
          </a:ln>
        </p:spPr>
        <p:txBody>
          <a:bodyPr vert="horz" wrap="square" lIns="0" tIns="0" rIns="0" bIns="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en-US" noProof="0" dirty="0"/>
              <a:t>Click the style sheet to edit the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dtText Placeholder 12 Id5"/>
          <p:cNvSpPr>
            <a:spLocks noGrp="1"/>
          </p:cNvSpPr>
          <p:nvPr>
            <p:ph type="body" sz="quarter" idx="14" hasCustomPrompt="1"/>
            <p:custDataLst>
              <p:tags r:id="rId3"/>
            </p:custDataLst>
          </p:nvPr>
        </p:nvSpPr>
        <p:spPr bwMode="auto">
          <a:xfrm>
            <a:off x="4716494" y="1412875"/>
            <a:ext cx="4427537" cy="4752975"/>
          </a:xfrm>
          <a:solidFill>
            <a:srgbClr val="D7D7CD"/>
          </a:solidFill>
        </p:spPr>
        <p:txBody>
          <a:bodyPr lIns="252000" tIns="144000" rIns="396000" bIns="144000"/>
          <a:lstStyle>
            <a:lvl1pPr marL="0" indent="0">
              <a:lnSpc>
                <a:spcPct val="100000"/>
              </a:lnSpc>
              <a:spcBef>
                <a:spcPts val="375"/>
              </a:spcBef>
              <a:spcAft>
                <a:spcPts val="375"/>
              </a:spcAft>
              <a:buClr>
                <a:schemeClr val="bg2"/>
              </a:buClr>
              <a:buFont typeface="Arial" pitchFamily="34" charset="0"/>
              <a:buNone/>
              <a:tabLst>
                <a:tab pos="2830116" algn="r"/>
              </a:tabLst>
              <a:defRPr>
                <a:solidFill>
                  <a:srgbClr val="000000"/>
                </a:solidFill>
              </a:defRPr>
            </a:lvl1pPr>
            <a:lvl2pPr marL="134541" indent="-133350">
              <a:lnSpc>
                <a:spcPct val="100000"/>
              </a:lnSpc>
              <a:spcBef>
                <a:spcPts val="375"/>
              </a:spcBef>
              <a:spcAft>
                <a:spcPts val="375"/>
              </a:spcAft>
              <a:buClr>
                <a:schemeClr val="accent1"/>
              </a:buClr>
              <a:buFont typeface="Arial" pitchFamily="34" charset="0"/>
              <a:buChar char="•"/>
              <a:tabLst>
                <a:tab pos="2830116" algn="r"/>
              </a:tabLst>
              <a:defRPr b="0">
                <a:solidFill>
                  <a:srgbClr val="000000"/>
                </a:solidFill>
              </a:defRPr>
            </a:lvl2pPr>
            <a:lvl3pPr marL="133350" indent="-133350">
              <a:lnSpc>
                <a:spcPct val="100000"/>
              </a:lnSpc>
              <a:spcBef>
                <a:spcPts val="375"/>
              </a:spcBef>
              <a:spcAft>
                <a:spcPts val="375"/>
              </a:spcAft>
              <a:buClr>
                <a:schemeClr val="accent1"/>
              </a:buClr>
              <a:buFont typeface="Arial" pitchFamily="34" charset="0"/>
              <a:buChar char="•"/>
              <a:tabLst>
                <a:tab pos="2830116" algn="r"/>
              </a:tabLst>
              <a:defRPr b="1">
                <a:solidFill>
                  <a:srgbClr val="000000"/>
                </a:solidFill>
              </a:defRPr>
            </a:lvl3pPr>
            <a:lvl4pPr marL="269081" indent="-133350">
              <a:lnSpc>
                <a:spcPct val="100000"/>
              </a:lnSpc>
              <a:spcBef>
                <a:spcPts val="375"/>
              </a:spcBef>
              <a:spcAft>
                <a:spcPts val="375"/>
              </a:spcAft>
              <a:buClr>
                <a:schemeClr val="accent1"/>
              </a:buClr>
              <a:buFont typeface="Arial" pitchFamily="34" charset="0"/>
              <a:buChar char="•"/>
              <a:tabLst>
                <a:tab pos="2830116" algn="r"/>
              </a:tabLst>
              <a:defRPr b="0" baseline="0">
                <a:solidFill>
                  <a:srgbClr val="000000"/>
                </a:solidFill>
              </a:defRPr>
            </a:lvl4pPr>
            <a:lvl5pPr marL="267891" indent="-133350">
              <a:lnSpc>
                <a:spcPct val="100000"/>
              </a:lnSpc>
              <a:spcBef>
                <a:spcPts val="375"/>
              </a:spcBef>
              <a:spcAft>
                <a:spcPts val="375"/>
              </a:spcAft>
              <a:buClr>
                <a:schemeClr val="accent1"/>
              </a:buClr>
              <a:buFont typeface="Arial" pitchFamily="34" charset="0"/>
              <a:buChar char="•"/>
              <a:tabLst>
                <a:tab pos="2830116" algn="r"/>
              </a:tabLst>
              <a:defRPr b="1" baseline="0">
                <a:solidFill>
                  <a:srgbClr val="000000"/>
                </a:solidFill>
              </a:defRPr>
            </a:lvl5pPr>
            <a:lvl6pPr marL="270272" indent="-135731">
              <a:lnSpc>
                <a:spcPct val="100000"/>
              </a:lnSpc>
              <a:spcBef>
                <a:spcPts val="375"/>
              </a:spcBef>
              <a:spcAft>
                <a:spcPts val="375"/>
              </a:spcAft>
              <a:buFont typeface="Arial" pitchFamily="34" charset="0"/>
              <a:buChar char="•"/>
              <a:tabLst>
                <a:tab pos="2830116" algn="r"/>
              </a:tabLst>
              <a:defRPr b="1"/>
            </a:lvl6pPr>
          </a:lstStyle>
          <a:p>
            <a:pPr lvl="0"/>
            <a:r>
              <a:rPr lang="en-US" dirty="0"/>
              <a:t>Click to edit the </a:t>
            </a:r>
            <a:r>
              <a:rPr lang="en-US" dirty="0" err="1"/>
              <a:t>toc</a:t>
            </a:r>
            <a:r>
              <a:rPr lang="en-US" dirty="0"/>
              <a:t> / contact</a:t>
            </a:r>
          </a:p>
          <a:p>
            <a:pPr lvl="1"/>
            <a:r>
              <a:rPr lang="en-US" dirty="0"/>
              <a:t>chapter</a:t>
            </a:r>
          </a:p>
          <a:p>
            <a:pPr lvl="2"/>
            <a:r>
              <a:rPr lang="en-US" dirty="0"/>
              <a:t>active chapter</a:t>
            </a:r>
          </a:p>
          <a:p>
            <a:pPr lvl="3"/>
            <a:r>
              <a:rPr lang="en-US" dirty="0"/>
              <a:t>subchapter</a:t>
            </a:r>
          </a:p>
          <a:p>
            <a:pPr lvl="4"/>
            <a:r>
              <a:rPr lang="en-US" dirty="0"/>
              <a:t>active subchapter</a:t>
            </a:r>
          </a:p>
        </p:txBody>
      </p:sp>
    </p:spTree>
    <p:extLst>
      <p:ext uri="{BB962C8B-B14F-4D97-AF65-F5344CB8AC3E}">
        <p14:creationId xmlns:p14="http://schemas.microsoft.com/office/powerpoint/2010/main" val="172908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p:nvPr>
        </p:nvSpPr>
        <p:spPr>
          <a:xfrm>
            <a:off x="685800" y="1773238"/>
            <a:ext cx="7773988" cy="1827212"/>
          </a:xfrm>
        </p:spPr>
        <p:txBody>
          <a:bodyPr anchor="ctr"/>
          <a:lstStyle>
            <a:lvl1pPr>
              <a:defRPr sz="4050" b="0">
                <a:solidFill>
                  <a:schemeClr val="tx1"/>
                </a:solidFill>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1" y="3886200"/>
            <a:ext cx="5054600"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Grafik 10" descr="ModelInstanc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6537679" y="3678069"/>
            <a:ext cx="1927412" cy="1927412"/>
          </a:xfrm>
          <a:prstGeom prst="rect">
            <a:avLst/>
          </a:prstGeom>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2138448590"/>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l="6264" r="19023" b="2652"/>
          <a:stretch>
            <a:fillRect/>
          </a:stretch>
        </p:blipFill>
        <p:spPr bwMode="auto">
          <a:xfrm>
            <a:off x="0" y="1271779"/>
            <a:ext cx="9144000" cy="5594694"/>
          </a:xfrm>
          <a:prstGeom prst="rect">
            <a:avLst/>
          </a:prstGeom>
          <a:noFill/>
          <a:ln w="9525">
            <a:noFill/>
            <a:miter lim="800000"/>
            <a:headEnd/>
            <a:tailEnd/>
          </a:ln>
        </p:spPr>
      </p:pic>
      <p:sp>
        <p:nvSpPr>
          <p:cNvPr id="3074" name="Rectangle 2"/>
          <p:cNvSpPr>
            <a:spLocks noGrp="1" noChangeArrowheads="1"/>
          </p:cNvSpPr>
          <p:nvPr>
            <p:ph type="ctrTitle"/>
          </p:nvPr>
        </p:nvSpPr>
        <p:spPr>
          <a:xfrm>
            <a:off x="685800" y="1773238"/>
            <a:ext cx="7773988" cy="1827212"/>
          </a:xfrm>
        </p:spPr>
        <p:txBody>
          <a:bodyPr anchor="ctr"/>
          <a:lstStyle>
            <a:lvl1pPr>
              <a:defRPr sz="4050" b="1">
                <a:solidFill>
                  <a:schemeClr val="bg1"/>
                </a:solidFill>
                <a:effectLst>
                  <a:outerShdw blurRad="38100" dist="38100" dir="2700000" algn="tl">
                    <a:srgbClr val="000000">
                      <a:alpha val="43137"/>
                    </a:srgbClr>
                  </a:outerShdw>
                </a:effectLst>
              </a:defRPr>
            </a:lvl1pPr>
          </a:lstStyle>
          <a:p>
            <a:r>
              <a:rPr lang="de-DE"/>
              <a:t>Titelmasterformat durch Klicken bearbeiten</a:t>
            </a:r>
            <a:endParaRPr lang="de-DE" dirty="0"/>
          </a:p>
        </p:txBody>
      </p:sp>
      <p:sp>
        <p:nvSpPr>
          <p:cNvPr id="3075" name="Rectangle 3"/>
          <p:cNvSpPr>
            <a:spLocks noGrp="1" noChangeArrowheads="1"/>
          </p:cNvSpPr>
          <p:nvPr>
            <p:ph type="subTitle" idx="1"/>
          </p:nvPr>
        </p:nvSpPr>
        <p:spPr>
          <a:xfrm>
            <a:off x="685800" y="3886200"/>
            <a:ext cx="6400800" cy="838200"/>
          </a:xfrm>
          <a:ln algn="ctr"/>
        </p:spPr>
        <p:txBody>
          <a:bodyPr/>
          <a:lstStyle>
            <a:lvl1pPr marL="0" indent="0">
              <a:buFontTx/>
              <a:buNone/>
              <a:tabLst>
                <a:tab pos="339329" algn="l"/>
              </a:tabLst>
              <a:defRPr sz="1500" b="1">
                <a:solidFill>
                  <a:schemeClr val="bg1"/>
                </a:solidFill>
                <a:effectLst>
                  <a:outerShdw blurRad="38100" dist="38100" dir="2700000" algn="tl">
                    <a:srgbClr val="000000">
                      <a:alpha val="43137"/>
                    </a:srgbClr>
                  </a:outerShdw>
                </a:effectLst>
              </a:defRPr>
            </a:lvl1pPr>
          </a:lstStyle>
          <a:p>
            <a:r>
              <a:rPr lang="de-DE"/>
              <a:t>Formatvorlage des Untertitelmasters durch Klicken bearbeiten</a:t>
            </a:r>
            <a:endParaRPr lang="de-DE" dirty="0"/>
          </a:p>
        </p:txBody>
      </p:sp>
      <p:grpSp>
        <p:nvGrpSpPr>
          <p:cNvPr id="2" name="Group 4"/>
          <p:cNvGrpSpPr>
            <a:grpSpLocks noChangeAspect="1"/>
          </p:cNvGrpSpPr>
          <p:nvPr/>
        </p:nvGrpSpPr>
        <p:grpSpPr bwMode="auto">
          <a:xfrm>
            <a:off x="220979" y="-219538"/>
            <a:ext cx="5483658" cy="1781638"/>
            <a:chOff x="390" y="1351"/>
            <a:chExt cx="4980" cy="1618"/>
          </a:xfrm>
        </p:grpSpPr>
        <p:sp>
          <p:nvSpPr>
            <p:cNvPr id="9"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0"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3"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4"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Tree>
    <p:extLst>
      <p:ext uri="{BB962C8B-B14F-4D97-AF65-F5344CB8AC3E}">
        <p14:creationId xmlns:p14="http://schemas.microsoft.com/office/powerpoint/2010/main" val="2600363793"/>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tangle 11"/>
          <p:cNvSpPr>
            <a:spLocks noGrp="1" noChangeArrowheads="1"/>
          </p:cNvSpPr>
          <p:nvPr>
            <p:ph type="sldNum" sz="quarter" idx="10"/>
          </p:nvPr>
        </p:nvSpPr>
        <p:spPr>
          <a:ln/>
        </p:spPr>
        <p:txBody>
          <a:bodyPr/>
          <a:lstStyle>
            <a:lvl1pPr>
              <a:defRPr>
                <a:solidFill>
                  <a:schemeClr val="bg1"/>
                </a:solidFill>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960441993"/>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1926504383"/>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5875867" cy="715962"/>
          </a:xfrm>
        </p:spPr>
        <p:txBody>
          <a:bodyPr/>
          <a:lstStyle>
            <a:lvl1pPr>
              <a:defRPr/>
            </a:lvl1pPr>
          </a:lstStyle>
          <a:p>
            <a:r>
              <a:rPr lang="de-DE"/>
              <a:t>Titelmasterformat durch Klicken bearbeiten</a:t>
            </a:r>
            <a:endParaRPr lang="de-DE"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Formatvorlagen des Textmasters bearbeiten</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2747991948"/>
      </p:ext>
    </p:extLst>
  </p:cSld>
  <p:clrMapOvr>
    <a:masterClrMapping/>
  </p:clrMapOvr>
  <p:transition>
    <p:strips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de-DE" dirty="0"/>
          </a:p>
        </p:txBody>
      </p:sp>
      <p:sp>
        <p:nvSpPr>
          <p:cNvPr id="3"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634374560"/>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fld id="{A9D39160-6622-4657-899B-E48054115A88}" type="slidenum">
              <a:rPr lang="de-DE" smtClean="0"/>
              <a:t>‹Nr.›</a:t>
            </a:fld>
            <a:endParaRPr lang="de-DE"/>
          </a:p>
        </p:txBody>
      </p:sp>
    </p:spTree>
    <p:extLst>
      <p:ext uri="{BB962C8B-B14F-4D97-AF65-F5344CB8AC3E}">
        <p14:creationId xmlns:p14="http://schemas.microsoft.com/office/powerpoint/2010/main" val="3664101922"/>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20979" y="-120478"/>
            <a:ext cx="5483658" cy="1781638"/>
            <a:chOff x="390" y="1351"/>
            <a:chExt cx="4980" cy="1618"/>
          </a:xfrm>
        </p:grpSpPr>
        <p:sp>
          <p:nvSpPr>
            <p:cNvPr id="12"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5"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6"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7"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8"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19"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0"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1"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2"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3"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4"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5"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6"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7"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8"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29"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0"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1"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2"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3"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4"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5"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6"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7"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8"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39"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0"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1"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2"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3"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4"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5"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6"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7"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8"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49"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0"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1"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2"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3"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4"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5"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6"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7"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8"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59"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0"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1"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2"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3"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4"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5"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6"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7"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8"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69"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0"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1"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2"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3"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4"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5"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6"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7"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8"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sp>
          <p:nvSpPr>
            <p:cNvPr id="79"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750">
                <a:solidFill>
                  <a:prstClr val="black"/>
                </a:solidFill>
                <a:latin typeface="Arial" charset="0"/>
              </a:endParaRPr>
            </a:p>
          </p:txBody>
        </p:sp>
      </p:grpSp>
      <p:sp>
        <p:nvSpPr>
          <p:cNvPr id="4" name="Rectangle 3"/>
          <p:cNvSpPr>
            <a:spLocks noChangeArrowheads="1"/>
          </p:cNvSpPr>
          <p:nvPr/>
        </p:nvSpPr>
        <p:spPr bwMode="auto">
          <a:xfrm>
            <a:off x="0" y="6092831"/>
            <a:ext cx="9144000" cy="765175"/>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5" name="Rectangle 8"/>
          <p:cNvSpPr>
            <a:spLocks noChangeArrowheads="1"/>
          </p:cNvSpPr>
          <p:nvPr/>
        </p:nvSpPr>
        <p:spPr bwMode="auto">
          <a:xfrm>
            <a:off x="0" y="5661025"/>
            <a:ext cx="9144000" cy="43338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3074" name="Rectangle 2"/>
          <p:cNvSpPr>
            <a:spLocks noGrp="1" noChangeArrowheads="1"/>
          </p:cNvSpPr>
          <p:nvPr>
            <p:ph type="ctrTitle" hasCustomPrompt="1"/>
          </p:nvPr>
        </p:nvSpPr>
        <p:spPr>
          <a:xfrm>
            <a:off x="4665134" y="1773238"/>
            <a:ext cx="4080933" cy="1827212"/>
          </a:xfrm>
        </p:spPr>
        <p:txBody>
          <a:bodyPr anchor="ctr"/>
          <a:lstStyle>
            <a:lvl1pPr>
              <a:defRPr sz="4050" b="1">
                <a:solidFill>
                  <a:schemeClr val="tx1"/>
                </a:solidFill>
              </a:defRPr>
            </a:lvl1pPr>
          </a:lstStyle>
          <a:p>
            <a:r>
              <a:rPr lang="de-DE" dirty="0"/>
              <a:t>Vielen Dank</a:t>
            </a:r>
          </a:p>
        </p:txBody>
      </p:sp>
      <p:sp>
        <p:nvSpPr>
          <p:cNvPr id="3075" name="Rectangle 3"/>
          <p:cNvSpPr>
            <a:spLocks noGrp="1" noChangeArrowheads="1"/>
          </p:cNvSpPr>
          <p:nvPr>
            <p:ph type="subTitle" idx="1"/>
          </p:nvPr>
        </p:nvSpPr>
        <p:spPr>
          <a:xfrm>
            <a:off x="4665137" y="3886200"/>
            <a:ext cx="4047067" cy="838200"/>
          </a:xfrm>
          <a:ln algn="ctr"/>
        </p:spPr>
        <p:txBody>
          <a:bodyPr/>
          <a:lstStyle>
            <a:lvl1pPr marL="0" indent="0">
              <a:buFontTx/>
              <a:buNone/>
              <a:tabLst>
                <a:tab pos="339329" algn="l"/>
              </a:tabLst>
              <a:defRPr sz="1500"/>
            </a:lvl1pPr>
          </a:lstStyle>
          <a:p>
            <a:r>
              <a:rPr lang="de-DE"/>
              <a:t>Formatvorlage des Untertitelmasters durch Klicken bearbeiten</a:t>
            </a:r>
            <a:endParaRPr lang="de-DE" dirty="0"/>
          </a:p>
        </p:txBody>
      </p:sp>
      <p:pic>
        <p:nvPicPr>
          <p:cNvPr id="11" name="Picture 3"/>
          <p:cNvPicPr>
            <a:picLocks noChangeAspect="1" noChangeArrowheads="1"/>
          </p:cNvPicPr>
          <p:nvPr/>
        </p:nvPicPr>
        <p:blipFill>
          <a:blip r:embed="rId2" cstate="print">
            <a:clrChange>
              <a:clrFrom>
                <a:srgbClr val="D4D4D4"/>
              </a:clrFrom>
              <a:clrTo>
                <a:srgbClr val="D4D4D4">
                  <a:alpha val="0"/>
                </a:srgbClr>
              </a:clrTo>
            </a:clrChange>
            <a:extLst>
              <a:ext uri="{28A0092B-C50C-407E-A947-70E740481C1C}">
                <a14:useLocalDpi xmlns:a14="http://schemas.microsoft.com/office/drawing/2010/main" val="0"/>
              </a:ext>
            </a:extLst>
          </a:blip>
          <a:srcRect/>
          <a:stretch>
            <a:fillRect/>
          </a:stretch>
        </p:blipFill>
        <p:spPr bwMode="auto">
          <a:xfrm>
            <a:off x="598871" y="1731187"/>
            <a:ext cx="3949995" cy="344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cstate="print"/>
          <a:srcRect t="15085" b="16649"/>
          <a:stretch>
            <a:fillRect/>
          </a:stretch>
        </p:blipFill>
        <p:spPr bwMode="auto">
          <a:xfrm>
            <a:off x="3612657" y="6284013"/>
            <a:ext cx="1918693" cy="382798"/>
          </a:xfrm>
          <a:prstGeom prst="rect">
            <a:avLst/>
          </a:prstGeom>
          <a:noFill/>
          <a:ln w="9525">
            <a:noFill/>
            <a:miter lim="800000"/>
            <a:headEnd/>
            <a:tailEnd/>
          </a:ln>
        </p:spPr>
      </p:pic>
    </p:spTree>
    <p:extLst>
      <p:ext uri="{BB962C8B-B14F-4D97-AF65-F5344CB8AC3E}">
        <p14:creationId xmlns:p14="http://schemas.microsoft.com/office/powerpoint/2010/main" val="436553890"/>
      </p:ext>
    </p:extLst>
  </p:cSld>
  <p:clrMapOvr>
    <a:masterClrMapping/>
  </p:clrMapOvr>
  <p:transition>
    <p:strips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a:spLocks noChangeArrowheads="1"/>
          </p:cNvSpPr>
          <p:nvPr/>
        </p:nvSpPr>
        <p:spPr bwMode="auto">
          <a:xfrm>
            <a:off x="0" y="0"/>
            <a:ext cx="9144000" cy="1112838"/>
          </a:xfrm>
          <a:prstGeom prst="rect">
            <a:avLst/>
          </a:prstGeom>
          <a:solidFill>
            <a:srgbClr val="DAE2E7"/>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grpSp>
        <p:nvGrpSpPr>
          <p:cNvPr id="2" name="Gruppieren 12"/>
          <p:cNvGrpSpPr/>
          <p:nvPr/>
        </p:nvGrpSpPr>
        <p:grpSpPr>
          <a:xfrm>
            <a:off x="6756401" y="-42335"/>
            <a:ext cx="2040453" cy="914401"/>
            <a:chOff x="7120466" y="-25401"/>
            <a:chExt cx="1896530" cy="764125"/>
          </a:xfrm>
        </p:grpSpPr>
        <p:sp>
          <p:nvSpPr>
            <p:cNvPr id="11" name="Rechteck 10"/>
            <p:cNvSpPr/>
            <p:nvPr/>
          </p:nvSpPr>
          <p:spPr>
            <a:xfrm>
              <a:off x="7215260" y="18211"/>
              <a:ext cx="1706943" cy="676901"/>
            </a:xfrm>
            <a:prstGeom prst="rect">
              <a:avLst/>
            </a:prstGeom>
            <a:solidFill>
              <a:schemeClr val="bg1"/>
            </a:solidFill>
            <a:ln>
              <a:solidFill>
                <a:schemeClr val="bg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spcBef>
                  <a:spcPct val="0"/>
                </a:spcBef>
              </a:pPr>
              <a:endParaRPr lang="de-DE" sz="825">
                <a:solidFill>
                  <a:prstClr val="black"/>
                </a:solidFill>
              </a:endParaRPr>
            </a:p>
          </p:txBody>
        </p:sp>
        <p:pic>
          <p:nvPicPr>
            <p:cNvPr id="8" name="Picture 2" descr="121414_logo_stw"/>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120466" y="-25401"/>
              <a:ext cx="1896530" cy="764125"/>
            </a:xfrm>
            <a:prstGeom prst="rect">
              <a:avLst/>
            </a:prstGeom>
            <a:noFill/>
            <a:ln w="9525">
              <a:noFill/>
              <a:miter lim="800000"/>
              <a:headEnd/>
              <a:tailEnd/>
            </a:ln>
          </p:spPr>
        </p:pic>
      </p:grpSp>
      <p:sp>
        <p:nvSpPr>
          <p:cNvPr id="10" name="Rectangle 7"/>
          <p:cNvSpPr>
            <a:spLocks noChangeArrowheads="1"/>
          </p:cNvSpPr>
          <p:nvPr/>
        </p:nvSpPr>
        <p:spPr bwMode="auto">
          <a:xfrm>
            <a:off x="0" y="6421438"/>
            <a:ext cx="9144000" cy="436562"/>
          </a:xfrm>
          <a:prstGeom prst="rect">
            <a:avLst/>
          </a:prstGeom>
          <a:solidFill>
            <a:srgbClr val="33444E"/>
          </a:solidFill>
          <a:ln w="9525" algn="ctr">
            <a:noFill/>
            <a:miter lim="800000"/>
            <a:headEnd/>
            <a:tailEnd/>
          </a:ln>
          <a:effectLst/>
        </p:spPr>
        <p:txBody>
          <a:bodyPr wrap="none" anchor="ctr"/>
          <a:lstStyle/>
          <a:p>
            <a:pPr algn="ctr" eaLnBrk="0" hangingPunct="0">
              <a:spcBef>
                <a:spcPct val="0"/>
              </a:spcBef>
              <a:defRPr/>
            </a:pPr>
            <a:endParaRPr lang="de-DE" sz="600">
              <a:solidFill>
                <a:prstClr val="black"/>
              </a:solidFill>
              <a:latin typeface="Geneva" charset="0"/>
            </a:endParaRPr>
          </a:p>
        </p:txBody>
      </p:sp>
      <p:sp>
        <p:nvSpPr>
          <p:cNvPr id="14340" name="Rectangle 2"/>
          <p:cNvSpPr>
            <a:spLocks noGrp="1" noChangeArrowheads="1"/>
          </p:cNvSpPr>
          <p:nvPr>
            <p:ph type="title"/>
          </p:nvPr>
        </p:nvSpPr>
        <p:spPr bwMode="auto">
          <a:xfrm>
            <a:off x="241303" y="404813"/>
            <a:ext cx="5554663" cy="576262"/>
          </a:xfrm>
          <a:prstGeom prst="rect">
            <a:avLst/>
          </a:prstGeom>
          <a:noFill/>
          <a:ln w="9525" algn="ctr">
            <a:noFill/>
            <a:miter lim="800000"/>
            <a:headEnd/>
            <a:tailEnd/>
          </a:ln>
        </p:spPr>
        <p:txBody>
          <a:bodyPr vert="horz" wrap="square" lIns="91440" tIns="45720" rIns="91440" bIns="45720" numCol="1" anchor="b" anchorCtr="0" compatLnSpc="1">
            <a:prstTxWarp prst="textNoShape">
              <a:avLst/>
            </a:prstTxWarp>
          </a:bodyPr>
          <a:lstStyle/>
          <a:p>
            <a:pPr lvl="0"/>
            <a:r>
              <a:rPr lang="de-DE"/>
              <a:t>Titelmasterformat durch Klicken bearbeiten</a:t>
            </a:r>
            <a:endParaRPr lang="de-DE" dirty="0"/>
          </a:p>
        </p:txBody>
      </p:sp>
      <p:sp>
        <p:nvSpPr>
          <p:cNvPr id="14341" name="Rectangle 3"/>
          <p:cNvSpPr>
            <a:spLocks noGrp="1" noChangeArrowheads="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35" name="Rectangle 11"/>
          <p:cNvSpPr>
            <a:spLocks noGrp="1" noChangeArrowheads="1"/>
          </p:cNvSpPr>
          <p:nvPr>
            <p:ph type="sldNum" sz="quarter" idx="4"/>
          </p:nvPr>
        </p:nvSpPr>
        <p:spPr bwMode="auto">
          <a:xfrm>
            <a:off x="6553200" y="6421438"/>
            <a:ext cx="2133600" cy="436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solidFill>
                  <a:schemeClr val="bg1"/>
                </a:solidFill>
                <a:latin typeface="+mn-lt"/>
              </a:defRPr>
            </a:lvl1pPr>
          </a:lstStyle>
          <a:p>
            <a:fld id="{A9D39160-6622-4657-899B-E48054115A88}" type="slidenum">
              <a:rPr lang="de-DE" smtClean="0"/>
              <a:t>‹Nr.›</a:t>
            </a:fld>
            <a:endParaRPr lang="de-DE" dirty="0"/>
          </a:p>
        </p:txBody>
      </p:sp>
      <p:pic>
        <p:nvPicPr>
          <p:cNvPr id="2050" name="Picture 2"/>
          <p:cNvPicPr>
            <a:picLocks noChangeAspect="1" noChangeArrowheads="1"/>
          </p:cNvPicPr>
          <p:nvPr/>
        </p:nvPicPr>
        <p:blipFill>
          <a:blip r:embed="rId12" cstate="print"/>
          <a:srcRect t="15085" b="16649"/>
          <a:stretch>
            <a:fillRect/>
          </a:stretch>
        </p:blipFill>
        <p:spPr bwMode="auto">
          <a:xfrm>
            <a:off x="3612657" y="6449431"/>
            <a:ext cx="1918693" cy="382798"/>
          </a:xfrm>
          <a:prstGeom prst="rect">
            <a:avLst/>
          </a:prstGeom>
          <a:noFill/>
          <a:ln w="9525">
            <a:noFill/>
            <a:miter lim="800000"/>
            <a:headEnd/>
            <a:tailEnd/>
          </a:ln>
        </p:spPr>
      </p:pic>
      <p:sp>
        <p:nvSpPr>
          <p:cNvPr id="12" name="TextBox 11"/>
          <p:cNvSpPr txBox="1"/>
          <p:nvPr/>
        </p:nvSpPr>
        <p:spPr>
          <a:xfrm>
            <a:off x="12879" y="6389071"/>
            <a:ext cx="2446986" cy="276999"/>
          </a:xfrm>
          <a:prstGeom prst="rect">
            <a:avLst/>
          </a:prstGeom>
          <a:noFill/>
        </p:spPr>
        <p:txBody>
          <a:bodyPr wrap="square" rtlCol="0">
            <a:spAutoFit/>
          </a:bodyPr>
          <a:lstStyle/>
          <a:p>
            <a:pPr algn="l">
              <a:spcBef>
                <a:spcPts val="0"/>
              </a:spcBef>
            </a:pPr>
            <a:r>
              <a:rPr lang="en-US" sz="1200" b="1" dirty="0">
                <a:solidFill>
                  <a:schemeClr val="bg1"/>
                </a:solidFill>
                <a:latin typeface="+mn-lt"/>
              </a:rPr>
              <a:t>Prof. Dr. -</a:t>
            </a:r>
            <a:r>
              <a:rPr lang="en-US" sz="1200" b="1" dirty="0" err="1">
                <a:solidFill>
                  <a:schemeClr val="bg1"/>
                </a:solidFill>
                <a:latin typeface="+mn-lt"/>
              </a:rPr>
              <a:t>Ing</a:t>
            </a:r>
            <a:r>
              <a:rPr lang="en-US" sz="1200" b="1" dirty="0">
                <a:solidFill>
                  <a:schemeClr val="bg1"/>
                </a:solidFill>
                <a:latin typeface="+mn-lt"/>
              </a:rPr>
              <a:t>.</a:t>
            </a:r>
            <a:r>
              <a:rPr lang="en-US" sz="1200" b="1" baseline="0" dirty="0">
                <a:solidFill>
                  <a:schemeClr val="bg1"/>
                </a:solidFill>
                <a:latin typeface="+mn-lt"/>
              </a:rPr>
              <a:t> </a:t>
            </a:r>
            <a:r>
              <a:rPr lang="en-US" sz="1200" b="1" baseline="0" dirty="0" err="1">
                <a:solidFill>
                  <a:schemeClr val="bg1"/>
                </a:solidFill>
                <a:latin typeface="+mn-lt"/>
              </a:rPr>
              <a:t>Jörg</a:t>
            </a:r>
            <a:r>
              <a:rPr lang="en-US" sz="1200" b="1" baseline="0" dirty="0">
                <a:solidFill>
                  <a:schemeClr val="bg1"/>
                </a:solidFill>
                <a:latin typeface="+mn-lt"/>
              </a:rPr>
              <a:t> W. Fischer</a:t>
            </a:r>
            <a:endParaRPr lang="en-US" sz="1200" b="1" dirty="0">
              <a:solidFill>
                <a:schemeClr val="bg1"/>
              </a:solidFill>
              <a:latin typeface="+mn-lt"/>
            </a:endParaRPr>
          </a:p>
        </p:txBody>
      </p:sp>
      <p:sp>
        <p:nvSpPr>
          <p:cNvPr id="13" name="TextBox 12"/>
          <p:cNvSpPr txBox="1"/>
          <p:nvPr/>
        </p:nvSpPr>
        <p:spPr>
          <a:xfrm>
            <a:off x="37555" y="6590710"/>
            <a:ext cx="2241997" cy="276999"/>
          </a:xfrm>
          <a:prstGeom prst="rect">
            <a:avLst/>
          </a:prstGeom>
          <a:noFill/>
        </p:spPr>
        <p:txBody>
          <a:bodyPr wrap="square" rtlCol="0">
            <a:spAutoFit/>
          </a:bodyPr>
          <a:lstStyle/>
          <a:p>
            <a:pPr algn="l">
              <a:spcBef>
                <a:spcPts val="0"/>
              </a:spcBef>
            </a:pPr>
            <a:r>
              <a:rPr lang="en-US" sz="1200" b="1" dirty="0">
                <a:solidFill>
                  <a:schemeClr val="bg1"/>
                </a:solidFill>
                <a:latin typeface="+mn-lt"/>
              </a:rPr>
              <a:t>Coached Student Yi Fei Lim</a:t>
            </a:r>
          </a:p>
        </p:txBody>
      </p:sp>
    </p:spTree>
    <p:extLst>
      <p:ext uri="{BB962C8B-B14F-4D97-AF65-F5344CB8AC3E}">
        <p14:creationId xmlns:p14="http://schemas.microsoft.com/office/powerpoint/2010/main" val="525263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ransition>
    <p:strips dir="ru"/>
  </p:transition>
  <p:hf hdr="0" ftr="0" dt="0"/>
  <p:txStyles>
    <p:titleStyle>
      <a:lvl1pPr algn="l" rtl="0" eaLnBrk="1" fontAlgn="base" hangingPunct="1">
        <a:spcBef>
          <a:spcPct val="0"/>
        </a:spcBef>
        <a:spcAft>
          <a:spcPct val="0"/>
        </a:spcAft>
        <a:defRPr sz="1600" b="1">
          <a:solidFill>
            <a:schemeClr val="tx1"/>
          </a:solidFill>
          <a:latin typeface="+mj-lt"/>
          <a:ea typeface="+mj-ea"/>
          <a:cs typeface="+mj-cs"/>
        </a:defRPr>
      </a:lvl1pPr>
      <a:lvl2pPr algn="l" rtl="0" eaLnBrk="1" fontAlgn="base" hangingPunct="1">
        <a:spcBef>
          <a:spcPct val="0"/>
        </a:spcBef>
        <a:spcAft>
          <a:spcPct val="0"/>
        </a:spcAft>
        <a:defRPr sz="1200" b="1">
          <a:solidFill>
            <a:schemeClr val="tx1"/>
          </a:solidFill>
          <a:latin typeface="Arial" pitchFamily="34" charset="0"/>
          <a:cs typeface="Times New Roman" pitchFamily="18" charset="0"/>
        </a:defRPr>
      </a:lvl2pPr>
      <a:lvl3pPr algn="l" rtl="0" eaLnBrk="1" fontAlgn="base" hangingPunct="1">
        <a:spcBef>
          <a:spcPct val="0"/>
        </a:spcBef>
        <a:spcAft>
          <a:spcPct val="0"/>
        </a:spcAft>
        <a:defRPr sz="1200" b="1">
          <a:solidFill>
            <a:schemeClr val="tx1"/>
          </a:solidFill>
          <a:latin typeface="Arial" pitchFamily="34" charset="0"/>
          <a:cs typeface="Times New Roman" pitchFamily="18" charset="0"/>
        </a:defRPr>
      </a:lvl3pPr>
      <a:lvl4pPr algn="l" rtl="0" eaLnBrk="1" fontAlgn="base" hangingPunct="1">
        <a:spcBef>
          <a:spcPct val="0"/>
        </a:spcBef>
        <a:spcAft>
          <a:spcPct val="0"/>
        </a:spcAft>
        <a:defRPr sz="1200" b="1">
          <a:solidFill>
            <a:schemeClr val="tx1"/>
          </a:solidFill>
          <a:latin typeface="Arial" pitchFamily="34" charset="0"/>
          <a:cs typeface="Times New Roman" pitchFamily="18" charset="0"/>
        </a:defRPr>
      </a:lvl4pPr>
      <a:lvl5pPr algn="l" rtl="0" eaLnBrk="1" fontAlgn="base" hangingPunct="1">
        <a:spcBef>
          <a:spcPct val="0"/>
        </a:spcBef>
        <a:spcAft>
          <a:spcPct val="0"/>
        </a:spcAft>
        <a:defRPr sz="1200" b="1">
          <a:solidFill>
            <a:schemeClr val="tx1"/>
          </a:solidFill>
          <a:latin typeface="Arial" pitchFamily="34" charset="0"/>
          <a:cs typeface="Times New Roman" pitchFamily="18" charset="0"/>
        </a:defRPr>
      </a:lvl5pPr>
      <a:lvl6pPr marL="342900" algn="l" rtl="0" eaLnBrk="1" fontAlgn="base" hangingPunct="1">
        <a:spcBef>
          <a:spcPct val="0"/>
        </a:spcBef>
        <a:spcAft>
          <a:spcPct val="0"/>
        </a:spcAft>
        <a:defRPr sz="1200" b="1">
          <a:solidFill>
            <a:srgbClr val="00A693"/>
          </a:solidFill>
          <a:latin typeface="Arial" pitchFamily="34" charset="0"/>
          <a:cs typeface="Times New Roman" pitchFamily="18" charset="0"/>
        </a:defRPr>
      </a:lvl6pPr>
      <a:lvl7pPr marL="685800" algn="l" rtl="0" eaLnBrk="1" fontAlgn="base" hangingPunct="1">
        <a:spcBef>
          <a:spcPct val="0"/>
        </a:spcBef>
        <a:spcAft>
          <a:spcPct val="0"/>
        </a:spcAft>
        <a:defRPr sz="1200" b="1">
          <a:solidFill>
            <a:srgbClr val="00A693"/>
          </a:solidFill>
          <a:latin typeface="Arial" pitchFamily="34" charset="0"/>
          <a:cs typeface="Times New Roman" pitchFamily="18" charset="0"/>
        </a:defRPr>
      </a:lvl7pPr>
      <a:lvl8pPr marL="1028700" algn="l" rtl="0" eaLnBrk="1" fontAlgn="base" hangingPunct="1">
        <a:spcBef>
          <a:spcPct val="0"/>
        </a:spcBef>
        <a:spcAft>
          <a:spcPct val="0"/>
        </a:spcAft>
        <a:defRPr sz="1200" b="1">
          <a:solidFill>
            <a:srgbClr val="00A693"/>
          </a:solidFill>
          <a:latin typeface="Arial" pitchFamily="34" charset="0"/>
          <a:cs typeface="Times New Roman" pitchFamily="18" charset="0"/>
        </a:defRPr>
      </a:lvl8pPr>
      <a:lvl9pPr marL="1371600" algn="l" rtl="0" eaLnBrk="1" fontAlgn="base" hangingPunct="1">
        <a:spcBef>
          <a:spcPct val="0"/>
        </a:spcBef>
        <a:spcAft>
          <a:spcPct val="0"/>
        </a:spcAft>
        <a:defRPr sz="1200" b="1">
          <a:solidFill>
            <a:srgbClr val="00A693"/>
          </a:solidFill>
          <a:latin typeface="Arial" pitchFamily="34" charset="0"/>
          <a:cs typeface="Times New Roman" pitchFamily="18" charset="0"/>
        </a:defRPr>
      </a:lvl9pPr>
    </p:titleStyle>
    <p:bodyStyle>
      <a:lvl1pPr marL="257175" indent="-257175" algn="l" rtl="0" eaLnBrk="1" fontAlgn="base" hangingPunct="1">
        <a:spcBef>
          <a:spcPct val="20000"/>
        </a:spcBef>
        <a:spcAft>
          <a:spcPct val="0"/>
        </a:spcAft>
        <a:buChar char="•"/>
        <a:defRPr sz="1500">
          <a:solidFill>
            <a:schemeClr val="tx1"/>
          </a:solidFill>
          <a:latin typeface="+mn-lt"/>
          <a:ea typeface="+mn-ea"/>
          <a:cs typeface="+mn-cs"/>
        </a:defRPr>
      </a:lvl1pPr>
      <a:lvl2pPr marL="557213" indent="-214313" algn="l" rtl="0" eaLnBrk="1" fontAlgn="base" hangingPunct="1">
        <a:spcBef>
          <a:spcPct val="20000"/>
        </a:spcBef>
        <a:spcAft>
          <a:spcPct val="0"/>
        </a:spcAft>
        <a:buFont typeface="Wingdings" pitchFamily="2" charset="2"/>
        <a:buChar char="§"/>
        <a:defRPr sz="1500">
          <a:solidFill>
            <a:schemeClr val="tx1"/>
          </a:solidFill>
          <a:latin typeface="+mn-lt"/>
        </a:defRPr>
      </a:lvl2pPr>
      <a:lvl3pPr marL="857250" indent="-171450" algn="l" rtl="0" eaLnBrk="1" fontAlgn="base" hangingPunct="1">
        <a:spcBef>
          <a:spcPct val="20000"/>
        </a:spcBef>
        <a:spcAft>
          <a:spcPct val="0"/>
        </a:spcAft>
        <a:buFont typeface="Wingdings" pitchFamily="2" charset="2"/>
        <a:buChar char="§"/>
        <a:defRPr sz="1500">
          <a:solidFill>
            <a:schemeClr val="tx1"/>
          </a:solidFill>
          <a:latin typeface="+mn-lt"/>
        </a:defRPr>
      </a:lvl3pPr>
      <a:lvl4pPr marL="1200150" indent="-171450" algn="l" rtl="0" eaLnBrk="1" fontAlgn="base" hangingPunct="1">
        <a:spcBef>
          <a:spcPct val="20000"/>
        </a:spcBef>
        <a:spcAft>
          <a:spcPct val="0"/>
        </a:spcAft>
        <a:buFont typeface="Wingdings" pitchFamily="2" charset="2"/>
        <a:buChar char="§"/>
        <a:defRPr sz="1500">
          <a:solidFill>
            <a:schemeClr val="tx1"/>
          </a:solidFill>
          <a:latin typeface="+mn-lt"/>
        </a:defRPr>
      </a:lvl4pPr>
      <a:lvl5pPr marL="1543050" indent="-171450" algn="l" rtl="0" eaLnBrk="1" fontAlgn="base" hangingPunct="1">
        <a:spcBef>
          <a:spcPct val="20000"/>
        </a:spcBef>
        <a:spcAft>
          <a:spcPct val="0"/>
        </a:spcAft>
        <a:buFont typeface="Wingdings" pitchFamily="2" charset="2"/>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5362" name="cdtRectangle 115 Id3078"/>
          <p:cNvSpPr>
            <a:spLocks noGrp="1" noChangeArrowheads="1"/>
          </p:cNvSpPr>
          <p:nvPr>
            <p:ph type="title"/>
            <p:custDataLst>
              <p:tags r:id="rId11"/>
            </p:custDataLst>
          </p:nvPr>
        </p:nvSpPr>
        <p:spPr bwMode="auto">
          <a:xfrm>
            <a:off x="0" y="57"/>
            <a:ext cx="9144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26400" tIns="396000" rIns="2124000" bIns="234000" numCol="1" anchor="b" anchorCtr="0" compatLnSpc="1">
            <a:prstTxWarp prst="textNoShape">
              <a:avLst/>
            </a:prstTxWarp>
          </a:bodyPr>
          <a:lstStyle/>
          <a:p>
            <a:pPr lvl="0"/>
            <a:r>
              <a:rPr lang="en-US" altLang="en-US"/>
              <a:t>Titelmasterformat durch Klicken bearbeiten</a:t>
            </a:r>
          </a:p>
        </p:txBody>
      </p:sp>
      <p:sp>
        <p:nvSpPr>
          <p:cNvPr id="15363" name="cdtRectangle 116 Id3079"/>
          <p:cNvSpPr>
            <a:spLocks noGrp="1" noChangeArrowheads="1"/>
          </p:cNvSpPr>
          <p:nvPr>
            <p:ph type="body" idx="1"/>
            <p:custDataLst>
              <p:tags r:id="rId12"/>
            </p:custDataLst>
          </p:nvPr>
        </p:nvSpPr>
        <p:spPr bwMode="auto">
          <a:xfrm>
            <a:off x="470081" y="1412875"/>
            <a:ext cx="6153517"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Textmasterformat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extLst>
      <p:ext uri="{BB962C8B-B14F-4D97-AF65-F5344CB8AC3E}">
        <p14:creationId xmlns:p14="http://schemas.microsoft.com/office/powerpoint/2010/main" val="8693204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hdr="0" ftr="0" dt="0"/>
  <p:txStyles>
    <p:titleStyle>
      <a:lvl1pPr algn="l" rtl="0" eaLnBrk="1" fontAlgn="base" hangingPunct="1">
        <a:spcBef>
          <a:spcPct val="0"/>
        </a:spcBef>
        <a:spcAft>
          <a:spcPct val="0"/>
        </a:spcAft>
        <a:defRPr sz="1500" b="1">
          <a:solidFill>
            <a:srgbClr val="000000"/>
          </a:solidFill>
          <a:latin typeface="+mj-lt"/>
          <a:ea typeface="+mj-ea"/>
          <a:cs typeface="+mj-cs"/>
        </a:defRPr>
      </a:lvl1pPr>
      <a:lvl2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2pPr>
      <a:lvl3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3pPr>
      <a:lvl4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4pPr>
      <a:lvl5pPr algn="l" rtl="0" eaLnBrk="1" fontAlgn="base" hangingPunct="1">
        <a:spcBef>
          <a:spcPct val="0"/>
        </a:spcBef>
        <a:spcAft>
          <a:spcPct val="0"/>
        </a:spcAft>
        <a:defRPr sz="1500" b="1">
          <a:solidFill>
            <a:srgbClr val="000000"/>
          </a:solidFill>
          <a:latin typeface="Arial" charset="0"/>
          <a:ea typeface="ＭＳ Ｐゴシック" charset="-128"/>
          <a:cs typeface="Arial" charset="0"/>
        </a:defRPr>
      </a:lvl5pPr>
      <a:lvl6pPr marL="342900" algn="l" rtl="0" eaLnBrk="1" fontAlgn="base" hangingPunct="1">
        <a:spcBef>
          <a:spcPct val="0"/>
        </a:spcBef>
        <a:spcAft>
          <a:spcPct val="0"/>
        </a:spcAft>
        <a:defRPr sz="1500" b="1">
          <a:solidFill>
            <a:schemeClr val="tx1"/>
          </a:solidFill>
          <a:latin typeface="Arial" charset="0"/>
          <a:ea typeface="ヒラギノ角ゴ Pro W3" charset="0"/>
        </a:defRPr>
      </a:lvl6pPr>
      <a:lvl7pPr marL="685800" algn="l" rtl="0" eaLnBrk="1" fontAlgn="base" hangingPunct="1">
        <a:spcBef>
          <a:spcPct val="0"/>
        </a:spcBef>
        <a:spcAft>
          <a:spcPct val="0"/>
        </a:spcAft>
        <a:defRPr sz="1500" b="1">
          <a:solidFill>
            <a:schemeClr val="tx1"/>
          </a:solidFill>
          <a:latin typeface="Arial" charset="0"/>
          <a:ea typeface="ヒラギノ角ゴ Pro W3" charset="0"/>
        </a:defRPr>
      </a:lvl7pPr>
      <a:lvl8pPr marL="1028700" algn="l" rtl="0" eaLnBrk="1" fontAlgn="base" hangingPunct="1">
        <a:spcBef>
          <a:spcPct val="0"/>
        </a:spcBef>
        <a:spcAft>
          <a:spcPct val="0"/>
        </a:spcAft>
        <a:defRPr sz="1500" b="1">
          <a:solidFill>
            <a:schemeClr val="tx1"/>
          </a:solidFill>
          <a:latin typeface="Arial" charset="0"/>
          <a:ea typeface="ヒラギノ角ゴ Pro W3" charset="0"/>
        </a:defRPr>
      </a:lvl8pPr>
      <a:lvl9pPr marL="1371600" algn="l" rtl="0" eaLnBrk="1" fontAlgn="base" hangingPunct="1">
        <a:spcBef>
          <a:spcPct val="0"/>
        </a:spcBef>
        <a:spcAft>
          <a:spcPct val="0"/>
        </a:spcAft>
        <a:defRPr sz="1500" b="1">
          <a:solidFill>
            <a:schemeClr val="tx1"/>
          </a:solidFill>
          <a:latin typeface="Arial" charset="0"/>
          <a:ea typeface="ヒラギノ角ゴ Pro W3" charset="0"/>
        </a:defRPr>
      </a:lvl9pPr>
    </p:titleStyle>
    <p:bodyStyle>
      <a:lvl1pPr algn="l" rtl="0" eaLnBrk="1" fontAlgn="base" hangingPunct="1">
        <a:lnSpc>
          <a:spcPct val="110000"/>
        </a:lnSpc>
        <a:spcBef>
          <a:spcPct val="0"/>
        </a:spcBef>
        <a:spcAft>
          <a:spcPct val="0"/>
        </a:spcAft>
        <a:buClr>
          <a:schemeClr val="accent1"/>
        </a:buClr>
        <a:buFont typeface="Arial" pitchFamily="34" charset="0"/>
        <a:defRPr>
          <a:solidFill>
            <a:schemeClr val="tx1"/>
          </a:solidFill>
          <a:latin typeface="+mn-lt"/>
          <a:ea typeface="+mn-ea"/>
          <a:cs typeface="+mn-cs"/>
        </a:defRPr>
      </a:lvl1pPr>
      <a:lvl2pPr marL="13454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2pPr>
      <a:lvl3pPr marL="269081"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3pPr>
      <a:lvl4pPr marL="403622"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4pPr>
      <a:lvl5pPr marL="538163" indent="-133350" algn="l" rtl="0" eaLnBrk="1" fontAlgn="base" hangingPunct="1">
        <a:lnSpc>
          <a:spcPct val="110000"/>
        </a:lnSpc>
        <a:spcBef>
          <a:spcPct val="0"/>
        </a:spcBef>
        <a:spcAft>
          <a:spcPct val="0"/>
        </a:spcAft>
        <a:buClr>
          <a:schemeClr val="accent1"/>
        </a:buClr>
        <a:buChar char="•"/>
        <a:defRPr>
          <a:solidFill>
            <a:schemeClr val="tx1"/>
          </a:solidFill>
          <a:latin typeface="+mn-lt"/>
          <a:ea typeface="+mn-ea"/>
          <a:cs typeface="+mn-cs"/>
        </a:defRPr>
      </a:lvl5pPr>
      <a:lvl6pPr marL="9155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2584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013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1944291" indent="-14168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gif"/></Relationships>
</file>

<file path=ppt/slides/_rels/slide2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gif"/><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31.gif"/><Relationship Id="rId5" Type="http://schemas.openxmlformats.org/officeDocument/2006/relationships/image" Target="../media/image25.png"/><Relationship Id="rId15" Type="http://schemas.openxmlformats.org/officeDocument/2006/relationships/image" Target="../media/image3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34.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fischerj\AppData\Local\Temp\Foto.JPG"/>
          <p:cNvPicPr>
            <a:picLocks noChangeAspect="1" noChangeArrowheads="1"/>
          </p:cNvPicPr>
          <p:nvPr/>
        </p:nvPicPr>
        <p:blipFill>
          <a:blip r:embed="rId2" cstate="email"/>
          <a:srcRect/>
          <a:stretch>
            <a:fillRect/>
          </a:stretch>
        </p:blipFill>
        <p:spPr bwMode="auto">
          <a:xfrm>
            <a:off x="0" y="0"/>
            <a:ext cx="9144000" cy="6858000"/>
          </a:xfrm>
          <a:prstGeom prst="rect">
            <a:avLst/>
          </a:prstGeom>
          <a:noFill/>
        </p:spPr>
      </p:pic>
      <p:sp>
        <p:nvSpPr>
          <p:cNvPr id="2" name="Titel 1"/>
          <p:cNvSpPr>
            <a:spLocks noGrp="1"/>
          </p:cNvSpPr>
          <p:nvPr>
            <p:ph type="ctrTitle"/>
          </p:nvPr>
        </p:nvSpPr>
        <p:spPr/>
        <p:txBody>
          <a:bodyPr/>
          <a:lstStyle/>
          <a:p>
            <a:r>
              <a:rPr lang="de-DE" dirty="0">
                <a:solidFill>
                  <a:schemeClr val="bg1"/>
                </a:solidFill>
              </a:rPr>
              <a:t>Licht ins Dunkle</a:t>
            </a:r>
            <a:r>
              <a:rPr lang="de-DE" dirty="0"/>
              <a:t> </a:t>
            </a:r>
            <a:r>
              <a:rPr lang="de-DE" dirty="0">
                <a:solidFill>
                  <a:schemeClr val="bg1"/>
                </a:solidFill>
              </a:rPr>
              <a:t>-</a:t>
            </a:r>
            <a:br>
              <a:rPr lang="de-DE" dirty="0"/>
            </a:br>
            <a:r>
              <a:rPr lang="de-DE" dirty="0"/>
              <a:t>Simulationsfähige Produktdaten für Industrie 4.0 </a:t>
            </a:r>
          </a:p>
        </p:txBody>
      </p:sp>
      <p:sp>
        <p:nvSpPr>
          <p:cNvPr id="3" name="Untertitel 2"/>
          <p:cNvSpPr>
            <a:spLocks noGrp="1"/>
          </p:cNvSpPr>
          <p:nvPr>
            <p:ph type="subTitle" idx="1"/>
          </p:nvPr>
        </p:nvSpPr>
        <p:spPr/>
        <p:txBody>
          <a:bodyPr/>
          <a:lstStyle/>
          <a:p>
            <a:r>
              <a:rPr lang="de-DE" dirty="0">
                <a:solidFill>
                  <a:schemeClr val="bg1"/>
                </a:solidFill>
              </a:rPr>
              <a:t>Fa. Schunk GmbH </a:t>
            </a:r>
          </a:p>
          <a:p>
            <a:r>
              <a:rPr lang="de-DE" dirty="0">
                <a:solidFill>
                  <a:schemeClr val="bg1"/>
                </a:solidFill>
              </a:rPr>
              <a:t>Lauffen am Neckar, 31.05.2016</a:t>
            </a:r>
          </a:p>
        </p:txBody>
      </p:sp>
      <p:grpSp>
        <p:nvGrpSpPr>
          <p:cNvPr id="6" name="Group 5"/>
          <p:cNvGrpSpPr>
            <a:grpSpLocks noChangeAspect="1"/>
          </p:cNvGrpSpPr>
          <p:nvPr/>
        </p:nvGrpSpPr>
        <p:grpSpPr bwMode="auto">
          <a:xfrm>
            <a:off x="220979" y="-120478"/>
            <a:ext cx="5483658" cy="1781638"/>
            <a:chOff x="390" y="1351"/>
            <a:chExt cx="4980" cy="1618"/>
          </a:xfrm>
        </p:grpSpPr>
        <p:sp>
          <p:nvSpPr>
            <p:cNvPr id="7" name="AutoShape 3"/>
            <p:cNvSpPr>
              <a:spLocks noChangeAspect="1" noChangeArrowheads="1" noTextEdit="1"/>
            </p:cNvSpPr>
            <p:nvPr/>
          </p:nvSpPr>
          <p:spPr bwMode="auto">
            <a:xfrm>
              <a:off x="390" y="1351"/>
              <a:ext cx="4980" cy="16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8" name="Freeform 5"/>
            <p:cNvSpPr>
              <a:spLocks/>
            </p:cNvSpPr>
            <p:nvPr/>
          </p:nvSpPr>
          <p:spPr bwMode="auto">
            <a:xfrm>
              <a:off x="874" y="1827"/>
              <a:ext cx="432" cy="436"/>
            </a:xfrm>
            <a:custGeom>
              <a:avLst/>
              <a:gdLst/>
              <a:ahLst/>
              <a:cxnLst>
                <a:cxn ang="0">
                  <a:pos x="0" y="0"/>
                </a:cxn>
                <a:cxn ang="0">
                  <a:pos x="432" y="0"/>
                </a:cxn>
                <a:cxn ang="0">
                  <a:pos x="432" y="436"/>
                </a:cxn>
                <a:cxn ang="0">
                  <a:pos x="0" y="436"/>
                </a:cxn>
                <a:cxn ang="0">
                  <a:pos x="0" y="0"/>
                </a:cxn>
                <a:cxn ang="0">
                  <a:pos x="0" y="0"/>
                </a:cxn>
              </a:cxnLst>
              <a:rect l="0" t="0" r="r" b="b"/>
              <a:pathLst>
                <a:path w="432" h="436">
                  <a:moveTo>
                    <a:pt x="0" y="0"/>
                  </a:moveTo>
                  <a:lnTo>
                    <a:pt x="432" y="0"/>
                  </a:lnTo>
                  <a:lnTo>
                    <a:pt x="432" y="436"/>
                  </a:lnTo>
                  <a:lnTo>
                    <a:pt x="0" y="436"/>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9" name="Freeform 6"/>
            <p:cNvSpPr>
              <a:spLocks noEditPoints="1"/>
            </p:cNvSpPr>
            <p:nvPr/>
          </p:nvSpPr>
          <p:spPr bwMode="auto">
            <a:xfrm>
              <a:off x="856" y="1817"/>
              <a:ext cx="466" cy="464"/>
            </a:xfrm>
            <a:custGeom>
              <a:avLst/>
              <a:gdLst/>
              <a:ahLst/>
              <a:cxnLst>
                <a:cxn ang="0">
                  <a:pos x="466" y="0"/>
                </a:cxn>
                <a:cxn ang="0">
                  <a:pos x="466" y="464"/>
                </a:cxn>
                <a:cxn ang="0">
                  <a:pos x="0" y="464"/>
                </a:cxn>
                <a:cxn ang="0">
                  <a:pos x="0" y="0"/>
                </a:cxn>
                <a:cxn ang="0">
                  <a:pos x="466" y="0"/>
                </a:cxn>
                <a:cxn ang="0">
                  <a:pos x="466" y="0"/>
                </a:cxn>
                <a:cxn ang="0">
                  <a:pos x="436" y="28"/>
                </a:cxn>
                <a:cxn ang="0">
                  <a:pos x="30" y="28"/>
                </a:cxn>
                <a:cxn ang="0">
                  <a:pos x="30" y="436"/>
                </a:cxn>
                <a:cxn ang="0">
                  <a:pos x="436" y="436"/>
                </a:cxn>
                <a:cxn ang="0">
                  <a:pos x="436" y="28"/>
                </a:cxn>
                <a:cxn ang="0">
                  <a:pos x="436" y="28"/>
                </a:cxn>
              </a:cxnLst>
              <a:rect l="0" t="0" r="r" b="b"/>
              <a:pathLst>
                <a:path w="466" h="464">
                  <a:moveTo>
                    <a:pt x="466" y="0"/>
                  </a:moveTo>
                  <a:lnTo>
                    <a:pt x="466" y="464"/>
                  </a:lnTo>
                  <a:lnTo>
                    <a:pt x="0" y="464"/>
                  </a:lnTo>
                  <a:lnTo>
                    <a:pt x="0" y="0"/>
                  </a:lnTo>
                  <a:lnTo>
                    <a:pt x="466" y="0"/>
                  </a:lnTo>
                  <a:lnTo>
                    <a:pt x="466" y="0"/>
                  </a:lnTo>
                  <a:close/>
                  <a:moveTo>
                    <a:pt x="436" y="28"/>
                  </a:moveTo>
                  <a:lnTo>
                    <a:pt x="30" y="28"/>
                  </a:lnTo>
                  <a:lnTo>
                    <a:pt x="30" y="436"/>
                  </a:lnTo>
                  <a:lnTo>
                    <a:pt x="436" y="436"/>
                  </a:lnTo>
                  <a:lnTo>
                    <a:pt x="436" y="28"/>
                  </a:lnTo>
                  <a:lnTo>
                    <a:pt x="436"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0" name="Freeform 7"/>
            <p:cNvSpPr>
              <a:spLocks noEditPoints="1"/>
            </p:cNvSpPr>
            <p:nvPr/>
          </p:nvSpPr>
          <p:spPr bwMode="auto">
            <a:xfrm>
              <a:off x="918" y="1881"/>
              <a:ext cx="340" cy="340"/>
            </a:xfrm>
            <a:custGeom>
              <a:avLst/>
              <a:gdLst/>
              <a:ahLst/>
              <a:cxnLst>
                <a:cxn ang="0">
                  <a:pos x="340" y="0"/>
                </a:cxn>
                <a:cxn ang="0">
                  <a:pos x="0" y="340"/>
                </a:cxn>
                <a:cxn ang="0">
                  <a:pos x="0" y="0"/>
                </a:cxn>
                <a:cxn ang="0">
                  <a:pos x="258" y="142"/>
                </a:cxn>
                <a:cxn ang="0">
                  <a:pos x="246" y="142"/>
                </a:cxn>
                <a:cxn ang="0">
                  <a:pos x="240" y="134"/>
                </a:cxn>
                <a:cxn ang="0">
                  <a:pos x="258" y="86"/>
                </a:cxn>
                <a:cxn ang="0">
                  <a:pos x="240" y="58"/>
                </a:cxn>
                <a:cxn ang="0">
                  <a:pos x="206" y="30"/>
                </a:cxn>
                <a:cxn ang="0">
                  <a:pos x="188" y="58"/>
                </a:cxn>
                <a:cxn ang="0">
                  <a:pos x="206" y="86"/>
                </a:cxn>
                <a:cxn ang="0">
                  <a:pos x="206" y="138"/>
                </a:cxn>
                <a:cxn ang="0">
                  <a:pos x="210" y="156"/>
                </a:cxn>
                <a:cxn ang="0">
                  <a:pos x="218" y="166"/>
                </a:cxn>
                <a:cxn ang="0">
                  <a:pos x="232" y="172"/>
                </a:cxn>
                <a:cxn ang="0">
                  <a:pos x="258" y="172"/>
                </a:cxn>
                <a:cxn ang="0">
                  <a:pos x="264" y="194"/>
                </a:cxn>
                <a:cxn ang="0">
                  <a:pos x="202" y="256"/>
                </a:cxn>
                <a:cxn ang="0">
                  <a:pos x="148" y="194"/>
                </a:cxn>
                <a:cxn ang="0">
                  <a:pos x="106" y="194"/>
                </a:cxn>
                <a:cxn ang="0">
                  <a:pos x="112" y="314"/>
                </a:cxn>
                <a:cxn ang="0">
                  <a:pos x="166" y="248"/>
                </a:cxn>
                <a:cxn ang="0">
                  <a:pos x="220" y="314"/>
                </a:cxn>
                <a:cxn ang="0">
                  <a:pos x="264" y="194"/>
                </a:cxn>
                <a:cxn ang="0">
                  <a:pos x="168" y="134"/>
                </a:cxn>
                <a:cxn ang="0">
                  <a:pos x="164" y="114"/>
                </a:cxn>
                <a:cxn ang="0">
                  <a:pos x="156" y="106"/>
                </a:cxn>
                <a:cxn ang="0">
                  <a:pos x="142" y="100"/>
                </a:cxn>
                <a:cxn ang="0">
                  <a:pos x="114" y="96"/>
                </a:cxn>
                <a:cxn ang="0">
                  <a:pos x="110" y="94"/>
                </a:cxn>
                <a:cxn ang="0">
                  <a:pos x="106" y="90"/>
                </a:cxn>
                <a:cxn ang="0">
                  <a:pos x="108" y="88"/>
                </a:cxn>
                <a:cxn ang="0">
                  <a:pos x="114" y="84"/>
                </a:cxn>
                <a:cxn ang="0">
                  <a:pos x="118" y="82"/>
                </a:cxn>
                <a:cxn ang="0">
                  <a:pos x="138" y="86"/>
                </a:cxn>
                <a:cxn ang="0">
                  <a:pos x="166" y="68"/>
                </a:cxn>
                <a:cxn ang="0">
                  <a:pos x="156" y="60"/>
                </a:cxn>
                <a:cxn ang="0">
                  <a:pos x="134" y="54"/>
                </a:cxn>
                <a:cxn ang="0">
                  <a:pos x="120" y="52"/>
                </a:cxn>
                <a:cxn ang="0">
                  <a:pos x="102" y="56"/>
                </a:cxn>
                <a:cxn ang="0">
                  <a:pos x="86" y="62"/>
                </a:cxn>
                <a:cxn ang="0">
                  <a:pos x="76" y="74"/>
                </a:cxn>
                <a:cxn ang="0">
                  <a:pos x="72" y="92"/>
                </a:cxn>
                <a:cxn ang="0">
                  <a:pos x="72" y="100"/>
                </a:cxn>
                <a:cxn ang="0">
                  <a:pos x="78" y="112"/>
                </a:cxn>
                <a:cxn ang="0">
                  <a:pos x="86" y="120"/>
                </a:cxn>
                <a:cxn ang="0">
                  <a:pos x="106" y="126"/>
                </a:cxn>
                <a:cxn ang="0">
                  <a:pos x="124" y="128"/>
                </a:cxn>
                <a:cxn ang="0">
                  <a:pos x="132" y="130"/>
                </a:cxn>
                <a:cxn ang="0">
                  <a:pos x="134" y="136"/>
                </a:cxn>
                <a:cxn ang="0">
                  <a:pos x="128" y="142"/>
                </a:cxn>
                <a:cxn ang="0">
                  <a:pos x="118" y="144"/>
                </a:cxn>
                <a:cxn ang="0">
                  <a:pos x="96" y="140"/>
                </a:cxn>
                <a:cxn ang="0">
                  <a:pos x="66" y="156"/>
                </a:cxn>
                <a:cxn ang="0">
                  <a:pos x="78" y="166"/>
                </a:cxn>
                <a:cxn ang="0">
                  <a:pos x="104" y="174"/>
                </a:cxn>
                <a:cxn ang="0">
                  <a:pos x="118" y="174"/>
                </a:cxn>
                <a:cxn ang="0">
                  <a:pos x="136" y="172"/>
                </a:cxn>
                <a:cxn ang="0">
                  <a:pos x="154" y="164"/>
                </a:cxn>
                <a:cxn ang="0">
                  <a:pos x="164" y="152"/>
                </a:cxn>
                <a:cxn ang="0">
                  <a:pos x="168" y="134"/>
                </a:cxn>
              </a:cxnLst>
              <a:rect l="0" t="0" r="r" b="b"/>
              <a:pathLst>
                <a:path w="340" h="340">
                  <a:moveTo>
                    <a:pt x="0" y="0"/>
                  </a:moveTo>
                  <a:lnTo>
                    <a:pt x="340" y="0"/>
                  </a:lnTo>
                  <a:lnTo>
                    <a:pt x="340" y="340"/>
                  </a:lnTo>
                  <a:lnTo>
                    <a:pt x="0" y="340"/>
                  </a:lnTo>
                  <a:lnTo>
                    <a:pt x="0" y="0"/>
                  </a:lnTo>
                  <a:lnTo>
                    <a:pt x="0" y="0"/>
                  </a:lnTo>
                  <a:close/>
                  <a:moveTo>
                    <a:pt x="258" y="172"/>
                  </a:moveTo>
                  <a:lnTo>
                    <a:pt x="258" y="142"/>
                  </a:lnTo>
                  <a:lnTo>
                    <a:pt x="246" y="142"/>
                  </a:lnTo>
                  <a:lnTo>
                    <a:pt x="246" y="142"/>
                  </a:lnTo>
                  <a:lnTo>
                    <a:pt x="242" y="140"/>
                  </a:lnTo>
                  <a:lnTo>
                    <a:pt x="240" y="134"/>
                  </a:lnTo>
                  <a:lnTo>
                    <a:pt x="240" y="86"/>
                  </a:lnTo>
                  <a:lnTo>
                    <a:pt x="258" y="86"/>
                  </a:lnTo>
                  <a:lnTo>
                    <a:pt x="258" y="58"/>
                  </a:lnTo>
                  <a:lnTo>
                    <a:pt x="240" y="58"/>
                  </a:lnTo>
                  <a:lnTo>
                    <a:pt x="240" y="30"/>
                  </a:lnTo>
                  <a:lnTo>
                    <a:pt x="206" y="30"/>
                  </a:lnTo>
                  <a:lnTo>
                    <a:pt x="206" y="58"/>
                  </a:lnTo>
                  <a:lnTo>
                    <a:pt x="188" y="58"/>
                  </a:lnTo>
                  <a:lnTo>
                    <a:pt x="188" y="86"/>
                  </a:lnTo>
                  <a:lnTo>
                    <a:pt x="206" y="86"/>
                  </a:lnTo>
                  <a:lnTo>
                    <a:pt x="206" y="138"/>
                  </a:lnTo>
                  <a:lnTo>
                    <a:pt x="206" y="138"/>
                  </a:lnTo>
                  <a:lnTo>
                    <a:pt x="208" y="150"/>
                  </a:lnTo>
                  <a:lnTo>
                    <a:pt x="210" y="156"/>
                  </a:lnTo>
                  <a:lnTo>
                    <a:pt x="214" y="162"/>
                  </a:lnTo>
                  <a:lnTo>
                    <a:pt x="218" y="166"/>
                  </a:lnTo>
                  <a:lnTo>
                    <a:pt x="224" y="170"/>
                  </a:lnTo>
                  <a:lnTo>
                    <a:pt x="232" y="172"/>
                  </a:lnTo>
                  <a:lnTo>
                    <a:pt x="240" y="172"/>
                  </a:lnTo>
                  <a:lnTo>
                    <a:pt x="258" y="172"/>
                  </a:lnTo>
                  <a:lnTo>
                    <a:pt x="258" y="172"/>
                  </a:lnTo>
                  <a:close/>
                  <a:moveTo>
                    <a:pt x="264" y="194"/>
                  </a:moveTo>
                  <a:lnTo>
                    <a:pt x="226" y="194"/>
                  </a:lnTo>
                  <a:lnTo>
                    <a:pt x="202" y="256"/>
                  </a:lnTo>
                  <a:lnTo>
                    <a:pt x="182" y="194"/>
                  </a:lnTo>
                  <a:lnTo>
                    <a:pt x="148" y="194"/>
                  </a:lnTo>
                  <a:lnTo>
                    <a:pt x="128" y="256"/>
                  </a:lnTo>
                  <a:lnTo>
                    <a:pt x="106" y="194"/>
                  </a:lnTo>
                  <a:lnTo>
                    <a:pt x="66" y="194"/>
                  </a:lnTo>
                  <a:lnTo>
                    <a:pt x="112" y="314"/>
                  </a:lnTo>
                  <a:lnTo>
                    <a:pt x="144" y="314"/>
                  </a:lnTo>
                  <a:lnTo>
                    <a:pt x="166" y="248"/>
                  </a:lnTo>
                  <a:lnTo>
                    <a:pt x="186" y="314"/>
                  </a:lnTo>
                  <a:lnTo>
                    <a:pt x="220" y="314"/>
                  </a:lnTo>
                  <a:lnTo>
                    <a:pt x="264" y="194"/>
                  </a:lnTo>
                  <a:lnTo>
                    <a:pt x="264" y="194"/>
                  </a:lnTo>
                  <a:close/>
                  <a:moveTo>
                    <a:pt x="168" y="134"/>
                  </a:moveTo>
                  <a:lnTo>
                    <a:pt x="168" y="134"/>
                  </a:lnTo>
                  <a:lnTo>
                    <a:pt x="166" y="120"/>
                  </a:lnTo>
                  <a:lnTo>
                    <a:pt x="164" y="114"/>
                  </a:lnTo>
                  <a:lnTo>
                    <a:pt x="160" y="110"/>
                  </a:lnTo>
                  <a:lnTo>
                    <a:pt x="156" y="106"/>
                  </a:lnTo>
                  <a:lnTo>
                    <a:pt x="150" y="102"/>
                  </a:lnTo>
                  <a:lnTo>
                    <a:pt x="142" y="100"/>
                  </a:lnTo>
                  <a:lnTo>
                    <a:pt x="132" y="98"/>
                  </a:lnTo>
                  <a:lnTo>
                    <a:pt x="114" y="96"/>
                  </a:lnTo>
                  <a:lnTo>
                    <a:pt x="114" y="96"/>
                  </a:lnTo>
                  <a:lnTo>
                    <a:pt x="110" y="94"/>
                  </a:lnTo>
                  <a:lnTo>
                    <a:pt x="108" y="92"/>
                  </a:lnTo>
                  <a:lnTo>
                    <a:pt x="106" y="90"/>
                  </a:lnTo>
                  <a:lnTo>
                    <a:pt x="106" y="90"/>
                  </a:lnTo>
                  <a:lnTo>
                    <a:pt x="108" y="88"/>
                  </a:lnTo>
                  <a:lnTo>
                    <a:pt x="110" y="84"/>
                  </a:lnTo>
                  <a:lnTo>
                    <a:pt x="114" y="84"/>
                  </a:lnTo>
                  <a:lnTo>
                    <a:pt x="118" y="82"/>
                  </a:lnTo>
                  <a:lnTo>
                    <a:pt x="118" y="82"/>
                  </a:lnTo>
                  <a:lnTo>
                    <a:pt x="132" y="84"/>
                  </a:lnTo>
                  <a:lnTo>
                    <a:pt x="138" y="86"/>
                  </a:lnTo>
                  <a:lnTo>
                    <a:pt x="144" y="90"/>
                  </a:lnTo>
                  <a:lnTo>
                    <a:pt x="166" y="68"/>
                  </a:lnTo>
                  <a:lnTo>
                    <a:pt x="166" y="68"/>
                  </a:lnTo>
                  <a:lnTo>
                    <a:pt x="156" y="60"/>
                  </a:lnTo>
                  <a:lnTo>
                    <a:pt x="146" y="56"/>
                  </a:lnTo>
                  <a:lnTo>
                    <a:pt x="134" y="54"/>
                  </a:lnTo>
                  <a:lnTo>
                    <a:pt x="120" y="52"/>
                  </a:lnTo>
                  <a:lnTo>
                    <a:pt x="120" y="52"/>
                  </a:lnTo>
                  <a:lnTo>
                    <a:pt x="110" y="54"/>
                  </a:lnTo>
                  <a:lnTo>
                    <a:pt x="102" y="56"/>
                  </a:lnTo>
                  <a:lnTo>
                    <a:pt x="94" y="58"/>
                  </a:lnTo>
                  <a:lnTo>
                    <a:pt x="86" y="62"/>
                  </a:lnTo>
                  <a:lnTo>
                    <a:pt x="80" y="68"/>
                  </a:lnTo>
                  <a:lnTo>
                    <a:pt x="76" y="74"/>
                  </a:lnTo>
                  <a:lnTo>
                    <a:pt x="74" y="82"/>
                  </a:lnTo>
                  <a:lnTo>
                    <a:pt x="72" y="92"/>
                  </a:lnTo>
                  <a:lnTo>
                    <a:pt x="72" y="92"/>
                  </a:lnTo>
                  <a:lnTo>
                    <a:pt x="72" y="100"/>
                  </a:lnTo>
                  <a:lnTo>
                    <a:pt x="74" y="106"/>
                  </a:lnTo>
                  <a:lnTo>
                    <a:pt x="78" y="112"/>
                  </a:lnTo>
                  <a:lnTo>
                    <a:pt x="82" y="118"/>
                  </a:lnTo>
                  <a:lnTo>
                    <a:pt x="86" y="120"/>
                  </a:lnTo>
                  <a:lnTo>
                    <a:pt x="92" y="124"/>
                  </a:lnTo>
                  <a:lnTo>
                    <a:pt x="106" y="126"/>
                  </a:lnTo>
                  <a:lnTo>
                    <a:pt x="124" y="128"/>
                  </a:lnTo>
                  <a:lnTo>
                    <a:pt x="124" y="128"/>
                  </a:lnTo>
                  <a:lnTo>
                    <a:pt x="130" y="130"/>
                  </a:lnTo>
                  <a:lnTo>
                    <a:pt x="132" y="130"/>
                  </a:lnTo>
                  <a:lnTo>
                    <a:pt x="134" y="136"/>
                  </a:lnTo>
                  <a:lnTo>
                    <a:pt x="134" y="136"/>
                  </a:lnTo>
                  <a:lnTo>
                    <a:pt x="132" y="140"/>
                  </a:lnTo>
                  <a:lnTo>
                    <a:pt x="128" y="142"/>
                  </a:lnTo>
                  <a:lnTo>
                    <a:pt x="118" y="144"/>
                  </a:lnTo>
                  <a:lnTo>
                    <a:pt x="118" y="144"/>
                  </a:lnTo>
                  <a:lnTo>
                    <a:pt x="104" y="142"/>
                  </a:lnTo>
                  <a:lnTo>
                    <a:pt x="96" y="140"/>
                  </a:lnTo>
                  <a:lnTo>
                    <a:pt x="88" y="134"/>
                  </a:lnTo>
                  <a:lnTo>
                    <a:pt x="66" y="156"/>
                  </a:lnTo>
                  <a:lnTo>
                    <a:pt x="66" y="156"/>
                  </a:lnTo>
                  <a:lnTo>
                    <a:pt x="78" y="166"/>
                  </a:lnTo>
                  <a:lnTo>
                    <a:pt x="90" y="172"/>
                  </a:lnTo>
                  <a:lnTo>
                    <a:pt x="104" y="174"/>
                  </a:lnTo>
                  <a:lnTo>
                    <a:pt x="118" y="174"/>
                  </a:lnTo>
                  <a:lnTo>
                    <a:pt x="118" y="174"/>
                  </a:lnTo>
                  <a:lnTo>
                    <a:pt x="128" y="174"/>
                  </a:lnTo>
                  <a:lnTo>
                    <a:pt x="136" y="172"/>
                  </a:lnTo>
                  <a:lnTo>
                    <a:pt x="146" y="168"/>
                  </a:lnTo>
                  <a:lnTo>
                    <a:pt x="154" y="164"/>
                  </a:lnTo>
                  <a:lnTo>
                    <a:pt x="160" y="158"/>
                  </a:lnTo>
                  <a:lnTo>
                    <a:pt x="164" y="152"/>
                  </a:lnTo>
                  <a:lnTo>
                    <a:pt x="168" y="144"/>
                  </a:lnTo>
                  <a:lnTo>
                    <a:pt x="168" y="134"/>
                  </a:lnTo>
                  <a:lnTo>
                    <a:pt x="168" y="13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1" name="Freeform 8"/>
            <p:cNvSpPr>
              <a:spLocks/>
            </p:cNvSpPr>
            <p:nvPr/>
          </p:nvSpPr>
          <p:spPr bwMode="auto">
            <a:xfrm>
              <a:off x="1426" y="1843"/>
              <a:ext cx="120" cy="166"/>
            </a:xfrm>
            <a:custGeom>
              <a:avLst/>
              <a:gdLst/>
              <a:ahLst/>
              <a:cxnLst>
                <a:cxn ang="0">
                  <a:pos x="120" y="116"/>
                </a:cxn>
                <a:cxn ang="0">
                  <a:pos x="116" y="136"/>
                </a:cxn>
                <a:cxn ang="0">
                  <a:pos x="104" y="152"/>
                </a:cxn>
                <a:cxn ang="0">
                  <a:pos x="94" y="158"/>
                </a:cxn>
                <a:cxn ang="0">
                  <a:pos x="72" y="164"/>
                </a:cxn>
                <a:cxn ang="0">
                  <a:pos x="60" y="166"/>
                </a:cxn>
                <a:cxn ang="0">
                  <a:pos x="26" y="160"/>
                </a:cxn>
                <a:cxn ang="0">
                  <a:pos x="0" y="144"/>
                </a:cxn>
                <a:cxn ang="0">
                  <a:pos x="22" y="124"/>
                </a:cxn>
                <a:cxn ang="0">
                  <a:pos x="38" y="134"/>
                </a:cxn>
                <a:cxn ang="0">
                  <a:pos x="60" y="138"/>
                </a:cxn>
                <a:cxn ang="0">
                  <a:pos x="74" y="136"/>
                </a:cxn>
                <a:cxn ang="0">
                  <a:pos x="88" y="126"/>
                </a:cxn>
                <a:cxn ang="0">
                  <a:pos x="90" y="116"/>
                </a:cxn>
                <a:cxn ang="0">
                  <a:pos x="84" y="104"/>
                </a:cxn>
                <a:cxn ang="0">
                  <a:pos x="78" y="100"/>
                </a:cxn>
                <a:cxn ang="0">
                  <a:pos x="50" y="94"/>
                </a:cxn>
                <a:cxn ang="0">
                  <a:pos x="40" y="92"/>
                </a:cxn>
                <a:cxn ang="0">
                  <a:pos x="24" y="86"/>
                </a:cxn>
                <a:cxn ang="0">
                  <a:pos x="14" y="74"/>
                </a:cxn>
                <a:cxn ang="0">
                  <a:pos x="8" y="58"/>
                </a:cxn>
                <a:cxn ang="0">
                  <a:pos x="8" y="48"/>
                </a:cxn>
                <a:cxn ang="0">
                  <a:pos x="10" y="28"/>
                </a:cxn>
                <a:cxn ang="0">
                  <a:pos x="22" y="12"/>
                </a:cxn>
                <a:cxn ang="0">
                  <a:pos x="30" y="6"/>
                </a:cxn>
                <a:cxn ang="0">
                  <a:pos x="52" y="0"/>
                </a:cxn>
                <a:cxn ang="0">
                  <a:pos x="64" y="0"/>
                </a:cxn>
                <a:cxn ang="0">
                  <a:pos x="94" y="4"/>
                </a:cxn>
                <a:cxn ang="0">
                  <a:pos x="116" y="18"/>
                </a:cxn>
                <a:cxn ang="0">
                  <a:pos x="96" y="38"/>
                </a:cxn>
                <a:cxn ang="0">
                  <a:pos x="82" y="30"/>
                </a:cxn>
                <a:cxn ang="0">
                  <a:pos x="64" y="28"/>
                </a:cxn>
                <a:cxn ang="0">
                  <a:pos x="52" y="28"/>
                </a:cxn>
                <a:cxn ang="0">
                  <a:pos x="44" y="32"/>
                </a:cxn>
                <a:cxn ang="0">
                  <a:pos x="38" y="48"/>
                </a:cxn>
                <a:cxn ang="0">
                  <a:pos x="40" y="54"/>
                </a:cxn>
                <a:cxn ang="0">
                  <a:pos x="42" y="60"/>
                </a:cxn>
                <a:cxn ang="0">
                  <a:pos x="58" y="66"/>
                </a:cxn>
                <a:cxn ang="0">
                  <a:pos x="78" y="68"/>
                </a:cxn>
                <a:cxn ang="0">
                  <a:pos x="102" y="76"/>
                </a:cxn>
                <a:cxn ang="0">
                  <a:pos x="108" y="82"/>
                </a:cxn>
                <a:cxn ang="0">
                  <a:pos x="118" y="96"/>
                </a:cxn>
                <a:cxn ang="0">
                  <a:pos x="120" y="116"/>
                </a:cxn>
              </a:cxnLst>
              <a:rect l="0" t="0" r="r" b="b"/>
              <a:pathLst>
                <a:path w="120" h="166">
                  <a:moveTo>
                    <a:pt x="120" y="116"/>
                  </a:moveTo>
                  <a:lnTo>
                    <a:pt x="120" y="116"/>
                  </a:lnTo>
                  <a:lnTo>
                    <a:pt x="120" y="126"/>
                  </a:lnTo>
                  <a:lnTo>
                    <a:pt x="116" y="136"/>
                  </a:lnTo>
                  <a:lnTo>
                    <a:pt x="112" y="146"/>
                  </a:lnTo>
                  <a:lnTo>
                    <a:pt x="104" y="152"/>
                  </a:lnTo>
                  <a:lnTo>
                    <a:pt x="104" y="152"/>
                  </a:lnTo>
                  <a:lnTo>
                    <a:pt x="94" y="158"/>
                  </a:lnTo>
                  <a:lnTo>
                    <a:pt x="84" y="162"/>
                  </a:lnTo>
                  <a:lnTo>
                    <a:pt x="72" y="164"/>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6"/>
                  </a:lnTo>
                  <a:lnTo>
                    <a:pt x="90" y="116"/>
                  </a:lnTo>
                  <a:lnTo>
                    <a:pt x="88" y="108"/>
                  </a:lnTo>
                  <a:lnTo>
                    <a:pt x="84" y="104"/>
                  </a:lnTo>
                  <a:lnTo>
                    <a:pt x="84" y="104"/>
                  </a:lnTo>
                  <a:lnTo>
                    <a:pt x="78" y="100"/>
                  </a:lnTo>
                  <a:lnTo>
                    <a:pt x="70" y="98"/>
                  </a:lnTo>
                  <a:lnTo>
                    <a:pt x="50" y="94"/>
                  </a:lnTo>
                  <a:lnTo>
                    <a:pt x="50" y="94"/>
                  </a:lnTo>
                  <a:lnTo>
                    <a:pt x="40" y="92"/>
                  </a:lnTo>
                  <a:lnTo>
                    <a:pt x="32" y="90"/>
                  </a:lnTo>
                  <a:lnTo>
                    <a:pt x="24" y="86"/>
                  </a:lnTo>
                  <a:lnTo>
                    <a:pt x="18" y="80"/>
                  </a:lnTo>
                  <a:lnTo>
                    <a:pt x="14" y="74"/>
                  </a:lnTo>
                  <a:lnTo>
                    <a:pt x="10" y="66"/>
                  </a:lnTo>
                  <a:lnTo>
                    <a:pt x="8" y="58"/>
                  </a:lnTo>
                  <a:lnTo>
                    <a:pt x="8" y="48"/>
                  </a:lnTo>
                  <a:lnTo>
                    <a:pt x="8" y="48"/>
                  </a:lnTo>
                  <a:lnTo>
                    <a:pt x="8" y="38"/>
                  </a:lnTo>
                  <a:lnTo>
                    <a:pt x="10" y="28"/>
                  </a:lnTo>
                  <a:lnTo>
                    <a:pt x="16" y="20"/>
                  </a:lnTo>
                  <a:lnTo>
                    <a:pt x="22" y="12"/>
                  </a:lnTo>
                  <a:lnTo>
                    <a:pt x="22" y="12"/>
                  </a:lnTo>
                  <a:lnTo>
                    <a:pt x="30" y="6"/>
                  </a:lnTo>
                  <a:lnTo>
                    <a:pt x="40" y="2"/>
                  </a:lnTo>
                  <a:lnTo>
                    <a:pt x="52" y="0"/>
                  </a:lnTo>
                  <a:lnTo>
                    <a:pt x="64" y="0"/>
                  </a:lnTo>
                  <a:lnTo>
                    <a:pt x="64" y="0"/>
                  </a:lnTo>
                  <a:lnTo>
                    <a:pt x="80" y="0"/>
                  </a:lnTo>
                  <a:lnTo>
                    <a:pt x="94" y="4"/>
                  </a:lnTo>
                  <a:lnTo>
                    <a:pt x="106" y="10"/>
                  </a:lnTo>
                  <a:lnTo>
                    <a:pt x="116" y="18"/>
                  </a:lnTo>
                  <a:lnTo>
                    <a:pt x="96" y="38"/>
                  </a:lnTo>
                  <a:lnTo>
                    <a:pt x="96" y="38"/>
                  </a:lnTo>
                  <a:lnTo>
                    <a:pt x="90" y="34"/>
                  </a:lnTo>
                  <a:lnTo>
                    <a:pt x="82" y="30"/>
                  </a:lnTo>
                  <a:lnTo>
                    <a:pt x="74" y="28"/>
                  </a:lnTo>
                  <a:lnTo>
                    <a:pt x="64" y="28"/>
                  </a:lnTo>
                  <a:lnTo>
                    <a:pt x="64" y="28"/>
                  </a:lnTo>
                  <a:lnTo>
                    <a:pt x="52" y="28"/>
                  </a:lnTo>
                  <a:lnTo>
                    <a:pt x="44" y="32"/>
                  </a:lnTo>
                  <a:lnTo>
                    <a:pt x="44" y="32"/>
                  </a:lnTo>
                  <a:lnTo>
                    <a:pt x="40" y="40"/>
                  </a:lnTo>
                  <a:lnTo>
                    <a:pt x="38" y="48"/>
                  </a:lnTo>
                  <a:lnTo>
                    <a:pt x="38" y="48"/>
                  </a:lnTo>
                  <a:lnTo>
                    <a:pt x="40" y="54"/>
                  </a:lnTo>
                  <a:lnTo>
                    <a:pt x="42" y="60"/>
                  </a:lnTo>
                  <a:lnTo>
                    <a:pt x="42" y="60"/>
                  </a:lnTo>
                  <a:lnTo>
                    <a:pt x="50" y="64"/>
                  </a:lnTo>
                  <a:lnTo>
                    <a:pt x="58" y="66"/>
                  </a:lnTo>
                  <a:lnTo>
                    <a:pt x="78" y="68"/>
                  </a:lnTo>
                  <a:lnTo>
                    <a:pt x="78" y="68"/>
                  </a:lnTo>
                  <a:lnTo>
                    <a:pt x="96" y="74"/>
                  </a:lnTo>
                  <a:lnTo>
                    <a:pt x="102" y="76"/>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2" name="Freeform 9"/>
            <p:cNvSpPr>
              <a:spLocks/>
            </p:cNvSpPr>
            <p:nvPr/>
          </p:nvSpPr>
          <p:spPr bwMode="auto">
            <a:xfrm>
              <a:off x="1564" y="1855"/>
              <a:ext cx="64" cy="152"/>
            </a:xfrm>
            <a:custGeom>
              <a:avLst/>
              <a:gdLst/>
              <a:ahLst/>
              <a:cxnLst>
                <a:cxn ang="0">
                  <a:pos x="64" y="152"/>
                </a:cxn>
                <a:cxn ang="0">
                  <a:pos x="48" y="152"/>
                </a:cxn>
                <a:cxn ang="0">
                  <a:pos x="48" y="152"/>
                </a:cxn>
                <a:cxn ang="0">
                  <a:pos x="40" y="152"/>
                </a:cxn>
                <a:cxn ang="0">
                  <a:pos x="34" y="150"/>
                </a:cxn>
                <a:cxn ang="0">
                  <a:pos x="26" y="146"/>
                </a:cxn>
                <a:cxn ang="0">
                  <a:pos x="22" y="142"/>
                </a:cxn>
                <a:cxn ang="0">
                  <a:pos x="22" y="142"/>
                </a:cxn>
                <a:cxn ang="0">
                  <a:pos x="16" y="130"/>
                </a:cxn>
                <a:cxn ang="0">
                  <a:pos x="14" y="118"/>
                </a:cxn>
                <a:cxn ang="0">
                  <a:pos x="14" y="58"/>
                </a:cxn>
                <a:cxn ang="0">
                  <a:pos x="0" y="58"/>
                </a:cxn>
                <a:cxn ang="0">
                  <a:pos x="0" y="36"/>
                </a:cxn>
                <a:cxn ang="0">
                  <a:pos x="14" y="36"/>
                </a:cxn>
                <a:cxn ang="0">
                  <a:pos x="14" y="0"/>
                </a:cxn>
                <a:cxn ang="0">
                  <a:pos x="44" y="0"/>
                </a:cxn>
                <a:cxn ang="0">
                  <a:pos x="44" y="36"/>
                </a:cxn>
                <a:cxn ang="0">
                  <a:pos x="64" y="36"/>
                </a:cxn>
                <a:cxn ang="0">
                  <a:pos x="64" y="58"/>
                </a:cxn>
                <a:cxn ang="0">
                  <a:pos x="44" y="58"/>
                </a:cxn>
                <a:cxn ang="0">
                  <a:pos x="44" y="116"/>
                </a:cxn>
                <a:cxn ang="0">
                  <a:pos x="44" y="116"/>
                </a:cxn>
                <a:cxn ang="0">
                  <a:pos x="44" y="120"/>
                </a:cxn>
                <a:cxn ang="0">
                  <a:pos x="46" y="124"/>
                </a:cxn>
                <a:cxn ang="0">
                  <a:pos x="50" y="126"/>
                </a:cxn>
                <a:cxn ang="0">
                  <a:pos x="54" y="126"/>
                </a:cxn>
                <a:cxn ang="0">
                  <a:pos x="64" y="126"/>
                </a:cxn>
                <a:cxn ang="0">
                  <a:pos x="64" y="152"/>
                </a:cxn>
              </a:cxnLst>
              <a:rect l="0" t="0" r="r" b="b"/>
              <a:pathLst>
                <a:path w="64" h="152">
                  <a:moveTo>
                    <a:pt x="64" y="152"/>
                  </a:moveTo>
                  <a:lnTo>
                    <a:pt x="48" y="152"/>
                  </a:lnTo>
                  <a:lnTo>
                    <a:pt x="48" y="152"/>
                  </a:lnTo>
                  <a:lnTo>
                    <a:pt x="40" y="152"/>
                  </a:lnTo>
                  <a:lnTo>
                    <a:pt x="34" y="150"/>
                  </a:lnTo>
                  <a:lnTo>
                    <a:pt x="26" y="146"/>
                  </a:lnTo>
                  <a:lnTo>
                    <a:pt x="22" y="142"/>
                  </a:lnTo>
                  <a:lnTo>
                    <a:pt x="22" y="142"/>
                  </a:lnTo>
                  <a:lnTo>
                    <a:pt x="16" y="130"/>
                  </a:lnTo>
                  <a:lnTo>
                    <a:pt x="14" y="118"/>
                  </a:lnTo>
                  <a:lnTo>
                    <a:pt x="14" y="58"/>
                  </a:lnTo>
                  <a:lnTo>
                    <a:pt x="0" y="58"/>
                  </a:lnTo>
                  <a:lnTo>
                    <a:pt x="0" y="36"/>
                  </a:lnTo>
                  <a:lnTo>
                    <a:pt x="14" y="36"/>
                  </a:lnTo>
                  <a:lnTo>
                    <a:pt x="14" y="0"/>
                  </a:lnTo>
                  <a:lnTo>
                    <a:pt x="44" y="0"/>
                  </a:lnTo>
                  <a:lnTo>
                    <a:pt x="44" y="36"/>
                  </a:lnTo>
                  <a:lnTo>
                    <a:pt x="64" y="36"/>
                  </a:lnTo>
                  <a:lnTo>
                    <a:pt x="64" y="58"/>
                  </a:lnTo>
                  <a:lnTo>
                    <a:pt x="44" y="58"/>
                  </a:lnTo>
                  <a:lnTo>
                    <a:pt x="44" y="116"/>
                  </a:lnTo>
                  <a:lnTo>
                    <a:pt x="44" y="116"/>
                  </a:lnTo>
                  <a:lnTo>
                    <a:pt x="44" y="120"/>
                  </a:lnTo>
                  <a:lnTo>
                    <a:pt x="46" y="124"/>
                  </a:lnTo>
                  <a:lnTo>
                    <a:pt x="50" y="126"/>
                  </a:lnTo>
                  <a:lnTo>
                    <a:pt x="54" y="126"/>
                  </a:lnTo>
                  <a:lnTo>
                    <a:pt x="64" y="126"/>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3" name="Freeform 10"/>
            <p:cNvSpPr>
              <a:spLocks noEditPoints="1"/>
            </p:cNvSpPr>
            <p:nvPr/>
          </p:nvSpPr>
          <p:spPr bwMode="auto">
            <a:xfrm>
              <a:off x="1650" y="1887"/>
              <a:ext cx="104" cy="122"/>
            </a:xfrm>
            <a:custGeom>
              <a:avLst/>
              <a:gdLst/>
              <a:ahLst/>
              <a:cxnLst>
                <a:cxn ang="0">
                  <a:pos x="28" y="70"/>
                </a:cxn>
                <a:cxn ang="0">
                  <a:pos x="30" y="80"/>
                </a:cxn>
                <a:cxn ang="0">
                  <a:pos x="36" y="88"/>
                </a:cxn>
                <a:cxn ang="0">
                  <a:pos x="54" y="96"/>
                </a:cxn>
                <a:cxn ang="0">
                  <a:pos x="62" y="96"/>
                </a:cxn>
                <a:cxn ang="0">
                  <a:pos x="76" y="90"/>
                </a:cxn>
                <a:cxn ang="0">
                  <a:pos x="100" y="102"/>
                </a:cxn>
                <a:cxn ang="0">
                  <a:pos x="90" y="112"/>
                </a:cxn>
                <a:cxn ang="0">
                  <a:pos x="80" y="116"/>
                </a:cxn>
                <a:cxn ang="0">
                  <a:pos x="54" y="122"/>
                </a:cxn>
                <a:cxn ang="0">
                  <a:pos x="42" y="120"/>
                </a:cxn>
                <a:cxn ang="0">
                  <a:pos x="20" y="112"/>
                </a:cxn>
                <a:cxn ang="0">
                  <a:pos x="8" y="98"/>
                </a:cxn>
                <a:cxn ang="0">
                  <a:pos x="0" y="74"/>
                </a:cxn>
                <a:cxn ang="0">
                  <a:pos x="0" y="60"/>
                </a:cxn>
                <a:cxn ang="0">
                  <a:pos x="2"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4" y="96"/>
                  </a:lnTo>
                  <a:lnTo>
                    <a:pt x="54" y="96"/>
                  </a:lnTo>
                  <a:lnTo>
                    <a:pt x="62" y="96"/>
                  </a:lnTo>
                  <a:lnTo>
                    <a:pt x="70" y="94"/>
                  </a:lnTo>
                  <a:lnTo>
                    <a:pt x="76" y="90"/>
                  </a:lnTo>
                  <a:lnTo>
                    <a:pt x="82" y="86"/>
                  </a:lnTo>
                  <a:lnTo>
                    <a:pt x="100" y="102"/>
                  </a:lnTo>
                  <a:lnTo>
                    <a:pt x="100" y="102"/>
                  </a:lnTo>
                  <a:lnTo>
                    <a:pt x="90" y="112"/>
                  </a:lnTo>
                  <a:lnTo>
                    <a:pt x="80" y="116"/>
                  </a:lnTo>
                  <a:lnTo>
                    <a:pt x="80" y="116"/>
                  </a:lnTo>
                  <a:lnTo>
                    <a:pt x="68" y="120"/>
                  </a:lnTo>
                  <a:lnTo>
                    <a:pt x="54" y="122"/>
                  </a:lnTo>
                  <a:lnTo>
                    <a:pt x="54" y="122"/>
                  </a:lnTo>
                  <a:lnTo>
                    <a:pt x="42" y="120"/>
                  </a:lnTo>
                  <a:lnTo>
                    <a:pt x="30" y="118"/>
                  </a:lnTo>
                  <a:lnTo>
                    <a:pt x="20" y="112"/>
                  </a:lnTo>
                  <a:lnTo>
                    <a:pt x="14" y="106"/>
                  </a:lnTo>
                  <a:lnTo>
                    <a:pt x="8" y="98"/>
                  </a:lnTo>
                  <a:lnTo>
                    <a:pt x="2" y="88"/>
                  </a:lnTo>
                  <a:lnTo>
                    <a:pt x="0" y="74"/>
                  </a:lnTo>
                  <a:lnTo>
                    <a:pt x="0" y="60"/>
                  </a:lnTo>
                  <a:lnTo>
                    <a:pt x="0" y="60"/>
                  </a:lnTo>
                  <a:lnTo>
                    <a:pt x="0" y="46"/>
                  </a:lnTo>
                  <a:lnTo>
                    <a:pt x="2" y="34"/>
                  </a:lnTo>
                  <a:lnTo>
                    <a:pt x="8" y="24"/>
                  </a:lnTo>
                  <a:lnTo>
                    <a:pt x="14" y="14"/>
                  </a:lnTo>
                  <a:lnTo>
                    <a:pt x="14" y="14"/>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4" name="Freeform 11"/>
            <p:cNvSpPr>
              <a:spLocks noEditPoints="1"/>
            </p:cNvSpPr>
            <p:nvPr/>
          </p:nvSpPr>
          <p:spPr bwMode="auto">
            <a:xfrm>
              <a:off x="178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5" name="Freeform 12"/>
            <p:cNvSpPr>
              <a:spLocks/>
            </p:cNvSpPr>
            <p:nvPr/>
          </p:nvSpPr>
          <p:spPr bwMode="auto">
            <a:xfrm>
              <a:off x="184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6" name="Freeform 13"/>
            <p:cNvSpPr>
              <a:spLocks noEditPoints="1"/>
            </p:cNvSpPr>
            <p:nvPr/>
          </p:nvSpPr>
          <p:spPr bwMode="auto">
            <a:xfrm>
              <a:off x="1976" y="1843"/>
              <a:ext cx="100" cy="166"/>
            </a:xfrm>
            <a:custGeom>
              <a:avLst/>
              <a:gdLst/>
              <a:ahLst/>
              <a:cxnLst>
                <a:cxn ang="0">
                  <a:pos x="100" y="104"/>
                </a:cxn>
                <a:cxn ang="0">
                  <a:pos x="98" y="132"/>
                </a:cxn>
                <a:cxn ang="0">
                  <a:pos x="88" y="154"/>
                </a:cxn>
                <a:cxn ang="0">
                  <a:pos x="82" y="160"/>
                </a:cxn>
                <a:cxn ang="0">
                  <a:pos x="68" y="164"/>
                </a:cxn>
                <a:cxn ang="0">
                  <a:pos x="58" y="166"/>
                </a:cxn>
                <a:cxn ang="0">
                  <a:pos x="42" y="162"/>
                </a:cxn>
                <a:cxn ang="0">
                  <a:pos x="28" y="152"/>
                </a:cxn>
                <a:cxn ang="0">
                  <a:pos x="0" y="164"/>
                </a:cxn>
                <a:cxn ang="0">
                  <a:pos x="30" y="0"/>
                </a:cxn>
                <a:cxn ang="0">
                  <a:pos x="30" y="56"/>
                </a:cxn>
                <a:cxn ang="0">
                  <a:pos x="42" y="46"/>
                </a:cxn>
                <a:cxn ang="0">
                  <a:pos x="58" y="44"/>
                </a:cxn>
                <a:cxn ang="0">
                  <a:pos x="68" y="44"/>
                </a:cxn>
                <a:cxn ang="0">
                  <a:pos x="82" y="50"/>
                </a:cxn>
                <a:cxn ang="0">
                  <a:pos x="88" y="54"/>
                </a:cxn>
                <a:cxn ang="0">
                  <a:pos x="98" y="76"/>
                </a:cxn>
                <a:cxn ang="0">
                  <a:pos x="100" y="104"/>
                </a:cxn>
                <a:cxn ang="0">
                  <a:pos x="70" y="104"/>
                </a:cxn>
                <a:cxn ang="0">
                  <a:pos x="70" y="90"/>
                </a:cxn>
                <a:cxn ang="0">
                  <a:pos x="68" y="82"/>
                </a:cxn>
                <a:cxn ang="0">
                  <a:pos x="60" y="72"/>
                </a:cxn>
                <a:cxn ang="0">
                  <a:pos x="50" y="70"/>
                </a:cxn>
                <a:cxn ang="0">
                  <a:pos x="44" y="70"/>
                </a:cxn>
                <a:cxn ang="0">
                  <a:pos x="36" y="76"/>
                </a:cxn>
                <a:cxn ang="0">
                  <a:pos x="32" y="82"/>
                </a:cxn>
                <a:cxn ang="0">
                  <a:pos x="30" y="104"/>
                </a:cxn>
                <a:cxn ang="0">
                  <a:pos x="30" y="118"/>
                </a:cxn>
                <a:cxn ang="0">
                  <a:pos x="32" y="126"/>
                </a:cxn>
                <a:cxn ang="0">
                  <a:pos x="38" y="136"/>
                </a:cxn>
                <a:cxn ang="0">
                  <a:pos x="50" y="138"/>
                </a:cxn>
                <a:cxn ang="0">
                  <a:pos x="56" y="138"/>
                </a:cxn>
                <a:cxn ang="0">
                  <a:pos x="64" y="132"/>
                </a:cxn>
                <a:cxn ang="0">
                  <a:pos x="68" y="126"/>
                </a:cxn>
                <a:cxn ang="0">
                  <a:pos x="70" y="104"/>
                </a:cxn>
              </a:cxnLst>
              <a:rect l="0" t="0" r="r" b="b"/>
              <a:pathLst>
                <a:path w="100" h="166">
                  <a:moveTo>
                    <a:pt x="100" y="104"/>
                  </a:moveTo>
                  <a:lnTo>
                    <a:pt x="100" y="104"/>
                  </a:lnTo>
                  <a:lnTo>
                    <a:pt x="98" y="132"/>
                  </a:lnTo>
                  <a:lnTo>
                    <a:pt x="98" y="132"/>
                  </a:lnTo>
                  <a:lnTo>
                    <a:pt x="94" y="144"/>
                  </a:lnTo>
                  <a:lnTo>
                    <a:pt x="88" y="154"/>
                  </a:lnTo>
                  <a:lnTo>
                    <a:pt x="88" y="154"/>
                  </a:lnTo>
                  <a:lnTo>
                    <a:pt x="82" y="160"/>
                  </a:lnTo>
                  <a:lnTo>
                    <a:pt x="76" y="162"/>
                  </a:lnTo>
                  <a:lnTo>
                    <a:pt x="68" y="164"/>
                  </a:lnTo>
                  <a:lnTo>
                    <a:pt x="58" y="166"/>
                  </a:lnTo>
                  <a:lnTo>
                    <a:pt x="58" y="166"/>
                  </a:lnTo>
                  <a:lnTo>
                    <a:pt x="50" y="164"/>
                  </a:lnTo>
                  <a:lnTo>
                    <a:pt x="42" y="162"/>
                  </a:lnTo>
                  <a:lnTo>
                    <a:pt x="34" y="158"/>
                  </a:lnTo>
                  <a:lnTo>
                    <a:pt x="28" y="152"/>
                  </a:lnTo>
                  <a:lnTo>
                    <a:pt x="28" y="164"/>
                  </a:lnTo>
                  <a:lnTo>
                    <a:pt x="0" y="164"/>
                  </a:lnTo>
                  <a:lnTo>
                    <a:pt x="0" y="0"/>
                  </a:lnTo>
                  <a:lnTo>
                    <a:pt x="30" y="0"/>
                  </a:lnTo>
                  <a:lnTo>
                    <a:pt x="30" y="56"/>
                  </a:lnTo>
                  <a:lnTo>
                    <a:pt x="30" y="56"/>
                  </a:lnTo>
                  <a:lnTo>
                    <a:pt x="36" y="50"/>
                  </a:lnTo>
                  <a:lnTo>
                    <a:pt x="42" y="46"/>
                  </a:lnTo>
                  <a:lnTo>
                    <a:pt x="50" y="44"/>
                  </a:lnTo>
                  <a:lnTo>
                    <a:pt x="58" y="44"/>
                  </a:lnTo>
                  <a:lnTo>
                    <a:pt x="58" y="44"/>
                  </a:lnTo>
                  <a:lnTo>
                    <a:pt x="68" y="44"/>
                  </a:lnTo>
                  <a:lnTo>
                    <a:pt x="76" y="46"/>
                  </a:lnTo>
                  <a:lnTo>
                    <a:pt x="82" y="50"/>
                  </a:lnTo>
                  <a:lnTo>
                    <a:pt x="88" y="54"/>
                  </a:lnTo>
                  <a:lnTo>
                    <a:pt x="88" y="54"/>
                  </a:lnTo>
                  <a:lnTo>
                    <a:pt x="94" y="64"/>
                  </a:lnTo>
                  <a:lnTo>
                    <a:pt x="98" y="76"/>
                  </a:lnTo>
                  <a:lnTo>
                    <a:pt x="98" y="76"/>
                  </a:lnTo>
                  <a:lnTo>
                    <a:pt x="100" y="104"/>
                  </a:lnTo>
                  <a:lnTo>
                    <a:pt x="100" y="104"/>
                  </a:lnTo>
                  <a:close/>
                  <a:moveTo>
                    <a:pt x="70" y="104"/>
                  </a:moveTo>
                  <a:lnTo>
                    <a:pt x="70" y="104"/>
                  </a:lnTo>
                  <a:lnTo>
                    <a:pt x="70" y="90"/>
                  </a:lnTo>
                  <a:lnTo>
                    <a:pt x="68" y="82"/>
                  </a:lnTo>
                  <a:lnTo>
                    <a:pt x="68" y="82"/>
                  </a:lnTo>
                  <a:lnTo>
                    <a:pt x="64" y="76"/>
                  </a:lnTo>
                  <a:lnTo>
                    <a:pt x="60" y="72"/>
                  </a:lnTo>
                  <a:lnTo>
                    <a:pt x="56" y="70"/>
                  </a:lnTo>
                  <a:lnTo>
                    <a:pt x="50" y="70"/>
                  </a:lnTo>
                  <a:lnTo>
                    <a:pt x="50" y="70"/>
                  </a:lnTo>
                  <a:lnTo>
                    <a:pt x="44" y="70"/>
                  </a:lnTo>
                  <a:lnTo>
                    <a:pt x="38" y="72"/>
                  </a:lnTo>
                  <a:lnTo>
                    <a:pt x="36" y="76"/>
                  </a:lnTo>
                  <a:lnTo>
                    <a:pt x="32" y="82"/>
                  </a:lnTo>
                  <a:lnTo>
                    <a:pt x="32" y="82"/>
                  </a:lnTo>
                  <a:lnTo>
                    <a:pt x="30" y="90"/>
                  </a:lnTo>
                  <a:lnTo>
                    <a:pt x="30" y="104"/>
                  </a:lnTo>
                  <a:lnTo>
                    <a:pt x="30" y="104"/>
                  </a:lnTo>
                  <a:lnTo>
                    <a:pt x="30" y="118"/>
                  </a:lnTo>
                  <a:lnTo>
                    <a:pt x="32" y="126"/>
                  </a:lnTo>
                  <a:lnTo>
                    <a:pt x="32" y="126"/>
                  </a:lnTo>
                  <a:lnTo>
                    <a:pt x="36" y="132"/>
                  </a:lnTo>
                  <a:lnTo>
                    <a:pt x="38" y="136"/>
                  </a:lnTo>
                  <a:lnTo>
                    <a:pt x="44" y="138"/>
                  </a:lnTo>
                  <a:lnTo>
                    <a:pt x="50" y="138"/>
                  </a:lnTo>
                  <a:lnTo>
                    <a:pt x="50" y="138"/>
                  </a:lnTo>
                  <a:lnTo>
                    <a:pt x="56" y="138"/>
                  </a:lnTo>
                  <a:lnTo>
                    <a:pt x="60" y="136"/>
                  </a:lnTo>
                  <a:lnTo>
                    <a:pt x="64" y="132"/>
                  </a:lnTo>
                  <a:lnTo>
                    <a:pt x="68" y="126"/>
                  </a:lnTo>
                  <a:lnTo>
                    <a:pt x="68" y="126"/>
                  </a:lnTo>
                  <a:lnTo>
                    <a:pt x="70" y="118"/>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7" name="Freeform 14"/>
            <p:cNvSpPr>
              <a:spLocks noEditPoints="1"/>
            </p:cNvSpPr>
            <p:nvPr/>
          </p:nvSpPr>
          <p:spPr bwMode="auto">
            <a:xfrm>
              <a:off x="2098" y="1887"/>
              <a:ext cx="104" cy="122"/>
            </a:xfrm>
            <a:custGeom>
              <a:avLst/>
              <a:gdLst/>
              <a:ahLst/>
              <a:cxnLst>
                <a:cxn ang="0">
                  <a:pos x="30" y="70"/>
                </a:cxn>
                <a:cxn ang="0">
                  <a:pos x="32" y="80"/>
                </a:cxn>
                <a:cxn ang="0">
                  <a:pos x="36" y="88"/>
                </a:cxn>
                <a:cxn ang="0">
                  <a:pos x="56" y="96"/>
                </a:cxn>
                <a:cxn ang="0">
                  <a:pos x="64" y="96"/>
                </a:cxn>
                <a:cxn ang="0">
                  <a:pos x="78" y="90"/>
                </a:cxn>
                <a:cxn ang="0">
                  <a:pos x="102" y="102"/>
                </a:cxn>
                <a:cxn ang="0">
                  <a:pos x="92" y="112"/>
                </a:cxn>
                <a:cxn ang="0">
                  <a:pos x="82" y="116"/>
                </a:cxn>
                <a:cxn ang="0">
                  <a:pos x="56" y="122"/>
                </a:cxn>
                <a:cxn ang="0">
                  <a:pos x="42" y="120"/>
                </a:cxn>
                <a:cxn ang="0">
                  <a:pos x="22" y="112"/>
                </a:cxn>
                <a:cxn ang="0">
                  <a:pos x="8" y="98"/>
                </a:cxn>
                <a:cxn ang="0">
                  <a:pos x="2" y="74"/>
                </a:cxn>
                <a:cxn ang="0">
                  <a:pos x="0" y="60"/>
                </a:cxn>
                <a:cxn ang="0">
                  <a:pos x="4" y="34"/>
                </a:cxn>
                <a:cxn ang="0">
                  <a:pos x="14" y="14"/>
                </a:cxn>
                <a:cxn ang="0">
                  <a:pos x="22" y="8"/>
                </a:cxn>
                <a:cxn ang="0">
                  <a:pos x="42" y="0"/>
                </a:cxn>
                <a:cxn ang="0">
                  <a:pos x="52" y="0"/>
                </a:cxn>
                <a:cxn ang="0">
                  <a:pos x="74" y="4"/>
                </a:cxn>
                <a:cxn ang="0">
                  <a:pos x="92" y="16"/>
                </a:cxn>
                <a:cxn ang="0">
                  <a:pos x="98" y="24"/>
                </a:cxn>
                <a:cxn ang="0">
                  <a:pos x="104" y="44"/>
                </a:cxn>
                <a:cxn ang="0">
                  <a:pos x="104" y="70"/>
                </a:cxn>
                <a:cxn ang="0">
                  <a:pos x="76" y="50"/>
                </a:cxn>
                <a:cxn ang="0">
                  <a:pos x="72" y="36"/>
                </a:cxn>
                <a:cxn ang="0">
                  <a:pos x="70" y="30"/>
                </a:cxn>
                <a:cxn ang="0">
                  <a:pos x="60" y="24"/>
                </a:cxn>
                <a:cxn ang="0">
                  <a:pos x="52" y="24"/>
                </a:cxn>
                <a:cxn ang="0">
                  <a:pos x="40" y="28"/>
                </a:cxn>
                <a:cxn ang="0">
                  <a:pos x="32" y="36"/>
                </a:cxn>
                <a:cxn ang="0">
                  <a:pos x="30" y="42"/>
                </a:cxn>
                <a:cxn ang="0">
                  <a:pos x="76" y="50"/>
                </a:cxn>
              </a:cxnLst>
              <a:rect l="0" t="0" r="r" b="b"/>
              <a:pathLst>
                <a:path w="104" h="122">
                  <a:moveTo>
                    <a:pt x="104" y="70"/>
                  </a:moveTo>
                  <a:lnTo>
                    <a:pt x="30" y="70"/>
                  </a:lnTo>
                  <a:lnTo>
                    <a:pt x="30" y="70"/>
                  </a:lnTo>
                  <a:lnTo>
                    <a:pt x="32" y="80"/>
                  </a:lnTo>
                  <a:lnTo>
                    <a:pt x="36" y="88"/>
                  </a:lnTo>
                  <a:lnTo>
                    <a:pt x="36" y="88"/>
                  </a:lnTo>
                  <a:lnTo>
                    <a:pt x="46" y="94"/>
                  </a:lnTo>
                  <a:lnTo>
                    <a:pt x="56" y="96"/>
                  </a:lnTo>
                  <a:lnTo>
                    <a:pt x="56" y="96"/>
                  </a:lnTo>
                  <a:lnTo>
                    <a:pt x="64" y="96"/>
                  </a:lnTo>
                  <a:lnTo>
                    <a:pt x="70" y="94"/>
                  </a:lnTo>
                  <a:lnTo>
                    <a:pt x="78" y="90"/>
                  </a:lnTo>
                  <a:lnTo>
                    <a:pt x="84" y="86"/>
                  </a:lnTo>
                  <a:lnTo>
                    <a:pt x="102" y="102"/>
                  </a:lnTo>
                  <a:lnTo>
                    <a:pt x="102" y="102"/>
                  </a:lnTo>
                  <a:lnTo>
                    <a:pt x="92" y="112"/>
                  </a:lnTo>
                  <a:lnTo>
                    <a:pt x="82" y="116"/>
                  </a:lnTo>
                  <a:lnTo>
                    <a:pt x="82" y="116"/>
                  </a:lnTo>
                  <a:lnTo>
                    <a:pt x="70" y="120"/>
                  </a:lnTo>
                  <a:lnTo>
                    <a:pt x="56" y="122"/>
                  </a:lnTo>
                  <a:lnTo>
                    <a:pt x="56" y="122"/>
                  </a:lnTo>
                  <a:lnTo>
                    <a:pt x="42" y="120"/>
                  </a:lnTo>
                  <a:lnTo>
                    <a:pt x="32" y="118"/>
                  </a:lnTo>
                  <a:lnTo>
                    <a:pt x="22" y="112"/>
                  </a:lnTo>
                  <a:lnTo>
                    <a:pt x="14" y="106"/>
                  </a:lnTo>
                  <a:lnTo>
                    <a:pt x="8" y="98"/>
                  </a:lnTo>
                  <a:lnTo>
                    <a:pt x="4" y="88"/>
                  </a:lnTo>
                  <a:lnTo>
                    <a:pt x="2" y="74"/>
                  </a:lnTo>
                  <a:lnTo>
                    <a:pt x="0" y="60"/>
                  </a:lnTo>
                  <a:lnTo>
                    <a:pt x="0" y="60"/>
                  </a:lnTo>
                  <a:lnTo>
                    <a:pt x="2" y="46"/>
                  </a:lnTo>
                  <a:lnTo>
                    <a:pt x="4" y="34"/>
                  </a:lnTo>
                  <a:lnTo>
                    <a:pt x="8" y="24"/>
                  </a:lnTo>
                  <a:lnTo>
                    <a:pt x="14" y="14"/>
                  </a:lnTo>
                  <a:lnTo>
                    <a:pt x="14" y="14"/>
                  </a:lnTo>
                  <a:lnTo>
                    <a:pt x="22" y="8"/>
                  </a:lnTo>
                  <a:lnTo>
                    <a:pt x="32" y="4"/>
                  </a:lnTo>
                  <a:lnTo>
                    <a:pt x="42" y="0"/>
                  </a:lnTo>
                  <a:lnTo>
                    <a:pt x="52" y="0"/>
                  </a:lnTo>
                  <a:lnTo>
                    <a:pt x="52" y="0"/>
                  </a:lnTo>
                  <a:lnTo>
                    <a:pt x="64" y="0"/>
                  </a:lnTo>
                  <a:lnTo>
                    <a:pt x="74" y="4"/>
                  </a:lnTo>
                  <a:lnTo>
                    <a:pt x="84" y="8"/>
                  </a:lnTo>
                  <a:lnTo>
                    <a:pt x="92" y="16"/>
                  </a:lnTo>
                  <a:lnTo>
                    <a:pt x="92" y="16"/>
                  </a:lnTo>
                  <a:lnTo>
                    <a:pt x="98" y="24"/>
                  </a:lnTo>
                  <a:lnTo>
                    <a:pt x="102" y="34"/>
                  </a:lnTo>
                  <a:lnTo>
                    <a:pt x="104" y="44"/>
                  </a:lnTo>
                  <a:lnTo>
                    <a:pt x="104" y="56"/>
                  </a:lnTo>
                  <a:lnTo>
                    <a:pt x="104" y="70"/>
                  </a:lnTo>
                  <a:close/>
                  <a:moveTo>
                    <a:pt x="76" y="50"/>
                  </a:moveTo>
                  <a:lnTo>
                    <a:pt x="76" y="50"/>
                  </a:lnTo>
                  <a:lnTo>
                    <a:pt x="74" y="42"/>
                  </a:lnTo>
                  <a:lnTo>
                    <a:pt x="72" y="36"/>
                  </a:lnTo>
                  <a:lnTo>
                    <a:pt x="72" y="36"/>
                  </a:lnTo>
                  <a:lnTo>
                    <a:pt x="70" y="30"/>
                  </a:lnTo>
                  <a:lnTo>
                    <a:pt x="64" y="28"/>
                  </a:lnTo>
                  <a:lnTo>
                    <a:pt x="60" y="24"/>
                  </a:lnTo>
                  <a:lnTo>
                    <a:pt x="52" y="24"/>
                  </a:lnTo>
                  <a:lnTo>
                    <a:pt x="52" y="24"/>
                  </a:lnTo>
                  <a:lnTo>
                    <a:pt x="46" y="24"/>
                  </a:lnTo>
                  <a:lnTo>
                    <a:pt x="40" y="28"/>
                  </a:lnTo>
                  <a:lnTo>
                    <a:pt x="36" y="30"/>
                  </a:lnTo>
                  <a:lnTo>
                    <a:pt x="32" y="36"/>
                  </a:lnTo>
                  <a:lnTo>
                    <a:pt x="32" y="36"/>
                  </a:lnTo>
                  <a:lnTo>
                    <a:pt x="30"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8" name="Freeform 15"/>
            <p:cNvSpPr>
              <a:spLocks noEditPoints="1"/>
            </p:cNvSpPr>
            <p:nvPr/>
          </p:nvSpPr>
          <p:spPr bwMode="auto">
            <a:xfrm>
              <a:off x="2230" y="1843"/>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19" name="Freeform 16"/>
            <p:cNvSpPr>
              <a:spLocks/>
            </p:cNvSpPr>
            <p:nvPr/>
          </p:nvSpPr>
          <p:spPr bwMode="auto">
            <a:xfrm>
              <a:off x="2282" y="1887"/>
              <a:ext cx="102" cy="122"/>
            </a:xfrm>
            <a:custGeom>
              <a:avLst/>
              <a:gdLst/>
              <a:ahLst/>
              <a:cxnLst>
                <a:cxn ang="0">
                  <a:pos x="102" y="82"/>
                </a:cxn>
                <a:cxn ang="0">
                  <a:pos x="98" y="100"/>
                </a:cxn>
                <a:cxn ang="0">
                  <a:pos x="86" y="112"/>
                </a:cxn>
                <a:cxn ang="0">
                  <a:pos x="80" y="116"/>
                </a:cxn>
                <a:cxn ang="0">
                  <a:pos x="62" y="120"/>
                </a:cxn>
                <a:cxn ang="0">
                  <a:pos x="50" y="122"/>
                </a:cxn>
                <a:cxn ang="0">
                  <a:pos x="24" y="118"/>
                </a:cxn>
                <a:cxn ang="0">
                  <a:pos x="10" y="114"/>
                </a:cxn>
                <a:cxn ang="0">
                  <a:pos x="20" y="84"/>
                </a:cxn>
                <a:cxn ang="0">
                  <a:pos x="26" y="90"/>
                </a:cxn>
                <a:cxn ang="0">
                  <a:pos x="42" y="96"/>
                </a:cxn>
                <a:cxn ang="0">
                  <a:pos x="52" y="96"/>
                </a:cxn>
                <a:cxn ang="0">
                  <a:pos x="68" y="92"/>
                </a:cxn>
                <a:cxn ang="0">
                  <a:pos x="72" y="84"/>
                </a:cxn>
                <a:cxn ang="0">
                  <a:pos x="72" y="80"/>
                </a:cxn>
                <a:cxn ang="0">
                  <a:pos x="66" y="74"/>
                </a:cxn>
                <a:cxn ang="0">
                  <a:pos x="40" y="70"/>
                </a:cxn>
                <a:cxn ang="0">
                  <a:pos x="26" y="68"/>
                </a:cxn>
                <a:cxn ang="0">
                  <a:pos x="14" y="60"/>
                </a:cxn>
                <a:cxn ang="0">
                  <a:pos x="8" y="50"/>
                </a:cxn>
                <a:cxn ang="0">
                  <a:pos x="6" y="38"/>
                </a:cxn>
                <a:cxn ang="0">
                  <a:pos x="6" y="28"/>
                </a:cxn>
                <a:cxn ang="0">
                  <a:pos x="14" y="14"/>
                </a:cxn>
                <a:cxn ang="0">
                  <a:pos x="20" y="8"/>
                </a:cxn>
                <a:cxn ang="0">
                  <a:pos x="34" y="2"/>
                </a:cxn>
                <a:cxn ang="0">
                  <a:pos x="52" y="0"/>
                </a:cxn>
                <a:cxn ang="0">
                  <a:pos x="66" y="0"/>
                </a:cxn>
                <a:cxn ang="0">
                  <a:pos x="90" y="8"/>
                </a:cxn>
                <a:cxn ang="0">
                  <a:pos x="80" y="32"/>
                </a:cxn>
                <a:cxn ang="0">
                  <a:pos x="74" y="28"/>
                </a:cxn>
                <a:cxn ang="0">
                  <a:pos x="52" y="24"/>
                </a:cxn>
                <a:cxn ang="0">
                  <a:pos x="44" y="24"/>
                </a:cxn>
                <a:cxn ang="0">
                  <a:pos x="36" y="30"/>
                </a:cxn>
                <a:cxn ang="0">
                  <a:pos x="34" y="36"/>
                </a:cxn>
                <a:cxn ang="0">
                  <a:pos x="38" y="42"/>
                </a:cxn>
                <a:cxn ang="0">
                  <a:pos x="48" y="46"/>
                </a:cxn>
                <a:cxn ang="0">
                  <a:pos x="66" y="48"/>
                </a:cxn>
                <a:cxn ang="0">
                  <a:pos x="88" y="54"/>
                </a:cxn>
                <a:cxn ang="0">
                  <a:pos x="96" y="62"/>
                </a:cxn>
                <a:cxn ang="0">
                  <a:pos x="100" y="74"/>
                </a:cxn>
                <a:cxn ang="0">
                  <a:pos x="102" y="82"/>
                </a:cxn>
              </a:cxnLst>
              <a:rect l="0" t="0" r="r" b="b"/>
              <a:pathLst>
                <a:path w="102" h="122">
                  <a:moveTo>
                    <a:pt x="102" y="82"/>
                  </a:moveTo>
                  <a:lnTo>
                    <a:pt x="102" y="82"/>
                  </a:lnTo>
                  <a:lnTo>
                    <a:pt x="100" y="92"/>
                  </a:lnTo>
                  <a:lnTo>
                    <a:pt x="98" y="100"/>
                  </a:lnTo>
                  <a:lnTo>
                    <a:pt x="94" y="106"/>
                  </a:lnTo>
                  <a:lnTo>
                    <a:pt x="86" y="112"/>
                  </a:lnTo>
                  <a:lnTo>
                    <a:pt x="86" y="112"/>
                  </a:lnTo>
                  <a:lnTo>
                    <a:pt x="80" y="116"/>
                  </a:lnTo>
                  <a:lnTo>
                    <a:pt x="70" y="120"/>
                  </a:lnTo>
                  <a:lnTo>
                    <a:pt x="62" y="120"/>
                  </a:lnTo>
                  <a:lnTo>
                    <a:pt x="50" y="122"/>
                  </a:lnTo>
                  <a:lnTo>
                    <a:pt x="50" y="122"/>
                  </a:lnTo>
                  <a:lnTo>
                    <a:pt x="36" y="120"/>
                  </a:lnTo>
                  <a:lnTo>
                    <a:pt x="24" y="118"/>
                  </a:lnTo>
                  <a:lnTo>
                    <a:pt x="24" y="118"/>
                  </a:lnTo>
                  <a:lnTo>
                    <a:pt x="10" y="114"/>
                  </a:lnTo>
                  <a:lnTo>
                    <a:pt x="0" y="104"/>
                  </a:lnTo>
                  <a:lnTo>
                    <a:pt x="20" y="84"/>
                  </a:lnTo>
                  <a:lnTo>
                    <a:pt x="20" y="84"/>
                  </a:lnTo>
                  <a:lnTo>
                    <a:pt x="26" y="90"/>
                  </a:lnTo>
                  <a:lnTo>
                    <a:pt x="32" y="94"/>
                  </a:lnTo>
                  <a:lnTo>
                    <a:pt x="42" y="96"/>
                  </a:lnTo>
                  <a:lnTo>
                    <a:pt x="52" y="96"/>
                  </a:lnTo>
                  <a:lnTo>
                    <a:pt x="52" y="96"/>
                  </a:lnTo>
                  <a:lnTo>
                    <a:pt x="60" y="96"/>
                  </a:lnTo>
                  <a:lnTo>
                    <a:pt x="68" y="92"/>
                  </a:lnTo>
                  <a:lnTo>
                    <a:pt x="72" y="90"/>
                  </a:lnTo>
                  <a:lnTo>
                    <a:pt x="72" y="84"/>
                  </a:lnTo>
                  <a:lnTo>
                    <a:pt x="72" y="84"/>
                  </a:lnTo>
                  <a:lnTo>
                    <a:pt x="72" y="80"/>
                  </a:lnTo>
                  <a:lnTo>
                    <a:pt x="70" y="76"/>
                  </a:lnTo>
                  <a:lnTo>
                    <a:pt x="66" y="74"/>
                  </a:lnTo>
                  <a:lnTo>
                    <a:pt x="60" y="72"/>
                  </a:lnTo>
                  <a:lnTo>
                    <a:pt x="40" y="70"/>
                  </a:lnTo>
                  <a:lnTo>
                    <a:pt x="40" y="70"/>
                  </a:lnTo>
                  <a:lnTo>
                    <a:pt x="26" y="68"/>
                  </a:lnTo>
                  <a:lnTo>
                    <a:pt x="20" y="64"/>
                  </a:lnTo>
                  <a:lnTo>
                    <a:pt x="14" y="60"/>
                  </a:lnTo>
                  <a:lnTo>
                    <a:pt x="10" y="56"/>
                  </a:lnTo>
                  <a:lnTo>
                    <a:pt x="8" y="50"/>
                  </a:lnTo>
                  <a:lnTo>
                    <a:pt x="6" y="44"/>
                  </a:lnTo>
                  <a:lnTo>
                    <a:pt x="6" y="38"/>
                  </a:lnTo>
                  <a:lnTo>
                    <a:pt x="6" y="38"/>
                  </a:lnTo>
                  <a:lnTo>
                    <a:pt x="6" y="28"/>
                  </a:lnTo>
                  <a:lnTo>
                    <a:pt x="10" y="22"/>
                  </a:lnTo>
                  <a:lnTo>
                    <a:pt x="14" y="14"/>
                  </a:lnTo>
                  <a:lnTo>
                    <a:pt x="20" y="8"/>
                  </a:lnTo>
                  <a:lnTo>
                    <a:pt x="20" y="8"/>
                  </a:lnTo>
                  <a:lnTo>
                    <a:pt x="26" y="4"/>
                  </a:lnTo>
                  <a:lnTo>
                    <a:pt x="34" y="2"/>
                  </a:lnTo>
                  <a:lnTo>
                    <a:pt x="42" y="0"/>
                  </a:lnTo>
                  <a:lnTo>
                    <a:pt x="52" y="0"/>
                  </a:lnTo>
                  <a:lnTo>
                    <a:pt x="52" y="0"/>
                  </a:lnTo>
                  <a:lnTo>
                    <a:pt x="66" y="0"/>
                  </a:lnTo>
                  <a:lnTo>
                    <a:pt x="78" y="2"/>
                  </a:lnTo>
                  <a:lnTo>
                    <a:pt x="90" y="8"/>
                  </a:lnTo>
                  <a:lnTo>
                    <a:pt x="98" y="14"/>
                  </a:lnTo>
                  <a:lnTo>
                    <a:pt x="80" y="32"/>
                  </a:lnTo>
                  <a:lnTo>
                    <a:pt x="80" y="32"/>
                  </a:lnTo>
                  <a:lnTo>
                    <a:pt x="74" y="28"/>
                  </a:lnTo>
                  <a:lnTo>
                    <a:pt x="68" y="26"/>
                  </a:lnTo>
                  <a:lnTo>
                    <a:pt x="52" y="24"/>
                  </a:lnTo>
                  <a:lnTo>
                    <a:pt x="52" y="24"/>
                  </a:lnTo>
                  <a:lnTo>
                    <a:pt x="44" y="24"/>
                  </a:lnTo>
                  <a:lnTo>
                    <a:pt x="38" y="26"/>
                  </a:lnTo>
                  <a:lnTo>
                    <a:pt x="36" y="30"/>
                  </a:lnTo>
                  <a:lnTo>
                    <a:pt x="34" y="36"/>
                  </a:lnTo>
                  <a:lnTo>
                    <a:pt x="34" y="36"/>
                  </a:lnTo>
                  <a:lnTo>
                    <a:pt x="36" y="40"/>
                  </a:lnTo>
                  <a:lnTo>
                    <a:pt x="38" y="42"/>
                  </a:lnTo>
                  <a:lnTo>
                    <a:pt x="42" y="44"/>
                  </a:lnTo>
                  <a:lnTo>
                    <a:pt x="48" y="46"/>
                  </a:lnTo>
                  <a:lnTo>
                    <a:pt x="66" y="48"/>
                  </a:lnTo>
                  <a:lnTo>
                    <a:pt x="66" y="48"/>
                  </a:lnTo>
                  <a:lnTo>
                    <a:pt x="82" y="50"/>
                  </a:lnTo>
                  <a:lnTo>
                    <a:pt x="88" y="54"/>
                  </a:lnTo>
                  <a:lnTo>
                    <a:pt x="92" y="58"/>
                  </a:lnTo>
                  <a:lnTo>
                    <a:pt x="96" y="62"/>
                  </a:lnTo>
                  <a:lnTo>
                    <a:pt x="100" y="68"/>
                  </a:lnTo>
                  <a:lnTo>
                    <a:pt x="100"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0" name="Rectangle 17"/>
            <p:cNvSpPr>
              <a:spLocks noChangeArrowheads="1"/>
            </p:cNvSpPr>
            <p:nvPr/>
          </p:nvSpPr>
          <p:spPr bwMode="auto">
            <a:xfrm>
              <a:off x="2406" y="1927"/>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1" name="Freeform 18"/>
            <p:cNvSpPr>
              <a:spLocks/>
            </p:cNvSpPr>
            <p:nvPr/>
          </p:nvSpPr>
          <p:spPr bwMode="auto">
            <a:xfrm>
              <a:off x="2496" y="1843"/>
              <a:ext cx="118" cy="164"/>
            </a:xfrm>
            <a:custGeom>
              <a:avLst/>
              <a:gdLst/>
              <a:ahLst/>
              <a:cxnLst>
                <a:cxn ang="0">
                  <a:pos x="118" y="30"/>
                </a:cxn>
                <a:cxn ang="0">
                  <a:pos x="74" y="30"/>
                </a:cxn>
                <a:cxn ang="0">
                  <a:pos x="74" y="164"/>
                </a:cxn>
                <a:cxn ang="0">
                  <a:pos x="42" y="164"/>
                </a:cxn>
                <a:cxn ang="0">
                  <a:pos x="42" y="30"/>
                </a:cxn>
                <a:cxn ang="0">
                  <a:pos x="0" y="30"/>
                </a:cxn>
                <a:cxn ang="0">
                  <a:pos x="0" y="0"/>
                </a:cxn>
                <a:cxn ang="0">
                  <a:pos x="118" y="0"/>
                </a:cxn>
                <a:cxn ang="0">
                  <a:pos x="118" y="30"/>
                </a:cxn>
              </a:cxnLst>
              <a:rect l="0" t="0" r="r" b="b"/>
              <a:pathLst>
                <a:path w="118" h="164">
                  <a:moveTo>
                    <a:pt x="118" y="30"/>
                  </a:moveTo>
                  <a:lnTo>
                    <a:pt x="74" y="30"/>
                  </a:lnTo>
                  <a:lnTo>
                    <a:pt x="74" y="164"/>
                  </a:lnTo>
                  <a:lnTo>
                    <a:pt x="42" y="164"/>
                  </a:lnTo>
                  <a:lnTo>
                    <a:pt x="42" y="30"/>
                  </a:lnTo>
                  <a:lnTo>
                    <a:pt x="0" y="30"/>
                  </a:lnTo>
                  <a:lnTo>
                    <a:pt x="0" y="0"/>
                  </a:lnTo>
                  <a:lnTo>
                    <a:pt x="118" y="0"/>
                  </a:lnTo>
                  <a:lnTo>
                    <a:pt x="118" y="3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2" name="Freeform 19"/>
            <p:cNvSpPr>
              <a:spLocks/>
            </p:cNvSpPr>
            <p:nvPr/>
          </p:nvSpPr>
          <p:spPr bwMode="auto">
            <a:xfrm>
              <a:off x="2638"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3" name="Freeform 20"/>
            <p:cNvSpPr>
              <a:spLocks noEditPoints="1"/>
            </p:cNvSpPr>
            <p:nvPr/>
          </p:nvSpPr>
          <p:spPr bwMode="auto">
            <a:xfrm>
              <a:off x="2734" y="1887"/>
              <a:ext cx="98" cy="122"/>
            </a:xfrm>
            <a:custGeom>
              <a:avLst/>
              <a:gdLst/>
              <a:ahLst/>
              <a:cxnLst>
                <a:cxn ang="0">
                  <a:pos x="70" y="120"/>
                </a:cxn>
                <a:cxn ang="0">
                  <a:pos x="70" y="110"/>
                </a:cxn>
                <a:cxn ang="0">
                  <a:pos x="56" y="118"/>
                </a:cxn>
                <a:cxn ang="0">
                  <a:pos x="40" y="122"/>
                </a:cxn>
                <a:cxn ang="0">
                  <a:pos x="30" y="120"/>
                </a:cxn>
                <a:cxn ang="0">
                  <a:pos x="16" y="116"/>
                </a:cxn>
                <a:cxn ang="0">
                  <a:pos x="10" y="110"/>
                </a:cxn>
                <a:cxn ang="0">
                  <a:pos x="2" y="100"/>
                </a:cxn>
                <a:cxn ang="0">
                  <a:pos x="0" y="84"/>
                </a:cxn>
                <a:cxn ang="0">
                  <a:pos x="0" y="76"/>
                </a:cxn>
                <a:cxn ang="0">
                  <a:pos x="6" y="64"/>
                </a:cxn>
                <a:cxn ang="0">
                  <a:pos x="10" y="58"/>
                </a:cxn>
                <a:cxn ang="0">
                  <a:pos x="22" y="52"/>
                </a:cxn>
                <a:cxn ang="0">
                  <a:pos x="40" y="50"/>
                </a:cxn>
                <a:cxn ang="0">
                  <a:pos x="68" y="44"/>
                </a:cxn>
                <a:cxn ang="0">
                  <a:pos x="66" y="34"/>
                </a:cxn>
                <a:cxn ang="0">
                  <a:pos x="56" y="26"/>
                </a:cxn>
                <a:cxn ang="0">
                  <a:pos x="46" y="24"/>
                </a:cxn>
                <a:cxn ang="0">
                  <a:pos x="34" y="26"/>
                </a:cxn>
                <a:cxn ang="0">
                  <a:pos x="24" y="34"/>
                </a:cxn>
                <a:cxn ang="0">
                  <a:pos x="4" y="16"/>
                </a:cxn>
                <a:cxn ang="0">
                  <a:pos x="22" y="2"/>
                </a:cxn>
                <a:cxn ang="0">
                  <a:pos x="34" y="0"/>
                </a:cxn>
                <a:cxn ang="0">
                  <a:pos x="48" y="0"/>
                </a:cxn>
                <a:cxn ang="0">
                  <a:pos x="70" y="2"/>
                </a:cxn>
                <a:cxn ang="0">
                  <a:pos x="86" y="10"/>
                </a:cxn>
                <a:cxn ang="0">
                  <a:pos x="96" y="22"/>
                </a:cxn>
                <a:cxn ang="0">
                  <a:pos x="98" y="42"/>
                </a:cxn>
                <a:cxn ang="0">
                  <a:pos x="68" y="76"/>
                </a:cxn>
                <a:cxn ang="0">
                  <a:pos x="44" y="70"/>
                </a:cxn>
                <a:cxn ang="0">
                  <a:pos x="38" y="70"/>
                </a:cxn>
                <a:cxn ang="0">
                  <a:pos x="30" y="78"/>
                </a:cxn>
                <a:cxn ang="0">
                  <a:pos x="28" y="84"/>
                </a:cxn>
                <a:cxn ang="0">
                  <a:pos x="32" y="94"/>
                </a:cxn>
                <a:cxn ang="0">
                  <a:pos x="46" y="96"/>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0" y="120"/>
                  </a:lnTo>
                  <a:lnTo>
                    <a:pt x="22" y="118"/>
                  </a:lnTo>
                  <a:lnTo>
                    <a:pt x="16" y="116"/>
                  </a:lnTo>
                  <a:lnTo>
                    <a:pt x="10" y="110"/>
                  </a:lnTo>
                  <a:lnTo>
                    <a:pt x="10" y="110"/>
                  </a:lnTo>
                  <a:lnTo>
                    <a:pt x="6" y="106"/>
                  </a:lnTo>
                  <a:lnTo>
                    <a:pt x="2" y="100"/>
                  </a:lnTo>
                  <a:lnTo>
                    <a:pt x="0" y="92"/>
                  </a:lnTo>
                  <a:lnTo>
                    <a:pt x="0" y="84"/>
                  </a:lnTo>
                  <a:lnTo>
                    <a:pt x="0" y="84"/>
                  </a:lnTo>
                  <a:lnTo>
                    <a:pt x="0" y="76"/>
                  </a:lnTo>
                  <a:lnTo>
                    <a:pt x="2" y="70"/>
                  </a:lnTo>
                  <a:lnTo>
                    <a:pt x="6" y="64"/>
                  </a:lnTo>
                  <a:lnTo>
                    <a:pt x="10" y="58"/>
                  </a:lnTo>
                  <a:lnTo>
                    <a:pt x="10" y="58"/>
                  </a:lnTo>
                  <a:lnTo>
                    <a:pt x="16" y="54"/>
                  </a:lnTo>
                  <a:lnTo>
                    <a:pt x="22" y="52"/>
                  </a:lnTo>
                  <a:lnTo>
                    <a:pt x="30" y="50"/>
                  </a:lnTo>
                  <a:lnTo>
                    <a:pt x="40" y="50"/>
                  </a:lnTo>
                  <a:lnTo>
                    <a:pt x="68" y="50"/>
                  </a:lnTo>
                  <a:lnTo>
                    <a:pt x="68" y="44"/>
                  </a:lnTo>
                  <a:lnTo>
                    <a:pt x="68" y="44"/>
                  </a:lnTo>
                  <a:lnTo>
                    <a:pt x="66" y="34"/>
                  </a:lnTo>
                  <a:lnTo>
                    <a:pt x="62" y="30"/>
                  </a:lnTo>
                  <a:lnTo>
                    <a:pt x="56" y="26"/>
                  </a:lnTo>
                  <a:lnTo>
                    <a:pt x="46" y="24"/>
                  </a:lnTo>
                  <a:lnTo>
                    <a:pt x="46" y="24"/>
                  </a:lnTo>
                  <a:lnTo>
                    <a:pt x="40" y="26"/>
                  </a:lnTo>
                  <a:lnTo>
                    <a:pt x="34" y="26"/>
                  </a:lnTo>
                  <a:lnTo>
                    <a:pt x="28" y="30"/>
                  </a:lnTo>
                  <a:lnTo>
                    <a:pt x="24" y="34"/>
                  </a:lnTo>
                  <a:lnTo>
                    <a:pt x="4" y="16"/>
                  </a:lnTo>
                  <a:lnTo>
                    <a:pt x="4" y="16"/>
                  </a:lnTo>
                  <a:lnTo>
                    <a:pt x="14" y="8"/>
                  </a:lnTo>
                  <a:lnTo>
                    <a:pt x="22" y="2"/>
                  </a:lnTo>
                  <a:lnTo>
                    <a:pt x="22" y="2"/>
                  </a:lnTo>
                  <a:lnTo>
                    <a:pt x="34" y="0"/>
                  </a:lnTo>
                  <a:lnTo>
                    <a:pt x="48" y="0"/>
                  </a:lnTo>
                  <a:lnTo>
                    <a:pt x="48" y="0"/>
                  </a:lnTo>
                  <a:lnTo>
                    <a:pt x="60" y="0"/>
                  </a:lnTo>
                  <a:lnTo>
                    <a:pt x="70" y="2"/>
                  </a:lnTo>
                  <a:lnTo>
                    <a:pt x="78" y="6"/>
                  </a:lnTo>
                  <a:lnTo>
                    <a:pt x="86" y="10"/>
                  </a:lnTo>
                  <a:lnTo>
                    <a:pt x="92" y="16"/>
                  </a:lnTo>
                  <a:lnTo>
                    <a:pt x="96" y="22"/>
                  </a:lnTo>
                  <a:lnTo>
                    <a:pt x="98" y="32"/>
                  </a:lnTo>
                  <a:lnTo>
                    <a:pt x="98" y="42"/>
                  </a:lnTo>
                  <a:lnTo>
                    <a:pt x="98" y="120"/>
                  </a:lnTo>
                  <a:close/>
                  <a:moveTo>
                    <a:pt x="68" y="76"/>
                  </a:moveTo>
                  <a:lnTo>
                    <a:pt x="68" y="70"/>
                  </a:lnTo>
                  <a:lnTo>
                    <a:pt x="44" y="70"/>
                  </a:lnTo>
                  <a:lnTo>
                    <a:pt x="44" y="70"/>
                  </a:lnTo>
                  <a:lnTo>
                    <a:pt x="38" y="70"/>
                  </a:lnTo>
                  <a:lnTo>
                    <a:pt x="32" y="74"/>
                  </a:lnTo>
                  <a:lnTo>
                    <a:pt x="30" y="78"/>
                  </a:lnTo>
                  <a:lnTo>
                    <a:pt x="28" y="84"/>
                  </a:lnTo>
                  <a:lnTo>
                    <a:pt x="28" y="84"/>
                  </a:lnTo>
                  <a:lnTo>
                    <a:pt x="30" y="90"/>
                  </a:lnTo>
                  <a:lnTo>
                    <a:pt x="32" y="94"/>
                  </a:lnTo>
                  <a:lnTo>
                    <a:pt x="38" y="96"/>
                  </a:lnTo>
                  <a:lnTo>
                    <a:pt x="46" y="96"/>
                  </a:lnTo>
                  <a:lnTo>
                    <a:pt x="46" y="96"/>
                  </a:lnTo>
                  <a:lnTo>
                    <a:pt x="58" y="96"/>
                  </a:lnTo>
                  <a:lnTo>
                    <a:pt x="62" y="92"/>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4" name="Freeform 21"/>
            <p:cNvSpPr>
              <a:spLocks/>
            </p:cNvSpPr>
            <p:nvPr/>
          </p:nvSpPr>
          <p:spPr bwMode="auto">
            <a:xfrm>
              <a:off x="2864" y="1887"/>
              <a:ext cx="100" cy="120"/>
            </a:xfrm>
            <a:custGeom>
              <a:avLst/>
              <a:gdLst/>
              <a:ahLst/>
              <a:cxnLst>
                <a:cxn ang="0">
                  <a:pos x="100" y="120"/>
                </a:cxn>
                <a:cxn ang="0">
                  <a:pos x="70" y="120"/>
                </a:cxn>
                <a:cxn ang="0">
                  <a:pos x="70" y="48"/>
                </a:cxn>
                <a:cxn ang="0">
                  <a:pos x="70" y="48"/>
                </a:cxn>
                <a:cxn ang="0">
                  <a:pos x="68" y="38"/>
                </a:cxn>
                <a:cxn ang="0">
                  <a:pos x="64" y="30"/>
                </a:cxn>
                <a:cxn ang="0">
                  <a:pos x="64" y="30"/>
                </a:cxn>
                <a:cxn ang="0">
                  <a:pos x="58"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4" y="30"/>
                  </a:lnTo>
                  <a:lnTo>
                    <a:pt x="64" y="30"/>
                  </a:lnTo>
                  <a:lnTo>
                    <a:pt x="58" y="28"/>
                  </a:lnTo>
                  <a:lnTo>
                    <a:pt x="50" y="26"/>
                  </a:lnTo>
                  <a:lnTo>
                    <a:pt x="50" y="26"/>
                  </a:lnTo>
                  <a:lnTo>
                    <a:pt x="42" y="28"/>
                  </a:lnTo>
                  <a:lnTo>
                    <a:pt x="36" y="30"/>
                  </a:lnTo>
                  <a:lnTo>
                    <a:pt x="36" y="30"/>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5" name="Freeform 22"/>
            <p:cNvSpPr>
              <a:spLocks/>
            </p:cNvSpPr>
            <p:nvPr/>
          </p:nvSpPr>
          <p:spPr bwMode="auto">
            <a:xfrm>
              <a:off x="2984" y="1887"/>
              <a:ext cx="102" cy="122"/>
            </a:xfrm>
            <a:custGeom>
              <a:avLst/>
              <a:gdLst/>
              <a:ahLst/>
              <a:cxnLst>
                <a:cxn ang="0">
                  <a:pos x="102" y="82"/>
                </a:cxn>
                <a:cxn ang="0">
                  <a:pos x="98" y="100"/>
                </a:cxn>
                <a:cxn ang="0">
                  <a:pos x="88" y="112"/>
                </a:cxn>
                <a:cxn ang="0">
                  <a:pos x="80" y="116"/>
                </a:cxn>
                <a:cxn ang="0">
                  <a:pos x="62" y="120"/>
                </a:cxn>
                <a:cxn ang="0">
                  <a:pos x="52" y="122"/>
                </a:cxn>
                <a:cxn ang="0">
                  <a:pos x="24" y="118"/>
                </a:cxn>
                <a:cxn ang="0">
                  <a:pos x="12" y="114"/>
                </a:cxn>
                <a:cxn ang="0">
                  <a:pos x="20" y="84"/>
                </a:cxn>
                <a:cxn ang="0">
                  <a:pos x="26" y="90"/>
                </a:cxn>
                <a:cxn ang="0">
                  <a:pos x="42" y="96"/>
                </a:cxn>
                <a:cxn ang="0">
                  <a:pos x="52" y="96"/>
                </a:cxn>
                <a:cxn ang="0">
                  <a:pos x="68" y="92"/>
                </a:cxn>
                <a:cxn ang="0">
                  <a:pos x="72" y="84"/>
                </a:cxn>
                <a:cxn ang="0">
                  <a:pos x="72" y="80"/>
                </a:cxn>
                <a:cxn ang="0">
                  <a:pos x="66" y="74"/>
                </a:cxn>
                <a:cxn ang="0">
                  <a:pos x="42" y="70"/>
                </a:cxn>
                <a:cxn ang="0">
                  <a:pos x="26" y="68"/>
                </a:cxn>
                <a:cxn ang="0">
                  <a:pos x="16" y="60"/>
                </a:cxn>
                <a:cxn ang="0">
                  <a:pos x="8" y="50"/>
                </a:cxn>
                <a:cxn ang="0">
                  <a:pos x="6" y="38"/>
                </a:cxn>
                <a:cxn ang="0">
                  <a:pos x="8" y="28"/>
                </a:cxn>
                <a:cxn ang="0">
                  <a:pos x="14" y="14"/>
                </a:cxn>
                <a:cxn ang="0">
                  <a:pos x="20" y="8"/>
                </a:cxn>
                <a:cxn ang="0">
                  <a:pos x="36" y="2"/>
                </a:cxn>
                <a:cxn ang="0">
                  <a:pos x="52" y="0"/>
                </a:cxn>
                <a:cxn ang="0">
                  <a:pos x="68" y="0"/>
                </a:cxn>
                <a:cxn ang="0">
                  <a:pos x="90" y="8"/>
                </a:cxn>
                <a:cxn ang="0">
                  <a:pos x="80" y="32"/>
                </a:cxn>
                <a:cxn ang="0">
                  <a:pos x="74" y="28"/>
                </a:cxn>
                <a:cxn ang="0">
                  <a:pos x="52" y="24"/>
                </a:cxn>
                <a:cxn ang="0">
                  <a:pos x="44" y="24"/>
                </a:cxn>
                <a:cxn ang="0">
                  <a:pos x="36" y="30"/>
                </a:cxn>
                <a:cxn ang="0">
                  <a:pos x="36" y="36"/>
                </a:cxn>
                <a:cxn ang="0">
                  <a:pos x="38" y="42"/>
                </a:cxn>
                <a:cxn ang="0">
                  <a:pos x="48" y="46"/>
                </a:cxn>
                <a:cxn ang="0">
                  <a:pos x="66" y="48"/>
                </a:cxn>
                <a:cxn ang="0">
                  <a:pos x="88" y="54"/>
                </a:cxn>
                <a:cxn ang="0">
                  <a:pos x="98" y="62"/>
                </a:cxn>
                <a:cxn ang="0">
                  <a:pos x="102" y="74"/>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0"/>
                  </a:lnTo>
                  <a:lnTo>
                    <a:pt x="52" y="122"/>
                  </a:lnTo>
                  <a:lnTo>
                    <a:pt x="52" y="122"/>
                  </a:lnTo>
                  <a:lnTo>
                    <a:pt x="36" y="120"/>
                  </a:lnTo>
                  <a:lnTo>
                    <a:pt x="24" y="118"/>
                  </a:lnTo>
                  <a:lnTo>
                    <a:pt x="24" y="118"/>
                  </a:lnTo>
                  <a:lnTo>
                    <a:pt x="12" y="114"/>
                  </a:lnTo>
                  <a:lnTo>
                    <a:pt x="0" y="104"/>
                  </a:lnTo>
                  <a:lnTo>
                    <a:pt x="20" y="84"/>
                  </a:lnTo>
                  <a:lnTo>
                    <a:pt x="20" y="84"/>
                  </a:lnTo>
                  <a:lnTo>
                    <a:pt x="26" y="90"/>
                  </a:lnTo>
                  <a:lnTo>
                    <a:pt x="34" y="94"/>
                  </a:lnTo>
                  <a:lnTo>
                    <a:pt x="42" y="96"/>
                  </a:lnTo>
                  <a:lnTo>
                    <a:pt x="52" y="96"/>
                  </a:lnTo>
                  <a:lnTo>
                    <a:pt x="52" y="96"/>
                  </a:lnTo>
                  <a:lnTo>
                    <a:pt x="62" y="96"/>
                  </a:lnTo>
                  <a:lnTo>
                    <a:pt x="68" y="92"/>
                  </a:lnTo>
                  <a:lnTo>
                    <a:pt x="72" y="90"/>
                  </a:lnTo>
                  <a:lnTo>
                    <a:pt x="72" y="84"/>
                  </a:lnTo>
                  <a:lnTo>
                    <a:pt x="72" y="84"/>
                  </a:lnTo>
                  <a:lnTo>
                    <a:pt x="72" y="80"/>
                  </a:lnTo>
                  <a:lnTo>
                    <a:pt x="70" y="76"/>
                  </a:lnTo>
                  <a:lnTo>
                    <a:pt x="66" y="74"/>
                  </a:lnTo>
                  <a:lnTo>
                    <a:pt x="60" y="72"/>
                  </a:lnTo>
                  <a:lnTo>
                    <a:pt x="42" y="70"/>
                  </a:lnTo>
                  <a:lnTo>
                    <a:pt x="42" y="70"/>
                  </a:lnTo>
                  <a:lnTo>
                    <a:pt x="26" y="68"/>
                  </a:lnTo>
                  <a:lnTo>
                    <a:pt x="20" y="64"/>
                  </a:lnTo>
                  <a:lnTo>
                    <a:pt x="16" y="60"/>
                  </a:lnTo>
                  <a:lnTo>
                    <a:pt x="12" y="56"/>
                  </a:lnTo>
                  <a:lnTo>
                    <a:pt x="8" y="50"/>
                  </a:lnTo>
                  <a:lnTo>
                    <a:pt x="8" y="44"/>
                  </a:lnTo>
                  <a:lnTo>
                    <a:pt x="6" y="38"/>
                  </a:lnTo>
                  <a:lnTo>
                    <a:pt x="6" y="38"/>
                  </a:lnTo>
                  <a:lnTo>
                    <a:pt x="8" y="28"/>
                  </a:lnTo>
                  <a:lnTo>
                    <a:pt x="10" y="22"/>
                  </a:lnTo>
                  <a:lnTo>
                    <a:pt x="14" y="14"/>
                  </a:lnTo>
                  <a:lnTo>
                    <a:pt x="20" y="8"/>
                  </a:lnTo>
                  <a:lnTo>
                    <a:pt x="20" y="8"/>
                  </a:lnTo>
                  <a:lnTo>
                    <a:pt x="28" y="4"/>
                  </a:lnTo>
                  <a:lnTo>
                    <a:pt x="36" y="2"/>
                  </a:lnTo>
                  <a:lnTo>
                    <a:pt x="44" y="0"/>
                  </a:lnTo>
                  <a:lnTo>
                    <a:pt x="52" y="0"/>
                  </a:lnTo>
                  <a:lnTo>
                    <a:pt x="52" y="0"/>
                  </a:lnTo>
                  <a:lnTo>
                    <a:pt x="68" y="0"/>
                  </a:lnTo>
                  <a:lnTo>
                    <a:pt x="80" y="2"/>
                  </a:lnTo>
                  <a:lnTo>
                    <a:pt x="90" y="8"/>
                  </a:lnTo>
                  <a:lnTo>
                    <a:pt x="98" y="14"/>
                  </a:lnTo>
                  <a:lnTo>
                    <a:pt x="80" y="32"/>
                  </a:lnTo>
                  <a:lnTo>
                    <a:pt x="80" y="32"/>
                  </a:lnTo>
                  <a:lnTo>
                    <a:pt x="74"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0"/>
                  </a:lnTo>
                  <a:lnTo>
                    <a:pt x="88" y="54"/>
                  </a:lnTo>
                  <a:lnTo>
                    <a:pt x="94" y="58"/>
                  </a:lnTo>
                  <a:lnTo>
                    <a:pt x="98" y="62"/>
                  </a:lnTo>
                  <a:lnTo>
                    <a:pt x="100" y="68"/>
                  </a:lnTo>
                  <a:lnTo>
                    <a:pt x="102" y="74"/>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6" name="Freeform 23"/>
            <p:cNvSpPr>
              <a:spLocks/>
            </p:cNvSpPr>
            <p:nvPr/>
          </p:nvSpPr>
          <p:spPr bwMode="auto">
            <a:xfrm>
              <a:off x="3102" y="1841"/>
              <a:ext cx="64" cy="166"/>
            </a:xfrm>
            <a:custGeom>
              <a:avLst/>
              <a:gdLst/>
              <a:ahLst/>
              <a:cxnLst>
                <a:cxn ang="0">
                  <a:pos x="64" y="72"/>
                </a:cxn>
                <a:cxn ang="0">
                  <a:pos x="42" y="72"/>
                </a:cxn>
                <a:cxn ang="0">
                  <a:pos x="42" y="166"/>
                </a:cxn>
                <a:cxn ang="0">
                  <a:pos x="12" y="166"/>
                </a:cxn>
                <a:cxn ang="0">
                  <a:pos x="12" y="72"/>
                </a:cxn>
                <a:cxn ang="0">
                  <a:pos x="0" y="72"/>
                </a:cxn>
                <a:cxn ang="0">
                  <a:pos x="0" y="50"/>
                </a:cxn>
                <a:cxn ang="0">
                  <a:pos x="12" y="50"/>
                </a:cxn>
                <a:cxn ang="0">
                  <a:pos x="12" y="36"/>
                </a:cxn>
                <a:cxn ang="0">
                  <a:pos x="12" y="36"/>
                </a:cxn>
                <a:cxn ang="0">
                  <a:pos x="14" y="22"/>
                </a:cxn>
                <a:cxn ang="0">
                  <a:pos x="20" y="12"/>
                </a:cxn>
                <a:cxn ang="0">
                  <a:pos x="20" y="12"/>
                </a:cxn>
                <a:cxn ang="0">
                  <a:pos x="26" y="6"/>
                </a:cxn>
                <a:cxn ang="0">
                  <a:pos x="32" y="4"/>
                </a:cxn>
                <a:cxn ang="0">
                  <a:pos x="40" y="2"/>
                </a:cxn>
                <a:cxn ang="0">
                  <a:pos x="48" y="0"/>
                </a:cxn>
                <a:cxn ang="0">
                  <a:pos x="64" y="0"/>
                </a:cxn>
                <a:cxn ang="0">
                  <a:pos x="64" y="26"/>
                </a:cxn>
                <a:cxn ang="0">
                  <a:pos x="52" y="26"/>
                </a:cxn>
                <a:cxn ang="0">
                  <a:pos x="52" y="26"/>
                </a:cxn>
                <a:cxn ang="0">
                  <a:pos x="48" y="26"/>
                </a:cxn>
                <a:cxn ang="0">
                  <a:pos x="46" y="28"/>
                </a:cxn>
                <a:cxn ang="0">
                  <a:pos x="44" y="32"/>
                </a:cxn>
                <a:cxn ang="0">
                  <a:pos x="42" y="36"/>
                </a:cxn>
                <a:cxn ang="0">
                  <a:pos x="42" y="50"/>
                </a:cxn>
                <a:cxn ang="0">
                  <a:pos x="64" y="50"/>
                </a:cxn>
                <a:cxn ang="0">
                  <a:pos x="64" y="72"/>
                </a:cxn>
              </a:cxnLst>
              <a:rect l="0" t="0" r="r" b="b"/>
              <a:pathLst>
                <a:path w="64" h="166">
                  <a:moveTo>
                    <a:pt x="64" y="72"/>
                  </a:moveTo>
                  <a:lnTo>
                    <a:pt x="42" y="72"/>
                  </a:lnTo>
                  <a:lnTo>
                    <a:pt x="42" y="166"/>
                  </a:lnTo>
                  <a:lnTo>
                    <a:pt x="12" y="166"/>
                  </a:lnTo>
                  <a:lnTo>
                    <a:pt x="12" y="72"/>
                  </a:lnTo>
                  <a:lnTo>
                    <a:pt x="0" y="72"/>
                  </a:lnTo>
                  <a:lnTo>
                    <a:pt x="0" y="50"/>
                  </a:lnTo>
                  <a:lnTo>
                    <a:pt x="12" y="50"/>
                  </a:lnTo>
                  <a:lnTo>
                    <a:pt x="12" y="36"/>
                  </a:lnTo>
                  <a:lnTo>
                    <a:pt x="12" y="36"/>
                  </a:lnTo>
                  <a:lnTo>
                    <a:pt x="14" y="22"/>
                  </a:lnTo>
                  <a:lnTo>
                    <a:pt x="20" y="12"/>
                  </a:lnTo>
                  <a:lnTo>
                    <a:pt x="20" y="12"/>
                  </a:lnTo>
                  <a:lnTo>
                    <a:pt x="26" y="6"/>
                  </a:lnTo>
                  <a:lnTo>
                    <a:pt x="32" y="4"/>
                  </a:lnTo>
                  <a:lnTo>
                    <a:pt x="40" y="2"/>
                  </a:lnTo>
                  <a:lnTo>
                    <a:pt x="48" y="0"/>
                  </a:lnTo>
                  <a:lnTo>
                    <a:pt x="64" y="0"/>
                  </a:lnTo>
                  <a:lnTo>
                    <a:pt x="64" y="26"/>
                  </a:lnTo>
                  <a:lnTo>
                    <a:pt x="52" y="26"/>
                  </a:lnTo>
                  <a:lnTo>
                    <a:pt x="52" y="26"/>
                  </a:lnTo>
                  <a:lnTo>
                    <a:pt x="48" y="26"/>
                  </a:lnTo>
                  <a:lnTo>
                    <a:pt x="46" y="28"/>
                  </a:lnTo>
                  <a:lnTo>
                    <a:pt x="44" y="32"/>
                  </a:lnTo>
                  <a:lnTo>
                    <a:pt x="42" y="36"/>
                  </a:lnTo>
                  <a:lnTo>
                    <a:pt x="42" y="50"/>
                  </a:lnTo>
                  <a:lnTo>
                    <a:pt x="64" y="50"/>
                  </a:lnTo>
                  <a:lnTo>
                    <a:pt x="64" y="7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7" name="Freeform 24"/>
            <p:cNvSpPr>
              <a:spLocks noEditPoints="1"/>
            </p:cNvSpPr>
            <p:nvPr/>
          </p:nvSpPr>
          <p:spPr bwMode="auto">
            <a:xfrm>
              <a:off x="318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0"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0" y="116"/>
                  </a:lnTo>
                  <a:lnTo>
                    <a:pt x="80"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8" name="Freeform 25"/>
            <p:cNvSpPr>
              <a:spLocks/>
            </p:cNvSpPr>
            <p:nvPr/>
          </p:nvSpPr>
          <p:spPr bwMode="auto">
            <a:xfrm>
              <a:off x="3316" y="1887"/>
              <a:ext cx="86" cy="120"/>
            </a:xfrm>
            <a:custGeom>
              <a:avLst/>
              <a:gdLst/>
              <a:ahLst/>
              <a:cxnLst>
                <a:cxn ang="0">
                  <a:pos x="86" y="10"/>
                </a:cxn>
                <a:cxn ang="0">
                  <a:pos x="64" y="34"/>
                </a:cxn>
                <a:cxn ang="0">
                  <a:pos x="64" y="34"/>
                </a:cxn>
                <a:cxn ang="0">
                  <a:pos x="56" y="28"/>
                </a:cxn>
                <a:cxn ang="0">
                  <a:pos x="48" y="26"/>
                </a:cxn>
                <a:cxn ang="0">
                  <a:pos x="48" y="26"/>
                </a:cxn>
                <a:cxn ang="0">
                  <a:pos x="42" y="28"/>
                </a:cxn>
                <a:cxn ang="0">
                  <a:pos x="36" y="32"/>
                </a:cxn>
                <a:cxn ang="0">
                  <a:pos x="36" y="32"/>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Lst>
              <a:rect l="0" t="0" r="r" b="b"/>
              <a:pathLst>
                <a:path w="86" h="120">
                  <a:moveTo>
                    <a:pt x="86" y="10"/>
                  </a:moveTo>
                  <a:lnTo>
                    <a:pt x="64" y="34"/>
                  </a:lnTo>
                  <a:lnTo>
                    <a:pt x="64" y="34"/>
                  </a:lnTo>
                  <a:lnTo>
                    <a:pt x="56" y="28"/>
                  </a:lnTo>
                  <a:lnTo>
                    <a:pt x="48" y="26"/>
                  </a:lnTo>
                  <a:lnTo>
                    <a:pt x="48" y="26"/>
                  </a:lnTo>
                  <a:lnTo>
                    <a:pt x="42" y="28"/>
                  </a:lnTo>
                  <a:lnTo>
                    <a:pt x="36" y="32"/>
                  </a:lnTo>
                  <a:lnTo>
                    <a:pt x="36" y="32"/>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29" name="Freeform 26"/>
            <p:cNvSpPr>
              <a:spLocks/>
            </p:cNvSpPr>
            <p:nvPr/>
          </p:nvSpPr>
          <p:spPr bwMode="auto">
            <a:xfrm>
              <a:off x="3412" y="1887"/>
              <a:ext cx="90" cy="120"/>
            </a:xfrm>
            <a:custGeom>
              <a:avLst/>
              <a:gdLst/>
              <a:ahLst/>
              <a:cxnLst>
                <a:cxn ang="0">
                  <a:pos x="90" y="120"/>
                </a:cxn>
                <a:cxn ang="0">
                  <a:pos x="0" y="120"/>
                </a:cxn>
                <a:cxn ang="0">
                  <a:pos x="0" y="98"/>
                </a:cxn>
                <a:cxn ang="0">
                  <a:pos x="52" y="28"/>
                </a:cxn>
                <a:cxn ang="0">
                  <a:pos x="2" y="28"/>
                </a:cxn>
                <a:cxn ang="0">
                  <a:pos x="2" y="0"/>
                </a:cxn>
                <a:cxn ang="0">
                  <a:pos x="90" y="0"/>
                </a:cxn>
                <a:cxn ang="0">
                  <a:pos x="90" y="24"/>
                </a:cxn>
                <a:cxn ang="0">
                  <a:pos x="38" y="94"/>
                </a:cxn>
                <a:cxn ang="0">
                  <a:pos x="90" y="94"/>
                </a:cxn>
                <a:cxn ang="0">
                  <a:pos x="90" y="120"/>
                </a:cxn>
              </a:cxnLst>
              <a:rect l="0" t="0" r="r" b="b"/>
              <a:pathLst>
                <a:path w="90" h="120">
                  <a:moveTo>
                    <a:pt x="90" y="120"/>
                  </a:moveTo>
                  <a:lnTo>
                    <a:pt x="0" y="120"/>
                  </a:lnTo>
                  <a:lnTo>
                    <a:pt x="0" y="98"/>
                  </a:lnTo>
                  <a:lnTo>
                    <a:pt x="52" y="28"/>
                  </a:lnTo>
                  <a:lnTo>
                    <a:pt x="2" y="28"/>
                  </a:lnTo>
                  <a:lnTo>
                    <a:pt x="2" y="0"/>
                  </a:lnTo>
                  <a:lnTo>
                    <a:pt x="90" y="0"/>
                  </a:lnTo>
                  <a:lnTo>
                    <a:pt x="90" y="24"/>
                  </a:lnTo>
                  <a:lnTo>
                    <a:pt x="38" y="94"/>
                  </a:lnTo>
                  <a:lnTo>
                    <a:pt x="90" y="94"/>
                  </a:lnTo>
                  <a:lnTo>
                    <a:pt x="9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0" name="Freeform 27"/>
            <p:cNvSpPr>
              <a:spLocks noEditPoints="1"/>
            </p:cNvSpPr>
            <p:nvPr/>
          </p:nvSpPr>
          <p:spPr bwMode="auto">
            <a:xfrm>
              <a:off x="3524" y="1887"/>
              <a:ext cx="104" cy="122"/>
            </a:xfrm>
            <a:custGeom>
              <a:avLst/>
              <a:gdLst/>
              <a:ahLst/>
              <a:cxnLst>
                <a:cxn ang="0">
                  <a:pos x="28" y="70"/>
                </a:cxn>
                <a:cxn ang="0">
                  <a:pos x="30" y="80"/>
                </a:cxn>
                <a:cxn ang="0">
                  <a:pos x="36" y="88"/>
                </a:cxn>
                <a:cxn ang="0">
                  <a:pos x="56" y="96"/>
                </a:cxn>
                <a:cxn ang="0">
                  <a:pos x="62" y="96"/>
                </a:cxn>
                <a:cxn ang="0">
                  <a:pos x="76" y="90"/>
                </a:cxn>
                <a:cxn ang="0">
                  <a:pos x="100" y="102"/>
                </a:cxn>
                <a:cxn ang="0">
                  <a:pos x="90" y="112"/>
                </a:cxn>
                <a:cxn ang="0">
                  <a:pos x="82" y="116"/>
                </a:cxn>
                <a:cxn ang="0">
                  <a:pos x="54" y="122"/>
                </a:cxn>
                <a:cxn ang="0">
                  <a:pos x="42" y="120"/>
                </a:cxn>
                <a:cxn ang="0">
                  <a:pos x="22" y="112"/>
                </a:cxn>
                <a:cxn ang="0">
                  <a:pos x="8" y="98"/>
                </a:cxn>
                <a:cxn ang="0">
                  <a:pos x="0" y="74"/>
                </a:cxn>
                <a:cxn ang="0">
                  <a:pos x="0" y="60"/>
                </a:cxn>
                <a:cxn ang="0">
                  <a:pos x="4" y="34"/>
                </a:cxn>
                <a:cxn ang="0">
                  <a:pos x="14" y="14"/>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0"/>
                </a:cxn>
                <a:cxn ang="0">
                  <a:pos x="58" y="24"/>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88"/>
                  </a:lnTo>
                  <a:lnTo>
                    <a:pt x="36" y="88"/>
                  </a:lnTo>
                  <a:lnTo>
                    <a:pt x="44" y="94"/>
                  </a:lnTo>
                  <a:lnTo>
                    <a:pt x="56" y="96"/>
                  </a:lnTo>
                  <a:lnTo>
                    <a:pt x="56" y="96"/>
                  </a:lnTo>
                  <a:lnTo>
                    <a:pt x="62" y="96"/>
                  </a:lnTo>
                  <a:lnTo>
                    <a:pt x="70" y="94"/>
                  </a:lnTo>
                  <a:lnTo>
                    <a:pt x="76" y="90"/>
                  </a:lnTo>
                  <a:lnTo>
                    <a:pt x="82" y="86"/>
                  </a:lnTo>
                  <a:lnTo>
                    <a:pt x="100" y="102"/>
                  </a:lnTo>
                  <a:lnTo>
                    <a:pt x="100" y="102"/>
                  </a:lnTo>
                  <a:lnTo>
                    <a:pt x="90" y="112"/>
                  </a:lnTo>
                  <a:lnTo>
                    <a:pt x="82" y="116"/>
                  </a:lnTo>
                  <a:lnTo>
                    <a:pt x="82" y="116"/>
                  </a:lnTo>
                  <a:lnTo>
                    <a:pt x="70" y="120"/>
                  </a:lnTo>
                  <a:lnTo>
                    <a:pt x="54" y="122"/>
                  </a:lnTo>
                  <a:lnTo>
                    <a:pt x="54" y="122"/>
                  </a:lnTo>
                  <a:lnTo>
                    <a:pt x="42" y="120"/>
                  </a:lnTo>
                  <a:lnTo>
                    <a:pt x="30" y="118"/>
                  </a:lnTo>
                  <a:lnTo>
                    <a:pt x="22" y="112"/>
                  </a:lnTo>
                  <a:lnTo>
                    <a:pt x="14" y="106"/>
                  </a:lnTo>
                  <a:lnTo>
                    <a:pt x="8" y="98"/>
                  </a:lnTo>
                  <a:lnTo>
                    <a:pt x="2" y="88"/>
                  </a:lnTo>
                  <a:lnTo>
                    <a:pt x="0" y="74"/>
                  </a:lnTo>
                  <a:lnTo>
                    <a:pt x="0" y="60"/>
                  </a:lnTo>
                  <a:lnTo>
                    <a:pt x="0" y="60"/>
                  </a:lnTo>
                  <a:lnTo>
                    <a:pt x="0" y="46"/>
                  </a:lnTo>
                  <a:lnTo>
                    <a:pt x="4" y="34"/>
                  </a:lnTo>
                  <a:lnTo>
                    <a:pt x="8" y="24"/>
                  </a:lnTo>
                  <a:lnTo>
                    <a:pt x="14" y="14"/>
                  </a:lnTo>
                  <a:lnTo>
                    <a:pt x="14" y="14"/>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0"/>
                  </a:lnTo>
                  <a:lnTo>
                    <a:pt x="64" y="28"/>
                  </a:lnTo>
                  <a:lnTo>
                    <a:pt x="58" y="24"/>
                  </a:lnTo>
                  <a:lnTo>
                    <a:pt x="52" y="24"/>
                  </a:lnTo>
                  <a:lnTo>
                    <a:pt x="52" y="24"/>
                  </a:lnTo>
                  <a:lnTo>
                    <a:pt x="44" y="24"/>
                  </a:lnTo>
                  <a:lnTo>
                    <a:pt x="40" y="28"/>
                  </a:lnTo>
                  <a:lnTo>
                    <a:pt x="34" y="30"/>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1" name="Freeform 28"/>
            <p:cNvSpPr>
              <a:spLocks/>
            </p:cNvSpPr>
            <p:nvPr/>
          </p:nvSpPr>
          <p:spPr bwMode="auto">
            <a:xfrm>
              <a:off x="3656" y="1887"/>
              <a:ext cx="98" cy="120"/>
            </a:xfrm>
            <a:custGeom>
              <a:avLst/>
              <a:gdLst/>
              <a:ahLst/>
              <a:cxnLst>
                <a:cxn ang="0">
                  <a:pos x="98" y="120"/>
                </a:cxn>
                <a:cxn ang="0">
                  <a:pos x="68" y="120"/>
                </a:cxn>
                <a:cxn ang="0">
                  <a:pos x="68" y="48"/>
                </a:cxn>
                <a:cxn ang="0">
                  <a:pos x="68" y="48"/>
                </a:cxn>
                <a:cxn ang="0">
                  <a:pos x="68" y="38"/>
                </a:cxn>
                <a:cxn ang="0">
                  <a:pos x="62" y="30"/>
                </a:cxn>
                <a:cxn ang="0">
                  <a:pos x="62" y="30"/>
                </a:cxn>
                <a:cxn ang="0">
                  <a:pos x="56" y="28"/>
                </a:cxn>
                <a:cxn ang="0">
                  <a:pos x="50" y="26"/>
                </a:cxn>
                <a:cxn ang="0">
                  <a:pos x="50" y="26"/>
                </a:cxn>
                <a:cxn ang="0">
                  <a:pos x="42" y="28"/>
                </a:cxn>
                <a:cxn ang="0">
                  <a:pos x="36" y="30"/>
                </a:cxn>
                <a:cxn ang="0">
                  <a:pos x="36" y="30"/>
                </a:cxn>
                <a:cxn ang="0">
                  <a:pos x="30"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0"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0"/>
                  </a:lnTo>
                  <a:lnTo>
                    <a:pt x="62" y="30"/>
                  </a:lnTo>
                  <a:lnTo>
                    <a:pt x="56" y="28"/>
                  </a:lnTo>
                  <a:lnTo>
                    <a:pt x="50" y="26"/>
                  </a:lnTo>
                  <a:lnTo>
                    <a:pt x="50" y="26"/>
                  </a:lnTo>
                  <a:lnTo>
                    <a:pt x="42" y="28"/>
                  </a:lnTo>
                  <a:lnTo>
                    <a:pt x="36" y="30"/>
                  </a:lnTo>
                  <a:lnTo>
                    <a:pt x="36" y="30"/>
                  </a:lnTo>
                  <a:lnTo>
                    <a:pt x="30"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0"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2" name="Freeform 29"/>
            <p:cNvSpPr>
              <a:spLocks/>
            </p:cNvSpPr>
            <p:nvPr/>
          </p:nvSpPr>
          <p:spPr bwMode="auto">
            <a:xfrm>
              <a:off x="3778" y="1855"/>
              <a:ext cx="62" cy="152"/>
            </a:xfrm>
            <a:custGeom>
              <a:avLst/>
              <a:gdLst/>
              <a:ahLst/>
              <a:cxnLst>
                <a:cxn ang="0">
                  <a:pos x="62" y="152"/>
                </a:cxn>
                <a:cxn ang="0">
                  <a:pos x="46" y="152"/>
                </a:cxn>
                <a:cxn ang="0">
                  <a:pos x="46" y="152"/>
                </a:cxn>
                <a:cxn ang="0">
                  <a:pos x="38" y="152"/>
                </a:cxn>
                <a:cxn ang="0">
                  <a:pos x="32" y="150"/>
                </a:cxn>
                <a:cxn ang="0">
                  <a:pos x="26" y="146"/>
                </a:cxn>
                <a:cxn ang="0">
                  <a:pos x="20" y="142"/>
                </a:cxn>
                <a:cxn ang="0">
                  <a:pos x="20" y="142"/>
                </a:cxn>
                <a:cxn ang="0">
                  <a:pos x="14" y="130"/>
                </a:cxn>
                <a:cxn ang="0">
                  <a:pos x="12" y="118"/>
                </a:cxn>
                <a:cxn ang="0">
                  <a:pos x="12" y="58"/>
                </a:cxn>
                <a:cxn ang="0">
                  <a:pos x="0" y="58"/>
                </a:cxn>
                <a:cxn ang="0">
                  <a:pos x="0" y="36"/>
                </a:cxn>
                <a:cxn ang="0">
                  <a:pos x="12" y="36"/>
                </a:cxn>
                <a:cxn ang="0">
                  <a:pos x="12" y="0"/>
                </a:cxn>
                <a:cxn ang="0">
                  <a:pos x="42" y="0"/>
                </a:cxn>
                <a:cxn ang="0">
                  <a:pos x="42" y="36"/>
                </a:cxn>
                <a:cxn ang="0">
                  <a:pos x="62" y="36"/>
                </a:cxn>
                <a:cxn ang="0">
                  <a:pos x="62" y="58"/>
                </a:cxn>
                <a:cxn ang="0">
                  <a:pos x="42" y="58"/>
                </a:cxn>
                <a:cxn ang="0">
                  <a:pos x="42" y="116"/>
                </a:cxn>
                <a:cxn ang="0">
                  <a:pos x="42" y="116"/>
                </a:cxn>
                <a:cxn ang="0">
                  <a:pos x="42" y="120"/>
                </a:cxn>
                <a:cxn ang="0">
                  <a:pos x="44" y="124"/>
                </a:cxn>
                <a:cxn ang="0">
                  <a:pos x="48" y="126"/>
                </a:cxn>
                <a:cxn ang="0">
                  <a:pos x="52" y="126"/>
                </a:cxn>
                <a:cxn ang="0">
                  <a:pos x="62" y="126"/>
                </a:cxn>
                <a:cxn ang="0">
                  <a:pos x="62" y="152"/>
                </a:cxn>
              </a:cxnLst>
              <a:rect l="0" t="0" r="r" b="b"/>
              <a:pathLst>
                <a:path w="62" h="152">
                  <a:moveTo>
                    <a:pt x="62" y="152"/>
                  </a:moveTo>
                  <a:lnTo>
                    <a:pt x="46" y="152"/>
                  </a:lnTo>
                  <a:lnTo>
                    <a:pt x="46" y="152"/>
                  </a:lnTo>
                  <a:lnTo>
                    <a:pt x="38" y="152"/>
                  </a:lnTo>
                  <a:lnTo>
                    <a:pt x="32" y="150"/>
                  </a:lnTo>
                  <a:lnTo>
                    <a:pt x="26" y="146"/>
                  </a:lnTo>
                  <a:lnTo>
                    <a:pt x="20" y="142"/>
                  </a:lnTo>
                  <a:lnTo>
                    <a:pt x="20" y="142"/>
                  </a:lnTo>
                  <a:lnTo>
                    <a:pt x="14" y="130"/>
                  </a:lnTo>
                  <a:lnTo>
                    <a:pt x="12" y="118"/>
                  </a:lnTo>
                  <a:lnTo>
                    <a:pt x="12" y="58"/>
                  </a:lnTo>
                  <a:lnTo>
                    <a:pt x="0" y="58"/>
                  </a:lnTo>
                  <a:lnTo>
                    <a:pt x="0" y="36"/>
                  </a:lnTo>
                  <a:lnTo>
                    <a:pt x="12" y="36"/>
                  </a:lnTo>
                  <a:lnTo>
                    <a:pt x="12" y="0"/>
                  </a:lnTo>
                  <a:lnTo>
                    <a:pt x="42" y="0"/>
                  </a:lnTo>
                  <a:lnTo>
                    <a:pt x="42" y="36"/>
                  </a:lnTo>
                  <a:lnTo>
                    <a:pt x="62" y="36"/>
                  </a:lnTo>
                  <a:lnTo>
                    <a:pt x="62" y="58"/>
                  </a:lnTo>
                  <a:lnTo>
                    <a:pt x="42" y="58"/>
                  </a:lnTo>
                  <a:lnTo>
                    <a:pt x="42" y="116"/>
                  </a:lnTo>
                  <a:lnTo>
                    <a:pt x="42" y="116"/>
                  </a:lnTo>
                  <a:lnTo>
                    <a:pt x="42" y="120"/>
                  </a:lnTo>
                  <a:lnTo>
                    <a:pt x="44" y="124"/>
                  </a:lnTo>
                  <a:lnTo>
                    <a:pt x="48" y="126"/>
                  </a:lnTo>
                  <a:lnTo>
                    <a:pt x="52" y="126"/>
                  </a:lnTo>
                  <a:lnTo>
                    <a:pt x="62" y="126"/>
                  </a:lnTo>
                  <a:lnTo>
                    <a:pt x="62"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3" name="Freeform 30"/>
            <p:cNvSpPr>
              <a:spLocks/>
            </p:cNvSpPr>
            <p:nvPr/>
          </p:nvSpPr>
          <p:spPr bwMode="auto">
            <a:xfrm>
              <a:off x="3868" y="1887"/>
              <a:ext cx="88" cy="120"/>
            </a:xfrm>
            <a:custGeom>
              <a:avLst/>
              <a:gdLst/>
              <a:ahLst/>
              <a:cxnLst>
                <a:cxn ang="0">
                  <a:pos x="88" y="10"/>
                </a:cxn>
                <a:cxn ang="0">
                  <a:pos x="64" y="34"/>
                </a:cxn>
                <a:cxn ang="0">
                  <a:pos x="64" y="34"/>
                </a:cxn>
                <a:cxn ang="0">
                  <a:pos x="58" y="28"/>
                </a:cxn>
                <a:cxn ang="0">
                  <a:pos x="48" y="26"/>
                </a:cxn>
                <a:cxn ang="0">
                  <a:pos x="48"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8" y="0"/>
                </a:cxn>
                <a:cxn ang="0">
                  <a:pos x="74" y="2"/>
                </a:cxn>
                <a:cxn ang="0">
                  <a:pos x="82" y="6"/>
                </a:cxn>
                <a:cxn ang="0">
                  <a:pos x="88" y="10"/>
                </a:cxn>
                <a:cxn ang="0">
                  <a:pos x="88" y="10"/>
                </a:cxn>
              </a:cxnLst>
              <a:rect l="0" t="0" r="r" b="b"/>
              <a:pathLst>
                <a:path w="88" h="120">
                  <a:moveTo>
                    <a:pt x="88" y="10"/>
                  </a:moveTo>
                  <a:lnTo>
                    <a:pt x="64" y="34"/>
                  </a:lnTo>
                  <a:lnTo>
                    <a:pt x="64" y="34"/>
                  </a:lnTo>
                  <a:lnTo>
                    <a:pt x="58" y="28"/>
                  </a:lnTo>
                  <a:lnTo>
                    <a:pt x="48" y="26"/>
                  </a:lnTo>
                  <a:lnTo>
                    <a:pt x="48"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8" y="0"/>
                  </a:lnTo>
                  <a:lnTo>
                    <a:pt x="74"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4" name="Freeform 31"/>
            <p:cNvSpPr>
              <a:spLocks/>
            </p:cNvSpPr>
            <p:nvPr/>
          </p:nvSpPr>
          <p:spPr bwMode="auto">
            <a:xfrm>
              <a:off x="3972" y="1887"/>
              <a:ext cx="98" cy="122"/>
            </a:xfrm>
            <a:custGeom>
              <a:avLst/>
              <a:gdLst/>
              <a:ahLst/>
              <a:cxnLst>
                <a:cxn ang="0">
                  <a:pos x="98" y="120"/>
                </a:cxn>
                <a:cxn ang="0">
                  <a:pos x="70" y="120"/>
                </a:cxn>
                <a:cxn ang="0">
                  <a:pos x="70" y="110"/>
                </a:cxn>
                <a:cxn ang="0">
                  <a:pos x="70" y="110"/>
                </a:cxn>
                <a:cxn ang="0">
                  <a:pos x="64" y="114"/>
                </a:cxn>
                <a:cxn ang="0">
                  <a:pos x="56" y="118"/>
                </a:cxn>
                <a:cxn ang="0">
                  <a:pos x="48" y="120"/>
                </a:cxn>
                <a:cxn ang="0">
                  <a:pos x="40" y="122"/>
                </a:cxn>
                <a:cxn ang="0">
                  <a:pos x="40" y="122"/>
                </a:cxn>
                <a:cxn ang="0">
                  <a:pos x="32" y="120"/>
                </a:cxn>
                <a:cxn ang="0">
                  <a:pos x="24" y="118"/>
                </a:cxn>
                <a:cxn ang="0">
                  <a:pos x="16" y="116"/>
                </a:cxn>
                <a:cxn ang="0">
                  <a:pos x="12" y="110"/>
                </a:cxn>
                <a:cxn ang="0">
                  <a:pos x="12" y="110"/>
                </a:cxn>
                <a:cxn ang="0">
                  <a:pos x="6" y="104"/>
                </a:cxn>
                <a:cxn ang="0">
                  <a:pos x="2" y="96"/>
                </a:cxn>
                <a:cxn ang="0">
                  <a:pos x="0" y="88"/>
                </a:cxn>
                <a:cxn ang="0">
                  <a:pos x="0" y="76"/>
                </a:cxn>
                <a:cxn ang="0">
                  <a:pos x="0" y="0"/>
                </a:cxn>
                <a:cxn ang="0">
                  <a:pos x="30" y="0"/>
                </a:cxn>
                <a:cxn ang="0">
                  <a:pos x="30" y="72"/>
                </a:cxn>
                <a:cxn ang="0">
                  <a:pos x="30" y="72"/>
                </a:cxn>
                <a:cxn ang="0">
                  <a:pos x="30" y="82"/>
                </a:cxn>
                <a:cxn ang="0">
                  <a:pos x="36" y="90"/>
                </a:cxn>
                <a:cxn ang="0">
                  <a:pos x="36" y="90"/>
                </a:cxn>
                <a:cxn ang="0">
                  <a:pos x="42" y="94"/>
                </a:cxn>
                <a:cxn ang="0">
                  <a:pos x="48" y="94"/>
                </a:cxn>
                <a:cxn ang="0">
                  <a:pos x="48" y="94"/>
                </a:cxn>
                <a:cxn ang="0">
                  <a:pos x="56" y="94"/>
                </a:cxn>
                <a:cxn ang="0">
                  <a:pos x="62" y="90"/>
                </a:cxn>
                <a:cxn ang="0">
                  <a:pos x="62" y="90"/>
                </a:cxn>
                <a:cxn ang="0">
                  <a:pos x="66" y="82"/>
                </a:cxn>
                <a:cxn ang="0">
                  <a:pos x="68" y="72"/>
                </a:cxn>
                <a:cxn ang="0">
                  <a:pos x="68" y="0"/>
                </a:cxn>
                <a:cxn ang="0">
                  <a:pos x="98" y="0"/>
                </a:cxn>
                <a:cxn ang="0">
                  <a:pos x="98" y="120"/>
                </a:cxn>
              </a:cxnLst>
              <a:rect l="0" t="0" r="r" b="b"/>
              <a:pathLst>
                <a:path w="98" h="122">
                  <a:moveTo>
                    <a:pt x="98" y="120"/>
                  </a:moveTo>
                  <a:lnTo>
                    <a:pt x="70" y="120"/>
                  </a:lnTo>
                  <a:lnTo>
                    <a:pt x="70" y="110"/>
                  </a:lnTo>
                  <a:lnTo>
                    <a:pt x="70" y="110"/>
                  </a:lnTo>
                  <a:lnTo>
                    <a:pt x="64" y="114"/>
                  </a:lnTo>
                  <a:lnTo>
                    <a:pt x="56" y="118"/>
                  </a:lnTo>
                  <a:lnTo>
                    <a:pt x="48" y="120"/>
                  </a:lnTo>
                  <a:lnTo>
                    <a:pt x="40" y="122"/>
                  </a:lnTo>
                  <a:lnTo>
                    <a:pt x="40" y="122"/>
                  </a:lnTo>
                  <a:lnTo>
                    <a:pt x="32" y="120"/>
                  </a:lnTo>
                  <a:lnTo>
                    <a:pt x="24" y="118"/>
                  </a:lnTo>
                  <a:lnTo>
                    <a:pt x="16" y="116"/>
                  </a:lnTo>
                  <a:lnTo>
                    <a:pt x="12" y="110"/>
                  </a:lnTo>
                  <a:lnTo>
                    <a:pt x="12" y="110"/>
                  </a:lnTo>
                  <a:lnTo>
                    <a:pt x="6" y="104"/>
                  </a:lnTo>
                  <a:lnTo>
                    <a:pt x="2" y="96"/>
                  </a:lnTo>
                  <a:lnTo>
                    <a:pt x="0" y="88"/>
                  </a:lnTo>
                  <a:lnTo>
                    <a:pt x="0" y="76"/>
                  </a:lnTo>
                  <a:lnTo>
                    <a:pt x="0" y="0"/>
                  </a:lnTo>
                  <a:lnTo>
                    <a:pt x="30" y="0"/>
                  </a:lnTo>
                  <a:lnTo>
                    <a:pt x="30" y="72"/>
                  </a:lnTo>
                  <a:lnTo>
                    <a:pt x="30" y="72"/>
                  </a:lnTo>
                  <a:lnTo>
                    <a:pt x="30" y="82"/>
                  </a:lnTo>
                  <a:lnTo>
                    <a:pt x="36" y="90"/>
                  </a:lnTo>
                  <a:lnTo>
                    <a:pt x="36" y="90"/>
                  </a:lnTo>
                  <a:lnTo>
                    <a:pt x="42" y="94"/>
                  </a:lnTo>
                  <a:lnTo>
                    <a:pt x="48" y="94"/>
                  </a:lnTo>
                  <a:lnTo>
                    <a:pt x="48" y="94"/>
                  </a:lnTo>
                  <a:lnTo>
                    <a:pt x="56" y="94"/>
                  </a:lnTo>
                  <a:lnTo>
                    <a:pt x="62" y="90"/>
                  </a:lnTo>
                  <a:lnTo>
                    <a:pt x="62" y="90"/>
                  </a:lnTo>
                  <a:lnTo>
                    <a:pt x="66" y="82"/>
                  </a:lnTo>
                  <a:lnTo>
                    <a:pt x="68" y="72"/>
                  </a:lnTo>
                  <a:lnTo>
                    <a:pt x="68" y="0"/>
                  </a:lnTo>
                  <a:lnTo>
                    <a:pt x="98" y="0"/>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5" name="Freeform 32"/>
            <p:cNvSpPr>
              <a:spLocks/>
            </p:cNvSpPr>
            <p:nvPr/>
          </p:nvSpPr>
          <p:spPr bwMode="auto">
            <a:xfrm>
              <a:off x="4104" y="1887"/>
              <a:ext cx="168" cy="120"/>
            </a:xfrm>
            <a:custGeom>
              <a:avLst/>
              <a:gdLst/>
              <a:ahLst/>
              <a:cxnLst>
                <a:cxn ang="0">
                  <a:pos x="168" y="120"/>
                </a:cxn>
                <a:cxn ang="0">
                  <a:pos x="138" y="120"/>
                </a:cxn>
                <a:cxn ang="0">
                  <a:pos x="138" y="48"/>
                </a:cxn>
                <a:cxn ang="0">
                  <a:pos x="138" y="48"/>
                </a:cxn>
                <a:cxn ang="0">
                  <a:pos x="138" y="38"/>
                </a:cxn>
                <a:cxn ang="0">
                  <a:pos x="132" y="30"/>
                </a:cxn>
                <a:cxn ang="0">
                  <a:pos x="132" y="30"/>
                </a:cxn>
                <a:cxn ang="0">
                  <a:pos x="126"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2" y="30"/>
                </a:cxn>
                <a:cxn ang="0">
                  <a:pos x="62" y="30"/>
                </a:cxn>
                <a:cxn ang="0">
                  <a:pos x="56" y="28"/>
                </a:cxn>
                <a:cxn ang="0">
                  <a:pos x="50" y="26"/>
                </a:cxn>
                <a:cxn ang="0">
                  <a:pos x="50" y="26"/>
                </a:cxn>
                <a:cxn ang="0">
                  <a:pos x="42" y="28"/>
                </a:cxn>
                <a:cxn ang="0">
                  <a:pos x="36" y="30"/>
                </a:cxn>
                <a:cxn ang="0">
                  <a:pos x="36" y="30"/>
                </a:cxn>
                <a:cxn ang="0">
                  <a:pos x="32" y="38"/>
                </a:cxn>
                <a:cxn ang="0">
                  <a:pos x="30" y="48"/>
                </a:cxn>
                <a:cxn ang="0">
                  <a:pos x="30" y="120"/>
                </a:cxn>
                <a:cxn ang="0">
                  <a:pos x="0" y="120"/>
                </a:cxn>
                <a:cxn ang="0">
                  <a:pos x="0" y="0"/>
                </a:cxn>
                <a:cxn ang="0">
                  <a:pos x="28" y="0"/>
                </a:cxn>
                <a:cxn ang="0">
                  <a:pos x="28" y="12"/>
                </a:cxn>
                <a:cxn ang="0">
                  <a:pos x="28" y="12"/>
                </a:cxn>
                <a:cxn ang="0">
                  <a:pos x="36" y="6"/>
                </a:cxn>
                <a:cxn ang="0">
                  <a:pos x="42" y="2"/>
                </a:cxn>
                <a:cxn ang="0">
                  <a:pos x="50" y="0"/>
                </a:cxn>
                <a:cxn ang="0">
                  <a:pos x="58" y="0"/>
                </a:cxn>
                <a:cxn ang="0">
                  <a:pos x="58" y="0"/>
                </a:cxn>
                <a:cxn ang="0">
                  <a:pos x="68" y="0"/>
                </a:cxn>
                <a:cxn ang="0">
                  <a:pos x="76" y="2"/>
                </a:cxn>
                <a:cxn ang="0">
                  <a:pos x="84" y="8"/>
                </a:cxn>
                <a:cxn ang="0">
                  <a:pos x="90" y="14"/>
                </a:cxn>
                <a:cxn ang="0">
                  <a:pos x="90" y="14"/>
                </a:cxn>
                <a:cxn ang="0">
                  <a:pos x="98" y="8"/>
                </a:cxn>
                <a:cxn ang="0">
                  <a:pos x="106" y="2"/>
                </a:cxn>
                <a:cxn ang="0">
                  <a:pos x="116" y="0"/>
                </a:cxn>
                <a:cxn ang="0">
                  <a:pos x="126" y="0"/>
                </a:cxn>
                <a:cxn ang="0">
                  <a:pos x="126" y="0"/>
                </a:cxn>
                <a:cxn ang="0">
                  <a:pos x="136" y="0"/>
                </a:cxn>
                <a:cxn ang="0">
                  <a:pos x="142" y="2"/>
                </a:cxn>
                <a:cxn ang="0">
                  <a:pos x="150" y="6"/>
                </a:cxn>
                <a:cxn ang="0">
                  <a:pos x="156" y="10"/>
                </a:cxn>
                <a:cxn ang="0">
                  <a:pos x="156" y="10"/>
                </a:cxn>
                <a:cxn ang="0">
                  <a:pos x="162" y="16"/>
                </a:cxn>
                <a:cxn ang="0">
                  <a:pos x="166" y="24"/>
                </a:cxn>
                <a:cxn ang="0">
                  <a:pos x="168" y="34"/>
                </a:cxn>
                <a:cxn ang="0">
                  <a:pos x="168" y="44"/>
                </a:cxn>
                <a:cxn ang="0">
                  <a:pos x="168" y="120"/>
                </a:cxn>
              </a:cxnLst>
              <a:rect l="0" t="0" r="r" b="b"/>
              <a:pathLst>
                <a:path w="168" h="120">
                  <a:moveTo>
                    <a:pt x="168" y="120"/>
                  </a:moveTo>
                  <a:lnTo>
                    <a:pt x="138" y="120"/>
                  </a:lnTo>
                  <a:lnTo>
                    <a:pt x="138" y="48"/>
                  </a:lnTo>
                  <a:lnTo>
                    <a:pt x="138" y="48"/>
                  </a:lnTo>
                  <a:lnTo>
                    <a:pt x="138" y="38"/>
                  </a:lnTo>
                  <a:lnTo>
                    <a:pt x="132" y="30"/>
                  </a:lnTo>
                  <a:lnTo>
                    <a:pt x="132" y="30"/>
                  </a:lnTo>
                  <a:lnTo>
                    <a:pt x="126"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2" y="30"/>
                  </a:lnTo>
                  <a:lnTo>
                    <a:pt x="62" y="30"/>
                  </a:lnTo>
                  <a:lnTo>
                    <a:pt x="56" y="28"/>
                  </a:lnTo>
                  <a:lnTo>
                    <a:pt x="50" y="26"/>
                  </a:lnTo>
                  <a:lnTo>
                    <a:pt x="50" y="26"/>
                  </a:lnTo>
                  <a:lnTo>
                    <a:pt x="42" y="28"/>
                  </a:lnTo>
                  <a:lnTo>
                    <a:pt x="36" y="30"/>
                  </a:lnTo>
                  <a:lnTo>
                    <a:pt x="36" y="30"/>
                  </a:lnTo>
                  <a:lnTo>
                    <a:pt x="32" y="38"/>
                  </a:lnTo>
                  <a:lnTo>
                    <a:pt x="30" y="48"/>
                  </a:lnTo>
                  <a:lnTo>
                    <a:pt x="30" y="120"/>
                  </a:lnTo>
                  <a:lnTo>
                    <a:pt x="0" y="120"/>
                  </a:lnTo>
                  <a:lnTo>
                    <a:pt x="0" y="0"/>
                  </a:lnTo>
                  <a:lnTo>
                    <a:pt x="28" y="0"/>
                  </a:lnTo>
                  <a:lnTo>
                    <a:pt x="28" y="12"/>
                  </a:lnTo>
                  <a:lnTo>
                    <a:pt x="28" y="12"/>
                  </a:lnTo>
                  <a:lnTo>
                    <a:pt x="36" y="6"/>
                  </a:lnTo>
                  <a:lnTo>
                    <a:pt x="42" y="2"/>
                  </a:lnTo>
                  <a:lnTo>
                    <a:pt x="50" y="0"/>
                  </a:lnTo>
                  <a:lnTo>
                    <a:pt x="58" y="0"/>
                  </a:lnTo>
                  <a:lnTo>
                    <a:pt x="58" y="0"/>
                  </a:lnTo>
                  <a:lnTo>
                    <a:pt x="68" y="0"/>
                  </a:lnTo>
                  <a:lnTo>
                    <a:pt x="76" y="2"/>
                  </a:lnTo>
                  <a:lnTo>
                    <a:pt x="84" y="8"/>
                  </a:lnTo>
                  <a:lnTo>
                    <a:pt x="90" y="14"/>
                  </a:lnTo>
                  <a:lnTo>
                    <a:pt x="90" y="14"/>
                  </a:lnTo>
                  <a:lnTo>
                    <a:pt x="98" y="8"/>
                  </a:lnTo>
                  <a:lnTo>
                    <a:pt x="106" y="2"/>
                  </a:lnTo>
                  <a:lnTo>
                    <a:pt x="116" y="0"/>
                  </a:lnTo>
                  <a:lnTo>
                    <a:pt x="126" y="0"/>
                  </a:lnTo>
                  <a:lnTo>
                    <a:pt x="126" y="0"/>
                  </a:lnTo>
                  <a:lnTo>
                    <a:pt x="136" y="0"/>
                  </a:lnTo>
                  <a:lnTo>
                    <a:pt x="142" y="2"/>
                  </a:lnTo>
                  <a:lnTo>
                    <a:pt x="150" y="6"/>
                  </a:lnTo>
                  <a:lnTo>
                    <a:pt x="156" y="10"/>
                  </a:lnTo>
                  <a:lnTo>
                    <a:pt x="156" y="10"/>
                  </a:lnTo>
                  <a:lnTo>
                    <a:pt x="162" y="16"/>
                  </a:lnTo>
                  <a:lnTo>
                    <a:pt x="166" y="24"/>
                  </a:lnTo>
                  <a:lnTo>
                    <a:pt x="168" y="34"/>
                  </a:lnTo>
                  <a:lnTo>
                    <a:pt x="168" y="44"/>
                  </a:lnTo>
                  <a:lnTo>
                    <a:pt x="16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6" name="Freeform 33"/>
            <p:cNvSpPr>
              <a:spLocks noEditPoints="1"/>
            </p:cNvSpPr>
            <p:nvPr/>
          </p:nvSpPr>
          <p:spPr bwMode="auto">
            <a:xfrm>
              <a:off x="1442" y="2087"/>
              <a:ext cx="122" cy="162"/>
            </a:xfrm>
            <a:custGeom>
              <a:avLst/>
              <a:gdLst/>
              <a:ahLst/>
              <a:cxnLst>
                <a:cxn ang="0">
                  <a:pos x="122" y="162"/>
                </a:cxn>
                <a:cxn ang="0">
                  <a:pos x="86" y="162"/>
                </a:cxn>
                <a:cxn ang="0">
                  <a:pos x="54" y="98"/>
                </a:cxn>
                <a:cxn ang="0">
                  <a:pos x="30" y="98"/>
                </a:cxn>
                <a:cxn ang="0">
                  <a:pos x="30" y="162"/>
                </a:cxn>
                <a:cxn ang="0">
                  <a:pos x="0" y="162"/>
                </a:cxn>
                <a:cxn ang="0">
                  <a:pos x="0" y="0"/>
                </a:cxn>
                <a:cxn ang="0">
                  <a:pos x="64" y="0"/>
                </a:cxn>
                <a:cxn ang="0">
                  <a:pos x="64" y="0"/>
                </a:cxn>
                <a:cxn ang="0">
                  <a:pos x="74" y="0"/>
                </a:cxn>
                <a:cxn ang="0">
                  <a:pos x="86" y="2"/>
                </a:cxn>
                <a:cxn ang="0">
                  <a:pos x="94" y="8"/>
                </a:cxn>
                <a:cxn ang="0">
                  <a:pos x="102" y="14"/>
                </a:cxn>
                <a:cxn ang="0">
                  <a:pos x="102" y="14"/>
                </a:cxn>
                <a:cxn ang="0">
                  <a:pos x="108" y="22"/>
                </a:cxn>
                <a:cxn ang="0">
                  <a:pos x="112" y="30"/>
                </a:cxn>
                <a:cxn ang="0">
                  <a:pos x="116" y="38"/>
                </a:cxn>
                <a:cxn ang="0">
                  <a:pos x="116" y="50"/>
                </a:cxn>
                <a:cxn ang="0">
                  <a:pos x="116" y="50"/>
                </a:cxn>
                <a:cxn ang="0">
                  <a:pos x="114" y="64"/>
                </a:cxn>
                <a:cxn ang="0">
                  <a:pos x="112" y="70"/>
                </a:cxn>
                <a:cxn ang="0">
                  <a:pos x="108" y="78"/>
                </a:cxn>
                <a:cxn ang="0">
                  <a:pos x="108" y="78"/>
                </a:cxn>
                <a:cxn ang="0">
                  <a:pos x="98" y="86"/>
                </a:cxn>
                <a:cxn ang="0">
                  <a:pos x="86" y="92"/>
                </a:cxn>
                <a:cxn ang="0">
                  <a:pos x="122" y="162"/>
                </a:cxn>
                <a:cxn ang="0">
                  <a:pos x="84" y="48"/>
                </a:cxn>
                <a:cxn ang="0">
                  <a:pos x="84" y="48"/>
                </a:cxn>
                <a:cxn ang="0">
                  <a:pos x="82" y="40"/>
                </a:cxn>
                <a:cxn ang="0">
                  <a:pos x="78" y="34"/>
                </a:cxn>
                <a:cxn ang="0">
                  <a:pos x="78" y="34"/>
                </a:cxn>
                <a:cxn ang="0">
                  <a:pos x="70" y="30"/>
                </a:cxn>
                <a:cxn ang="0">
                  <a:pos x="62" y="28"/>
                </a:cxn>
                <a:cxn ang="0">
                  <a:pos x="30" y="28"/>
                </a:cxn>
                <a:cxn ang="0">
                  <a:pos x="30" y="70"/>
                </a:cxn>
                <a:cxn ang="0">
                  <a:pos x="62" y="70"/>
                </a:cxn>
                <a:cxn ang="0">
                  <a:pos x="62" y="70"/>
                </a:cxn>
                <a:cxn ang="0">
                  <a:pos x="70" y="68"/>
                </a:cxn>
                <a:cxn ang="0">
                  <a:pos x="78" y="64"/>
                </a:cxn>
                <a:cxn ang="0">
                  <a:pos x="78" y="64"/>
                </a:cxn>
                <a:cxn ang="0">
                  <a:pos x="82" y="58"/>
                </a:cxn>
                <a:cxn ang="0">
                  <a:pos x="84" y="48"/>
                </a:cxn>
                <a:cxn ang="0">
                  <a:pos x="84" y="48"/>
                </a:cxn>
              </a:cxnLst>
              <a:rect l="0" t="0" r="r" b="b"/>
              <a:pathLst>
                <a:path w="122" h="162">
                  <a:moveTo>
                    <a:pt x="122" y="162"/>
                  </a:moveTo>
                  <a:lnTo>
                    <a:pt x="86" y="162"/>
                  </a:lnTo>
                  <a:lnTo>
                    <a:pt x="54" y="98"/>
                  </a:lnTo>
                  <a:lnTo>
                    <a:pt x="30" y="98"/>
                  </a:lnTo>
                  <a:lnTo>
                    <a:pt x="30" y="162"/>
                  </a:lnTo>
                  <a:lnTo>
                    <a:pt x="0" y="162"/>
                  </a:lnTo>
                  <a:lnTo>
                    <a:pt x="0" y="0"/>
                  </a:lnTo>
                  <a:lnTo>
                    <a:pt x="64" y="0"/>
                  </a:lnTo>
                  <a:lnTo>
                    <a:pt x="64" y="0"/>
                  </a:lnTo>
                  <a:lnTo>
                    <a:pt x="74" y="0"/>
                  </a:lnTo>
                  <a:lnTo>
                    <a:pt x="86" y="2"/>
                  </a:lnTo>
                  <a:lnTo>
                    <a:pt x="94" y="8"/>
                  </a:lnTo>
                  <a:lnTo>
                    <a:pt x="102" y="14"/>
                  </a:lnTo>
                  <a:lnTo>
                    <a:pt x="102" y="14"/>
                  </a:lnTo>
                  <a:lnTo>
                    <a:pt x="108" y="22"/>
                  </a:lnTo>
                  <a:lnTo>
                    <a:pt x="112" y="30"/>
                  </a:lnTo>
                  <a:lnTo>
                    <a:pt x="116" y="38"/>
                  </a:lnTo>
                  <a:lnTo>
                    <a:pt x="116" y="50"/>
                  </a:lnTo>
                  <a:lnTo>
                    <a:pt x="116" y="50"/>
                  </a:lnTo>
                  <a:lnTo>
                    <a:pt x="114" y="64"/>
                  </a:lnTo>
                  <a:lnTo>
                    <a:pt x="112" y="70"/>
                  </a:lnTo>
                  <a:lnTo>
                    <a:pt x="108" y="78"/>
                  </a:lnTo>
                  <a:lnTo>
                    <a:pt x="108" y="78"/>
                  </a:lnTo>
                  <a:lnTo>
                    <a:pt x="98" y="86"/>
                  </a:lnTo>
                  <a:lnTo>
                    <a:pt x="86" y="92"/>
                  </a:lnTo>
                  <a:lnTo>
                    <a:pt x="122" y="162"/>
                  </a:lnTo>
                  <a:close/>
                  <a:moveTo>
                    <a:pt x="84" y="48"/>
                  </a:moveTo>
                  <a:lnTo>
                    <a:pt x="84" y="48"/>
                  </a:lnTo>
                  <a:lnTo>
                    <a:pt x="82" y="40"/>
                  </a:lnTo>
                  <a:lnTo>
                    <a:pt x="78" y="34"/>
                  </a:lnTo>
                  <a:lnTo>
                    <a:pt x="78" y="34"/>
                  </a:lnTo>
                  <a:lnTo>
                    <a:pt x="70" y="30"/>
                  </a:lnTo>
                  <a:lnTo>
                    <a:pt x="62" y="28"/>
                  </a:lnTo>
                  <a:lnTo>
                    <a:pt x="30" y="28"/>
                  </a:lnTo>
                  <a:lnTo>
                    <a:pt x="30" y="70"/>
                  </a:lnTo>
                  <a:lnTo>
                    <a:pt x="62" y="70"/>
                  </a:lnTo>
                  <a:lnTo>
                    <a:pt x="62" y="70"/>
                  </a:lnTo>
                  <a:lnTo>
                    <a:pt x="70" y="68"/>
                  </a:lnTo>
                  <a:lnTo>
                    <a:pt x="78" y="64"/>
                  </a:lnTo>
                  <a:lnTo>
                    <a:pt x="78" y="64"/>
                  </a:lnTo>
                  <a:lnTo>
                    <a:pt x="82" y="58"/>
                  </a:lnTo>
                  <a:lnTo>
                    <a:pt x="84" y="48"/>
                  </a:lnTo>
                  <a:lnTo>
                    <a:pt x="84"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7" name="Freeform 34"/>
            <p:cNvSpPr>
              <a:spLocks noEditPoints="1"/>
            </p:cNvSpPr>
            <p:nvPr/>
          </p:nvSpPr>
          <p:spPr bwMode="auto">
            <a:xfrm>
              <a:off x="1582" y="2129"/>
              <a:ext cx="106" cy="122"/>
            </a:xfrm>
            <a:custGeom>
              <a:avLst/>
              <a:gdLst/>
              <a:ahLst/>
              <a:cxnLst>
                <a:cxn ang="0">
                  <a:pos x="30" y="70"/>
                </a:cxn>
                <a:cxn ang="0">
                  <a:pos x="32" y="80"/>
                </a:cxn>
                <a:cxn ang="0">
                  <a:pos x="38" y="90"/>
                </a:cxn>
                <a:cxn ang="0">
                  <a:pos x="56" y="96"/>
                </a:cxn>
                <a:cxn ang="0">
                  <a:pos x="64" y="96"/>
                </a:cxn>
                <a:cxn ang="0">
                  <a:pos x="78" y="90"/>
                </a:cxn>
                <a:cxn ang="0">
                  <a:pos x="102" y="104"/>
                </a:cxn>
                <a:cxn ang="0">
                  <a:pos x="92" y="112"/>
                </a:cxn>
                <a:cxn ang="0">
                  <a:pos x="82" y="118"/>
                </a:cxn>
                <a:cxn ang="0">
                  <a:pos x="56" y="122"/>
                </a:cxn>
                <a:cxn ang="0">
                  <a:pos x="44" y="120"/>
                </a:cxn>
                <a:cxn ang="0">
                  <a:pos x="22" y="114"/>
                </a:cxn>
                <a:cxn ang="0">
                  <a:pos x="8" y="98"/>
                </a:cxn>
                <a:cxn ang="0">
                  <a:pos x="2" y="74"/>
                </a:cxn>
                <a:cxn ang="0">
                  <a:pos x="0" y="60"/>
                </a:cxn>
                <a:cxn ang="0">
                  <a:pos x="4" y="34"/>
                </a:cxn>
                <a:cxn ang="0">
                  <a:pos x="16" y="16"/>
                </a:cxn>
                <a:cxn ang="0">
                  <a:pos x="24" y="8"/>
                </a:cxn>
                <a:cxn ang="0">
                  <a:pos x="42" y="0"/>
                </a:cxn>
                <a:cxn ang="0">
                  <a:pos x="54" y="0"/>
                </a:cxn>
                <a:cxn ang="0">
                  <a:pos x="74" y="4"/>
                </a:cxn>
                <a:cxn ang="0">
                  <a:pos x="92" y="16"/>
                </a:cxn>
                <a:cxn ang="0">
                  <a:pos x="98" y="24"/>
                </a:cxn>
                <a:cxn ang="0">
                  <a:pos x="104" y="44"/>
                </a:cxn>
                <a:cxn ang="0">
                  <a:pos x="106" y="70"/>
                </a:cxn>
                <a:cxn ang="0">
                  <a:pos x="76" y="50"/>
                </a:cxn>
                <a:cxn ang="0">
                  <a:pos x="74" y="36"/>
                </a:cxn>
                <a:cxn ang="0">
                  <a:pos x="70" y="32"/>
                </a:cxn>
                <a:cxn ang="0">
                  <a:pos x="60" y="26"/>
                </a:cxn>
                <a:cxn ang="0">
                  <a:pos x="54" y="24"/>
                </a:cxn>
                <a:cxn ang="0">
                  <a:pos x="40" y="28"/>
                </a:cxn>
                <a:cxn ang="0">
                  <a:pos x="34" y="36"/>
                </a:cxn>
                <a:cxn ang="0">
                  <a:pos x="32" y="42"/>
                </a:cxn>
                <a:cxn ang="0">
                  <a:pos x="76" y="50"/>
                </a:cxn>
              </a:cxnLst>
              <a:rect l="0" t="0" r="r" b="b"/>
              <a:pathLst>
                <a:path w="106" h="122">
                  <a:moveTo>
                    <a:pt x="106" y="70"/>
                  </a:moveTo>
                  <a:lnTo>
                    <a:pt x="30" y="70"/>
                  </a:lnTo>
                  <a:lnTo>
                    <a:pt x="30" y="70"/>
                  </a:lnTo>
                  <a:lnTo>
                    <a:pt x="32" y="80"/>
                  </a:lnTo>
                  <a:lnTo>
                    <a:pt x="38" y="90"/>
                  </a:lnTo>
                  <a:lnTo>
                    <a:pt x="38" y="90"/>
                  </a:lnTo>
                  <a:lnTo>
                    <a:pt x="46" y="94"/>
                  </a:lnTo>
                  <a:lnTo>
                    <a:pt x="56" y="96"/>
                  </a:lnTo>
                  <a:lnTo>
                    <a:pt x="56" y="96"/>
                  </a:lnTo>
                  <a:lnTo>
                    <a:pt x="64" y="96"/>
                  </a:lnTo>
                  <a:lnTo>
                    <a:pt x="72" y="94"/>
                  </a:lnTo>
                  <a:lnTo>
                    <a:pt x="78" y="90"/>
                  </a:lnTo>
                  <a:lnTo>
                    <a:pt x="84" y="86"/>
                  </a:lnTo>
                  <a:lnTo>
                    <a:pt x="102" y="104"/>
                  </a:lnTo>
                  <a:lnTo>
                    <a:pt x="102" y="104"/>
                  </a:lnTo>
                  <a:lnTo>
                    <a:pt x="92" y="112"/>
                  </a:lnTo>
                  <a:lnTo>
                    <a:pt x="82" y="118"/>
                  </a:lnTo>
                  <a:lnTo>
                    <a:pt x="82" y="118"/>
                  </a:lnTo>
                  <a:lnTo>
                    <a:pt x="70" y="120"/>
                  </a:lnTo>
                  <a:lnTo>
                    <a:pt x="56" y="122"/>
                  </a:lnTo>
                  <a:lnTo>
                    <a:pt x="56" y="122"/>
                  </a:lnTo>
                  <a:lnTo>
                    <a:pt x="44" y="120"/>
                  </a:lnTo>
                  <a:lnTo>
                    <a:pt x="32" y="118"/>
                  </a:lnTo>
                  <a:lnTo>
                    <a:pt x="22" y="114"/>
                  </a:lnTo>
                  <a:lnTo>
                    <a:pt x="14" y="106"/>
                  </a:lnTo>
                  <a:lnTo>
                    <a:pt x="8" y="98"/>
                  </a:lnTo>
                  <a:lnTo>
                    <a:pt x="4" y="88"/>
                  </a:lnTo>
                  <a:lnTo>
                    <a:pt x="2" y="74"/>
                  </a:lnTo>
                  <a:lnTo>
                    <a:pt x="0" y="60"/>
                  </a:lnTo>
                  <a:lnTo>
                    <a:pt x="0" y="60"/>
                  </a:lnTo>
                  <a:lnTo>
                    <a:pt x="2" y="48"/>
                  </a:lnTo>
                  <a:lnTo>
                    <a:pt x="4" y="34"/>
                  </a:lnTo>
                  <a:lnTo>
                    <a:pt x="10" y="24"/>
                  </a:lnTo>
                  <a:lnTo>
                    <a:pt x="16" y="16"/>
                  </a:lnTo>
                  <a:lnTo>
                    <a:pt x="16" y="16"/>
                  </a:lnTo>
                  <a:lnTo>
                    <a:pt x="24" y="8"/>
                  </a:lnTo>
                  <a:lnTo>
                    <a:pt x="32" y="4"/>
                  </a:lnTo>
                  <a:lnTo>
                    <a:pt x="42" y="0"/>
                  </a:lnTo>
                  <a:lnTo>
                    <a:pt x="54" y="0"/>
                  </a:lnTo>
                  <a:lnTo>
                    <a:pt x="54" y="0"/>
                  </a:lnTo>
                  <a:lnTo>
                    <a:pt x="64" y="0"/>
                  </a:lnTo>
                  <a:lnTo>
                    <a:pt x="74" y="4"/>
                  </a:lnTo>
                  <a:lnTo>
                    <a:pt x="84" y="8"/>
                  </a:lnTo>
                  <a:lnTo>
                    <a:pt x="92" y="16"/>
                  </a:lnTo>
                  <a:lnTo>
                    <a:pt x="92" y="16"/>
                  </a:lnTo>
                  <a:lnTo>
                    <a:pt x="98" y="24"/>
                  </a:lnTo>
                  <a:lnTo>
                    <a:pt x="102" y="34"/>
                  </a:lnTo>
                  <a:lnTo>
                    <a:pt x="104" y="44"/>
                  </a:lnTo>
                  <a:lnTo>
                    <a:pt x="106" y="56"/>
                  </a:lnTo>
                  <a:lnTo>
                    <a:pt x="106" y="70"/>
                  </a:lnTo>
                  <a:close/>
                  <a:moveTo>
                    <a:pt x="76" y="50"/>
                  </a:moveTo>
                  <a:lnTo>
                    <a:pt x="76" y="50"/>
                  </a:lnTo>
                  <a:lnTo>
                    <a:pt x="74" y="42"/>
                  </a:lnTo>
                  <a:lnTo>
                    <a:pt x="74" y="36"/>
                  </a:lnTo>
                  <a:lnTo>
                    <a:pt x="74" y="36"/>
                  </a:lnTo>
                  <a:lnTo>
                    <a:pt x="70" y="32"/>
                  </a:lnTo>
                  <a:lnTo>
                    <a:pt x="66" y="28"/>
                  </a:lnTo>
                  <a:lnTo>
                    <a:pt x="60" y="26"/>
                  </a:lnTo>
                  <a:lnTo>
                    <a:pt x="54" y="24"/>
                  </a:lnTo>
                  <a:lnTo>
                    <a:pt x="54" y="24"/>
                  </a:lnTo>
                  <a:lnTo>
                    <a:pt x="46" y="26"/>
                  </a:lnTo>
                  <a:lnTo>
                    <a:pt x="40" y="28"/>
                  </a:lnTo>
                  <a:lnTo>
                    <a:pt x="36" y="32"/>
                  </a:lnTo>
                  <a:lnTo>
                    <a:pt x="34" y="36"/>
                  </a:lnTo>
                  <a:lnTo>
                    <a:pt x="34" y="36"/>
                  </a:lnTo>
                  <a:lnTo>
                    <a:pt x="32" y="42"/>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8" name="Freeform 35"/>
            <p:cNvSpPr>
              <a:spLocks/>
            </p:cNvSpPr>
            <p:nvPr/>
          </p:nvSpPr>
          <p:spPr bwMode="auto">
            <a:xfrm>
              <a:off x="1708" y="2129"/>
              <a:ext cx="94" cy="122"/>
            </a:xfrm>
            <a:custGeom>
              <a:avLst/>
              <a:gdLst/>
              <a:ahLst/>
              <a:cxnLst>
                <a:cxn ang="0">
                  <a:pos x="94" y="106"/>
                </a:cxn>
                <a:cxn ang="0">
                  <a:pos x="94" y="106"/>
                </a:cxn>
                <a:cxn ang="0">
                  <a:pos x="86" y="112"/>
                </a:cxn>
                <a:cxn ang="0">
                  <a:pos x="76" y="118"/>
                </a:cxn>
                <a:cxn ang="0">
                  <a:pos x="66" y="120"/>
                </a:cxn>
                <a:cxn ang="0">
                  <a:pos x="54" y="122"/>
                </a:cxn>
                <a:cxn ang="0">
                  <a:pos x="54" y="122"/>
                </a:cxn>
                <a:cxn ang="0">
                  <a:pos x="44" y="122"/>
                </a:cxn>
                <a:cxn ang="0">
                  <a:pos x="34" y="118"/>
                </a:cxn>
                <a:cxn ang="0">
                  <a:pos x="26" y="114"/>
                </a:cxn>
                <a:cxn ang="0">
                  <a:pos x="18" y="110"/>
                </a:cxn>
                <a:cxn ang="0">
                  <a:pos x="18" y="110"/>
                </a:cxn>
                <a:cxn ang="0">
                  <a:pos x="10" y="100"/>
                </a:cxn>
                <a:cxn ang="0">
                  <a:pos x="6" y="90"/>
                </a:cxn>
                <a:cxn ang="0">
                  <a:pos x="2" y="76"/>
                </a:cxn>
                <a:cxn ang="0">
                  <a:pos x="0" y="60"/>
                </a:cxn>
                <a:cxn ang="0">
                  <a:pos x="0" y="60"/>
                </a:cxn>
                <a:cxn ang="0">
                  <a:pos x="2" y="46"/>
                </a:cxn>
                <a:cxn ang="0">
                  <a:pos x="6" y="32"/>
                </a:cxn>
                <a:cxn ang="0">
                  <a:pos x="10" y="20"/>
                </a:cxn>
                <a:cxn ang="0">
                  <a:pos x="18" y="12"/>
                </a:cxn>
                <a:cxn ang="0">
                  <a:pos x="18" y="12"/>
                </a:cxn>
                <a:cxn ang="0">
                  <a:pos x="26" y="6"/>
                </a:cxn>
                <a:cxn ang="0">
                  <a:pos x="34" y="2"/>
                </a:cxn>
                <a:cxn ang="0">
                  <a:pos x="44" y="0"/>
                </a:cxn>
                <a:cxn ang="0">
                  <a:pos x="54" y="0"/>
                </a:cxn>
                <a:cxn ang="0">
                  <a:pos x="54" y="0"/>
                </a:cxn>
                <a:cxn ang="0">
                  <a:pos x="66" y="0"/>
                </a:cxn>
                <a:cxn ang="0">
                  <a:pos x="76" y="4"/>
                </a:cxn>
                <a:cxn ang="0">
                  <a:pos x="86" y="8"/>
                </a:cxn>
                <a:cxn ang="0">
                  <a:pos x="94" y="16"/>
                </a:cxn>
                <a:cxn ang="0">
                  <a:pos x="74" y="36"/>
                </a:cxn>
                <a:cxn ang="0">
                  <a:pos x="74" y="36"/>
                </a:cxn>
                <a:cxn ang="0">
                  <a:pos x="64" y="28"/>
                </a:cxn>
                <a:cxn ang="0">
                  <a:pos x="54" y="26"/>
                </a:cxn>
                <a:cxn ang="0">
                  <a:pos x="54" y="26"/>
                </a:cxn>
                <a:cxn ang="0">
                  <a:pos x="44" y="28"/>
                </a:cxn>
                <a:cxn ang="0">
                  <a:pos x="38" y="34"/>
                </a:cxn>
                <a:cxn ang="0">
                  <a:pos x="38" y="34"/>
                </a:cxn>
                <a:cxn ang="0">
                  <a:pos x="34" y="40"/>
                </a:cxn>
                <a:cxn ang="0">
                  <a:pos x="32" y="44"/>
                </a:cxn>
                <a:cxn ang="0">
                  <a:pos x="30" y="60"/>
                </a:cxn>
                <a:cxn ang="0">
                  <a:pos x="30" y="60"/>
                </a:cxn>
                <a:cxn ang="0">
                  <a:pos x="32" y="76"/>
                </a:cxn>
                <a:cxn ang="0">
                  <a:pos x="34" y="82"/>
                </a:cxn>
                <a:cxn ang="0">
                  <a:pos x="38" y="88"/>
                </a:cxn>
                <a:cxn ang="0">
                  <a:pos x="38" y="88"/>
                </a:cxn>
                <a:cxn ang="0">
                  <a:pos x="44" y="94"/>
                </a:cxn>
                <a:cxn ang="0">
                  <a:pos x="54" y="96"/>
                </a:cxn>
                <a:cxn ang="0">
                  <a:pos x="54" y="96"/>
                </a:cxn>
                <a:cxn ang="0">
                  <a:pos x="64" y="92"/>
                </a:cxn>
                <a:cxn ang="0">
                  <a:pos x="74" y="86"/>
                </a:cxn>
                <a:cxn ang="0">
                  <a:pos x="94" y="106"/>
                </a:cxn>
              </a:cxnLst>
              <a:rect l="0" t="0" r="r" b="b"/>
              <a:pathLst>
                <a:path w="94" h="122">
                  <a:moveTo>
                    <a:pt x="94" y="106"/>
                  </a:moveTo>
                  <a:lnTo>
                    <a:pt x="94" y="106"/>
                  </a:lnTo>
                  <a:lnTo>
                    <a:pt x="86" y="112"/>
                  </a:lnTo>
                  <a:lnTo>
                    <a:pt x="76" y="118"/>
                  </a:lnTo>
                  <a:lnTo>
                    <a:pt x="66" y="120"/>
                  </a:lnTo>
                  <a:lnTo>
                    <a:pt x="54" y="122"/>
                  </a:lnTo>
                  <a:lnTo>
                    <a:pt x="54" y="122"/>
                  </a:lnTo>
                  <a:lnTo>
                    <a:pt x="44" y="122"/>
                  </a:lnTo>
                  <a:lnTo>
                    <a:pt x="34" y="118"/>
                  </a:lnTo>
                  <a:lnTo>
                    <a:pt x="26" y="114"/>
                  </a:lnTo>
                  <a:lnTo>
                    <a:pt x="18" y="110"/>
                  </a:lnTo>
                  <a:lnTo>
                    <a:pt x="18" y="110"/>
                  </a:lnTo>
                  <a:lnTo>
                    <a:pt x="10" y="100"/>
                  </a:lnTo>
                  <a:lnTo>
                    <a:pt x="6" y="90"/>
                  </a:lnTo>
                  <a:lnTo>
                    <a:pt x="2" y="76"/>
                  </a:lnTo>
                  <a:lnTo>
                    <a:pt x="0" y="60"/>
                  </a:lnTo>
                  <a:lnTo>
                    <a:pt x="0" y="60"/>
                  </a:lnTo>
                  <a:lnTo>
                    <a:pt x="2" y="46"/>
                  </a:lnTo>
                  <a:lnTo>
                    <a:pt x="6" y="32"/>
                  </a:lnTo>
                  <a:lnTo>
                    <a:pt x="10" y="20"/>
                  </a:lnTo>
                  <a:lnTo>
                    <a:pt x="18" y="12"/>
                  </a:lnTo>
                  <a:lnTo>
                    <a:pt x="18" y="12"/>
                  </a:lnTo>
                  <a:lnTo>
                    <a:pt x="26" y="6"/>
                  </a:lnTo>
                  <a:lnTo>
                    <a:pt x="34" y="2"/>
                  </a:lnTo>
                  <a:lnTo>
                    <a:pt x="44" y="0"/>
                  </a:lnTo>
                  <a:lnTo>
                    <a:pt x="54" y="0"/>
                  </a:lnTo>
                  <a:lnTo>
                    <a:pt x="54" y="0"/>
                  </a:lnTo>
                  <a:lnTo>
                    <a:pt x="66" y="0"/>
                  </a:lnTo>
                  <a:lnTo>
                    <a:pt x="76" y="4"/>
                  </a:lnTo>
                  <a:lnTo>
                    <a:pt x="86" y="8"/>
                  </a:lnTo>
                  <a:lnTo>
                    <a:pt x="94" y="16"/>
                  </a:lnTo>
                  <a:lnTo>
                    <a:pt x="74" y="36"/>
                  </a:lnTo>
                  <a:lnTo>
                    <a:pt x="74" y="36"/>
                  </a:lnTo>
                  <a:lnTo>
                    <a:pt x="64" y="28"/>
                  </a:lnTo>
                  <a:lnTo>
                    <a:pt x="54" y="26"/>
                  </a:lnTo>
                  <a:lnTo>
                    <a:pt x="54" y="26"/>
                  </a:lnTo>
                  <a:lnTo>
                    <a:pt x="44" y="28"/>
                  </a:lnTo>
                  <a:lnTo>
                    <a:pt x="38" y="34"/>
                  </a:lnTo>
                  <a:lnTo>
                    <a:pt x="38" y="34"/>
                  </a:lnTo>
                  <a:lnTo>
                    <a:pt x="34" y="40"/>
                  </a:lnTo>
                  <a:lnTo>
                    <a:pt x="32" y="44"/>
                  </a:lnTo>
                  <a:lnTo>
                    <a:pt x="30" y="60"/>
                  </a:lnTo>
                  <a:lnTo>
                    <a:pt x="30" y="60"/>
                  </a:lnTo>
                  <a:lnTo>
                    <a:pt x="32" y="76"/>
                  </a:lnTo>
                  <a:lnTo>
                    <a:pt x="34" y="82"/>
                  </a:lnTo>
                  <a:lnTo>
                    <a:pt x="38" y="88"/>
                  </a:lnTo>
                  <a:lnTo>
                    <a:pt x="38" y="88"/>
                  </a:lnTo>
                  <a:lnTo>
                    <a:pt x="44" y="94"/>
                  </a:lnTo>
                  <a:lnTo>
                    <a:pt x="54" y="96"/>
                  </a:lnTo>
                  <a:lnTo>
                    <a:pt x="54" y="96"/>
                  </a:lnTo>
                  <a:lnTo>
                    <a:pt x="64" y="92"/>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39" name="Freeform 36"/>
            <p:cNvSpPr>
              <a:spLocks/>
            </p:cNvSpPr>
            <p:nvPr/>
          </p:nvSpPr>
          <p:spPr bwMode="auto">
            <a:xfrm>
              <a:off x="1824" y="2087"/>
              <a:ext cx="100" cy="162"/>
            </a:xfrm>
            <a:custGeom>
              <a:avLst/>
              <a:gdLst/>
              <a:ahLst/>
              <a:cxnLst>
                <a:cxn ang="0">
                  <a:pos x="100" y="162"/>
                </a:cxn>
                <a:cxn ang="0">
                  <a:pos x="70" y="162"/>
                </a:cxn>
                <a:cxn ang="0">
                  <a:pos x="70" y="90"/>
                </a:cxn>
                <a:cxn ang="0">
                  <a:pos x="70" y="90"/>
                </a:cxn>
                <a:cxn ang="0">
                  <a:pos x="68" y="80"/>
                </a:cxn>
                <a:cxn ang="0">
                  <a:pos x="64" y="72"/>
                </a:cxn>
                <a:cxn ang="0">
                  <a:pos x="64" y="72"/>
                </a:cxn>
                <a:cxn ang="0">
                  <a:pos x="58" y="70"/>
                </a:cxn>
                <a:cxn ang="0">
                  <a:pos x="50" y="68"/>
                </a:cxn>
                <a:cxn ang="0">
                  <a:pos x="50" y="68"/>
                </a:cxn>
                <a:cxn ang="0">
                  <a:pos x="42" y="70"/>
                </a:cxn>
                <a:cxn ang="0">
                  <a:pos x="38" y="72"/>
                </a:cxn>
                <a:cxn ang="0">
                  <a:pos x="38" y="72"/>
                </a:cxn>
                <a:cxn ang="0">
                  <a:pos x="32" y="80"/>
                </a:cxn>
                <a:cxn ang="0">
                  <a:pos x="32" y="90"/>
                </a:cxn>
                <a:cxn ang="0">
                  <a:pos x="32" y="162"/>
                </a:cxn>
                <a:cxn ang="0">
                  <a:pos x="0" y="162"/>
                </a:cxn>
                <a:cxn ang="0">
                  <a:pos x="0" y="0"/>
                </a:cxn>
                <a:cxn ang="0">
                  <a:pos x="32" y="0"/>
                </a:cxn>
                <a:cxn ang="0">
                  <a:pos x="32" y="54"/>
                </a:cxn>
                <a:cxn ang="0">
                  <a:pos x="32" y="54"/>
                </a:cxn>
                <a:cxn ang="0">
                  <a:pos x="38" y="48"/>
                </a:cxn>
                <a:cxn ang="0">
                  <a:pos x="44" y="44"/>
                </a:cxn>
                <a:cxn ang="0">
                  <a:pos x="52" y="42"/>
                </a:cxn>
                <a:cxn ang="0">
                  <a:pos x="60" y="42"/>
                </a:cxn>
                <a:cxn ang="0">
                  <a:pos x="60" y="42"/>
                </a:cxn>
                <a:cxn ang="0">
                  <a:pos x="68" y="42"/>
                </a:cxn>
                <a:cxn ang="0">
                  <a:pos x="76" y="44"/>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2"/>
                  </a:lnTo>
                  <a:lnTo>
                    <a:pt x="64" y="72"/>
                  </a:lnTo>
                  <a:lnTo>
                    <a:pt x="58" y="70"/>
                  </a:lnTo>
                  <a:lnTo>
                    <a:pt x="50" y="68"/>
                  </a:lnTo>
                  <a:lnTo>
                    <a:pt x="50" y="68"/>
                  </a:lnTo>
                  <a:lnTo>
                    <a:pt x="42" y="70"/>
                  </a:lnTo>
                  <a:lnTo>
                    <a:pt x="38" y="72"/>
                  </a:lnTo>
                  <a:lnTo>
                    <a:pt x="38" y="72"/>
                  </a:lnTo>
                  <a:lnTo>
                    <a:pt x="32" y="80"/>
                  </a:lnTo>
                  <a:lnTo>
                    <a:pt x="32" y="90"/>
                  </a:lnTo>
                  <a:lnTo>
                    <a:pt x="32" y="162"/>
                  </a:lnTo>
                  <a:lnTo>
                    <a:pt x="0" y="162"/>
                  </a:lnTo>
                  <a:lnTo>
                    <a:pt x="0" y="0"/>
                  </a:lnTo>
                  <a:lnTo>
                    <a:pt x="32" y="0"/>
                  </a:lnTo>
                  <a:lnTo>
                    <a:pt x="32" y="54"/>
                  </a:lnTo>
                  <a:lnTo>
                    <a:pt x="32" y="54"/>
                  </a:lnTo>
                  <a:lnTo>
                    <a:pt x="38" y="48"/>
                  </a:lnTo>
                  <a:lnTo>
                    <a:pt x="44" y="44"/>
                  </a:lnTo>
                  <a:lnTo>
                    <a:pt x="52" y="42"/>
                  </a:lnTo>
                  <a:lnTo>
                    <a:pt x="60" y="42"/>
                  </a:lnTo>
                  <a:lnTo>
                    <a:pt x="60" y="42"/>
                  </a:lnTo>
                  <a:lnTo>
                    <a:pt x="68" y="42"/>
                  </a:lnTo>
                  <a:lnTo>
                    <a:pt x="76" y="44"/>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0" name="Freeform 37"/>
            <p:cNvSpPr>
              <a:spLocks/>
            </p:cNvSpPr>
            <p:nvPr/>
          </p:nvSpPr>
          <p:spPr bwMode="auto">
            <a:xfrm>
              <a:off x="1956" y="2129"/>
              <a:ext cx="98" cy="120"/>
            </a:xfrm>
            <a:custGeom>
              <a:avLst/>
              <a:gdLst/>
              <a:ahLst/>
              <a:cxnLst>
                <a:cxn ang="0">
                  <a:pos x="98" y="120"/>
                </a:cxn>
                <a:cxn ang="0">
                  <a:pos x="68" y="120"/>
                </a:cxn>
                <a:cxn ang="0">
                  <a:pos x="68" y="48"/>
                </a:cxn>
                <a:cxn ang="0">
                  <a:pos x="68"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28" y="0"/>
                </a:cxn>
                <a:cxn ang="0">
                  <a:pos x="28" y="12"/>
                </a:cxn>
                <a:cxn ang="0">
                  <a:pos x="28" y="12"/>
                </a:cxn>
                <a:cxn ang="0">
                  <a:pos x="34" y="6"/>
                </a:cxn>
                <a:cxn ang="0">
                  <a:pos x="42" y="2"/>
                </a:cxn>
                <a:cxn ang="0">
                  <a:pos x="50" y="0"/>
                </a:cxn>
                <a:cxn ang="0">
                  <a:pos x="58" y="0"/>
                </a:cxn>
                <a:cxn ang="0">
                  <a:pos x="58" y="0"/>
                </a:cxn>
                <a:cxn ang="0">
                  <a:pos x="66" y="0"/>
                </a:cxn>
                <a:cxn ang="0">
                  <a:pos x="74" y="2"/>
                </a:cxn>
                <a:cxn ang="0">
                  <a:pos x="82" y="6"/>
                </a:cxn>
                <a:cxn ang="0">
                  <a:pos x="86" y="10"/>
                </a:cxn>
                <a:cxn ang="0">
                  <a:pos x="86" y="10"/>
                </a:cxn>
                <a:cxn ang="0">
                  <a:pos x="92" y="16"/>
                </a:cxn>
                <a:cxn ang="0">
                  <a:pos x="96" y="24"/>
                </a:cxn>
                <a:cxn ang="0">
                  <a:pos x="98" y="34"/>
                </a:cxn>
                <a:cxn ang="0">
                  <a:pos x="98" y="44"/>
                </a:cxn>
                <a:cxn ang="0">
                  <a:pos x="98" y="120"/>
                </a:cxn>
              </a:cxnLst>
              <a:rect l="0" t="0" r="r" b="b"/>
              <a:pathLst>
                <a:path w="98" h="120">
                  <a:moveTo>
                    <a:pt x="98" y="120"/>
                  </a:moveTo>
                  <a:lnTo>
                    <a:pt x="68" y="120"/>
                  </a:lnTo>
                  <a:lnTo>
                    <a:pt x="68" y="48"/>
                  </a:lnTo>
                  <a:lnTo>
                    <a:pt x="68"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0"/>
                  </a:lnTo>
                  <a:lnTo>
                    <a:pt x="28" y="0"/>
                  </a:lnTo>
                  <a:lnTo>
                    <a:pt x="28" y="12"/>
                  </a:lnTo>
                  <a:lnTo>
                    <a:pt x="28" y="12"/>
                  </a:lnTo>
                  <a:lnTo>
                    <a:pt x="34" y="6"/>
                  </a:lnTo>
                  <a:lnTo>
                    <a:pt x="42" y="2"/>
                  </a:lnTo>
                  <a:lnTo>
                    <a:pt x="50" y="0"/>
                  </a:lnTo>
                  <a:lnTo>
                    <a:pt x="58" y="0"/>
                  </a:lnTo>
                  <a:lnTo>
                    <a:pt x="58" y="0"/>
                  </a:lnTo>
                  <a:lnTo>
                    <a:pt x="66" y="0"/>
                  </a:lnTo>
                  <a:lnTo>
                    <a:pt x="74" y="2"/>
                  </a:lnTo>
                  <a:lnTo>
                    <a:pt x="82" y="6"/>
                  </a:lnTo>
                  <a:lnTo>
                    <a:pt x="86" y="10"/>
                  </a:lnTo>
                  <a:lnTo>
                    <a:pt x="86" y="10"/>
                  </a:lnTo>
                  <a:lnTo>
                    <a:pt x="92" y="16"/>
                  </a:lnTo>
                  <a:lnTo>
                    <a:pt x="96" y="24"/>
                  </a:lnTo>
                  <a:lnTo>
                    <a:pt x="98" y="34"/>
                  </a:lnTo>
                  <a:lnTo>
                    <a:pt x="98" y="44"/>
                  </a:lnTo>
                  <a:lnTo>
                    <a:pt x="98"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1" name="Freeform 38"/>
            <p:cNvSpPr>
              <a:spLocks noEditPoints="1"/>
            </p:cNvSpPr>
            <p:nvPr/>
          </p:nvSpPr>
          <p:spPr bwMode="auto">
            <a:xfrm>
              <a:off x="2082" y="2129"/>
              <a:ext cx="104" cy="122"/>
            </a:xfrm>
            <a:custGeom>
              <a:avLst/>
              <a:gdLst/>
              <a:ahLst/>
              <a:cxnLst>
                <a:cxn ang="0">
                  <a:pos x="28" y="70"/>
                </a:cxn>
                <a:cxn ang="0">
                  <a:pos x="30" y="80"/>
                </a:cxn>
                <a:cxn ang="0">
                  <a:pos x="36" y="90"/>
                </a:cxn>
                <a:cxn ang="0">
                  <a:pos x="54" y="96"/>
                </a:cxn>
                <a:cxn ang="0">
                  <a:pos x="62" y="96"/>
                </a:cxn>
                <a:cxn ang="0">
                  <a:pos x="76" y="90"/>
                </a:cxn>
                <a:cxn ang="0">
                  <a:pos x="100" y="104"/>
                </a:cxn>
                <a:cxn ang="0">
                  <a:pos x="90" y="112"/>
                </a:cxn>
                <a:cxn ang="0">
                  <a:pos x="80" y="118"/>
                </a:cxn>
                <a:cxn ang="0">
                  <a:pos x="54" y="122"/>
                </a:cxn>
                <a:cxn ang="0">
                  <a:pos x="42" y="120"/>
                </a:cxn>
                <a:cxn ang="0">
                  <a:pos x="20" y="114"/>
                </a:cxn>
                <a:cxn ang="0">
                  <a:pos x="6" y="98"/>
                </a:cxn>
                <a:cxn ang="0">
                  <a:pos x="0" y="74"/>
                </a:cxn>
                <a:cxn ang="0">
                  <a:pos x="0" y="60"/>
                </a:cxn>
                <a:cxn ang="0">
                  <a:pos x="2"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4" y="96"/>
                  </a:lnTo>
                  <a:lnTo>
                    <a:pt x="54" y="96"/>
                  </a:lnTo>
                  <a:lnTo>
                    <a:pt x="62" y="96"/>
                  </a:lnTo>
                  <a:lnTo>
                    <a:pt x="70" y="94"/>
                  </a:lnTo>
                  <a:lnTo>
                    <a:pt x="76" y="90"/>
                  </a:lnTo>
                  <a:lnTo>
                    <a:pt x="82" y="86"/>
                  </a:lnTo>
                  <a:lnTo>
                    <a:pt x="100" y="104"/>
                  </a:lnTo>
                  <a:lnTo>
                    <a:pt x="100" y="104"/>
                  </a:lnTo>
                  <a:lnTo>
                    <a:pt x="90" y="112"/>
                  </a:lnTo>
                  <a:lnTo>
                    <a:pt x="80" y="118"/>
                  </a:lnTo>
                  <a:lnTo>
                    <a:pt x="80" y="118"/>
                  </a:lnTo>
                  <a:lnTo>
                    <a:pt x="68" y="120"/>
                  </a:lnTo>
                  <a:lnTo>
                    <a:pt x="54" y="122"/>
                  </a:lnTo>
                  <a:lnTo>
                    <a:pt x="54" y="122"/>
                  </a:lnTo>
                  <a:lnTo>
                    <a:pt x="42" y="120"/>
                  </a:lnTo>
                  <a:lnTo>
                    <a:pt x="30" y="118"/>
                  </a:lnTo>
                  <a:lnTo>
                    <a:pt x="20" y="114"/>
                  </a:lnTo>
                  <a:lnTo>
                    <a:pt x="14" y="106"/>
                  </a:lnTo>
                  <a:lnTo>
                    <a:pt x="6" y="98"/>
                  </a:lnTo>
                  <a:lnTo>
                    <a:pt x="2" y="88"/>
                  </a:lnTo>
                  <a:lnTo>
                    <a:pt x="0" y="74"/>
                  </a:lnTo>
                  <a:lnTo>
                    <a:pt x="0" y="60"/>
                  </a:lnTo>
                  <a:lnTo>
                    <a:pt x="0" y="60"/>
                  </a:lnTo>
                  <a:lnTo>
                    <a:pt x="0" y="48"/>
                  </a:lnTo>
                  <a:lnTo>
                    <a:pt x="2" y="34"/>
                  </a:lnTo>
                  <a:lnTo>
                    <a:pt x="8" y="24"/>
                  </a:lnTo>
                  <a:lnTo>
                    <a:pt x="14" y="16"/>
                  </a:lnTo>
                  <a:lnTo>
                    <a:pt x="14" y="16"/>
                  </a:lnTo>
                  <a:lnTo>
                    <a:pt x="22" y="8"/>
                  </a:lnTo>
                  <a:lnTo>
                    <a:pt x="30" y="4"/>
                  </a:lnTo>
                  <a:lnTo>
                    <a:pt x="40" y="0"/>
                  </a:lnTo>
                  <a:lnTo>
                    <a:pt x="52" y="0"/>
                  </a:lnTo>
                  <a:lnTo>
                    <a:pt x="52" y="0"/>
                  </a:lnTo>
                  <a:lnTo>
                    <a:pt x="62"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2" name="Freeform 39"/>
            <p:cNvSpPr>
              <a:spLocks/>
            </p:cNvSpPr>
            <p:nvPr/>
          </p:nvSpPr>
          <p:spPr bwMode="auto">
            <a:xfrm>
              <a:off x="2212" y="2129"/>
              <a:ext cx="88" cy="120"/>
            </a:xfrm>
            <a:custGeom>
              <a:avLst/>
              <a:gdLst/>
              <a:ahLst/>
              <a:cxnLst>
                <a:cxn ang="0">
                  <a:pos x="88" y="10"/>
                </a:cxn>
                <a:cxn ang="0">
                  <a:pos x="66" y="34"/>
                </a:cxn>
                <a:cxn ang="0">
                  <a:pos x="66" y="34"/>
                </a:cxn>
                <a:cxn ang="0">
                  <a:pos x="58" y="28"/>
                </a:cxn>
                <a:cxn ang="0">
                  <a:pos x="50" y="26"/>
                </a:cxn>
                <a:cxn ang="0">
                  <a:pos x="50" y="26"/>
                </a:cxn>
                <a:cxn ang="0">
                  <a:pos x="44" y="28"/>
                </a:cxn>
                <a:cxn ang="0">
                  <a:pos x="38" y="32"/>
                </a:cxn>
                <a:cxn ang="0">
                  <a:pos x="38"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2" y="0"/>
                </a:cxn>
                <a:cxn ang="0">
                  <a:pos x="60" y="0"/>
                </a:cxn>
                <a:cxn ang="0">
                  <a:pos x="60" y="0"/>
                </a:cxn>
                <a:cxn ang="0">
                  <a:pos x="68" y="0"/>
                </a:cxn>
                <a:cxn ang="0">
                  <a:pos x="76" y="2"/>
                </a:cxn>
                <a:cxn ang="0">
                  <a:pos x="82" y="6"/>
                </a:cxn>
                <a:cxn ang="0">
                  <a:pos x="88" y="10"/>
                </a:cxn>
                <a:cxn ang="0">
                  <a:pos x="88" y="10"/>
                </a:cxn>
              </a:cxnLst>
              <a:rect l="0" t="0" r="r" b="b"/>
              <a:pathLst>
                <a:path w="88" h="120">
                  <a:moveTo>
                    <a:pt x="88" y="10"/>
                  </a:moveTo>
                  <a:lnTo>
                    <a:pt x="66" y="34"/>
                  </a:lnTo>
                  <a:lnTo>
                    <a:pt x="66" y="34"/>
                  </a:lnTo>
                  <a:lnTo>
                    <a:pt x="58" y="28"/>
                  </a:lnTo>
                  <a:lnTo>
                    <a:pt x="50" y="26"/>
                  </a:lnTo>
                  <a:lnTo>
                    <a:pt x="50" y="26"/>
                  </a:lnTo>
                  <a:lnTo>
                    <a:pt x="44" y="28"/>
                  </a:lnTo>
                  <a:lnTo>
                    <a:pt x="38" y="32"/>
                  </a:lnTo>
                  <a:lnTo>
                    <a:pt x="38" y="32"/>
                  </a:lnTo>
                  <a:lnTo>
                    <a:pt x="32" y="38"/>
                  </a:lnTo>
                  <a:lnTo>
                    <a:pt x="30" y="48"/>
                  </a:lnTo>
                  <a:lnTo>
                    <a:pt x="30" y="120"/>
                  </a:lnTo>
                  <a:lnTo>
                    <a:pt x="0" y="120"/>
                  </a:lnTo>
                  <a:lnTo>
                    <a:pt x="0" y="0"/>
                  </a:lnTo>
                  <a:lnTo>
                    <a:pt x="30" y="0"/>
                  </a:lnTo>
                  <a:lnTo>
                    <a:pt x="30" y="12"/>
                  </a:lnTo>
                  <a:lnTo>
                    <a:pt x="30" y="12"/>
                  </a:lnTo>
                  <a:lnTo>
                    <a:pt x="36" y="6"/>
                  </a:lnTo>
                  <a:lnTo>
                    <a:pt x="44" y="2"/>
                  </a:lnTo>
                  <a:lnTo>
                    <a:pt x="52" y="0"/>
                  </a:lnTo>
                  <a:lnTo>
                    <a:pt x="60" y="0"/>
                  </a:lnTo>
                  <a:lnTo>
                    <a:pt x="60" y="0"/>
                  </a:lnTo>
                  <a:lnTo>
                    <a:pt x="68" y="0"/>
                  </a:lnTo>
                  <a:lnTo>
                    <a:pt x="76" y="2"/>
                  </a:lnTo>
                  <a:lnTo>
                    <a:pt x="82" y="6"/>
                  </a:lnTo>
                  <a:lnTo>
                    <a:pt x="88" y="10"/>
                  </a:lnTo>
                  <a:lnTo>
                    <a:pt x="88"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3" name="Freeform 40"/>
            <p:cNvSpPr>
              <a:spLocks noEditPoints="1"/>
            </p:cNvSpPr>
            <p:nvPr/>
          </p:nvSpPr>
          <p:spPr bwMode="auto">
            <a:xfrm>
              <a:off x="2312" y="2129"/>
              <a:ext cx="104" cy="122"/>
            </a:xfrm>
            <a:custGeom>
              <a:avLst/>
              <a:gdLst/>
              <a:ahLst/>
              <a:cxnLst>
                <a:cxn ang="0">
                  <a:pos x="28" y="70"/>
                </a:cxn>
                <a:cxn ang="0">
                  <a:pos x="30" y="80"/>
                </a:cxn>
                <a:cxn ang="0">
                  <a:pos x="36" y="90"/>
                </a:cxn>
                <a:cxn ang="0">
                  <a:pos x="56" y="96"/>
                </a:cxn>
                <a:cxn ang="0">
                  <a:pos x="62" y="96"/>
                </a:cxn>
                <a:cxn ang="0">
                  <a:pos x="76" y="90"/>
                </a:cxn>
                <a:cxn ang="0">
                  <a:pos x="100" y="104"/>
                </a:cxn>
                <a:cxn ang="0">
                  <a:pos x="90" y="112"/>
                </a:cxn>
                <a:cxn ang="0">
                  <a:pos x="80" y="118"/>
                </a:cxn>
                <a:cxn ang="0">
                  <a:pos x="54" y="122"/>
                </a:cxn>
                <a:cxn ang="0">
                  <a:pos x="42" y="120"/>
                </a:cxn>
                <a:cxn ang="0">
                  <a:pos x="22" y="114"/>
                </a:cxn>
                <a:cxn ang="0">
                  <a:pos x="8" y="98"/>
                </a:cxn>
                <a:cxn ang="0">
                  <a:pos x="0" y="74"/>
                </a:cxn>
                <a:cxn ang="0">
                  <a:pos x="0" y="60"/>
                </a:cxn>
                <a:cxn ang="0">
                  <a:pos x="4" y="34"/>
                </a:cxn>
                <a:cxn ang="0">
                  <a:pos x="14" y="16"/>
                </a:cxn>
                <a:cxn ang="0">
                  <a:pos x="22" y="8"/>
                </a:cxn>
                <a:cxn ang="0">
                  <a:pos x="40" y="0"/>
                </a:cxn>
                <a:cxn ang="0">
                  <a:pos x="52" y="0"/>
                </a:cxn>
                <a:cxn ang="0">
                  <a:pos x="74" y="4"/>
                </a:cxn>
                <a:cxn ang="0">
                  <a:pos x="90" y="16"/>
                </a:cxn>
                <a:cxn ang="0">
                  <a:pos x="96" y="24"/>
                </a:cxn>
                <a:cxn ang="0">
                  <a:pos x="102" y="44"/>
                </a:cxn>
                <a:cxn ang="0">
                  <a:pos x="104" y="70"/>
                </a:cxn>
                <a:cxn ang="0">
                  <a:pos x="74" y="50"/>
                </a:cxn>
                <a:cxn ang="0">
                  <a:pos x="72" y="36"/>
                </a:cxn>
                <a:cxn ang="0">
                  <a:pos x="68" y="32"/>
                </a:cxn>
                <a:cxn ang="0">
                  <a:pos x="58" y="26"/>
                </a:cxn>
                <a:cxn ang="0">
                  <a:pos x="52" y="24"/>
                </a:cxn>
                <a:cxn ang="0">
                  <a:pos x="40" y="28"/>
                </a:cxn>
                <a:cxn ang="0">
                  <a:pos x="32" y="36"/>
                </a:cxn>
                <a:cxn ang="0">
                  <a:pos x="30" y="42"/>
                </a:cxn>
                <a:cxn ang="0">
                  <a:pos x="74" y="50"/>
                </a:cxn>
              </a:cxnLst>
              <a:rect l="0" t="0" r="r" b="b"/>
              <a:pathLst>
                <a:path w="104" h="122">
                  <a:moveTo>
                    <a:pt x="104" y="70"/>
                  </a:moveTo>
                  <a:lnTo>
                    <a:pt x="28" y="70"/>
                  </a:lnTo>
                  <a:lnTo>
                    <a:pt x="28" y="70"/>
                  </a:lnTo>
                  <a:lnTo>
                    <a:pt x="30" y="80"/>
                  </a:lnTo>
                  <a:lnTo>
                    <a:pt x="36" y="90"/>
                  </a:lnTo>
                  <a:lnTo>
                    <a:pt x="36" y="90"/>
                  </a:lnTo>
                  <a:lnTo>
                    <a:pt x="44" y="94"/>
                  </a:lnTo>
                  <a:lnTo>
                    <a:pt x="56" y="96"/>
                  </a:lnTo>
                  <a:lnTo>
                    <a:pt x="56" y="96"/>
                  </a:lnTo>
                  <a:lnTo>
                    <a:pt x="62" y="96"/>
                  </a:lnTo>
                  <a:lnTo>
                    <a:pt x="70" y="94"/>
                  </a:lnTo>
                  <a:lnTo>
                    <a:pt x="76" y="90"/>
                  </a:lnTo>
                  <a:lnTo>
                    <a:pt x="82" y="86"/>
                  </a:lnTo>
                  <a:lnTo>
                    <a:pt x="100" y="104"/>
                  </a:lnTo>
                  <a:lnTo>
                    <a:pt x="100" y="104"/>
                  </a:lnTo>
                  <a:lnTo>
                    <a:pt x="90" y="112"/>
                  </a:lnTo>
                  <a:lnTo>
                    <a:pt x="80" y="118"/>
                  </a:lnTo>
                  <a:lnTo>
                    <a:pt x="80" y="118"/>
                  </a:lnTo>
                  <a:lnTo>
                    <a:pt x="70" y="120"/>
                  </a:lnTo>
                  <a:lnTo>
                    <a:pt x="54" y="122"/>
                  </a:lnTo>
                  <a:lnTo>
                    <a:pt x="54" y="122"/>
                  </a:lnTo>
                  <a:lnTo>
                    <a:pt x="42" y="120"/>
                  </a:lnTo>
                  <a:lnTo>
                    <a:pt x="30" y="118"/>
                  </a:lnTo>
                  <a:lnTo>
                    <a:pt x="22" y="114"/>
                  </a:lnTo>
                  <a:lnTo>
                    <a:pt x="14" y="106"/>
                  </a:lnTo>
                  <a:lnTo>
                    <a:pt x="8" y="98"/>
                  </a:lnTo>
                  <a:lnTo>
                    <a:pt x="2" y="88"/>
                  </a:lnTo>
                  <a:lnTo>
                    <a:pt x="0" y="74"/>
                  </a:lnTo>
                  <a:lnTo>
                    <a:pt x="0" y="60"/>
                  </a:lnTo>
                  <a:lnTo>
                    <a:pt x="0" y="60"/>
                  </a:lnTo>
                  <a:lnTo>
                    <a:pt x="0" y="48"/>
                  </a:lnTo>
                  <a:lnTo>
                    <a:pt x="4" y="34"/>
                  </a:lnTo>
                  <a:lnTo>
                    <a:pt x="8" y="24"/>
                  </a:lnTo>
                  <a:lnTo>
                    <a:pt x="14" y="16"/>
                  </a:lnTo>
                  <a:lnTo>
                    <a:pt x="14" y="16"/>
                  </a:lnTo>
                  <a:lnTo>
                    <a:pt x="22" y="8"/>
                  </a:lnTo>
                  <a:lnTo>
                    <a:pt x="30" y="4"/>
                  </a:lnTo>
                  <a:lnTo>
                    <a:pt x="40" y="0"/>
                  </a:lnTo>
                  <a:lnTo>
                    <a:pt x="52" y="0"/>
                  </a:lnTo>
                  <a:lnTo>
                    <a:pt x="52" y="0"/>
                  </a:lnTo>
                  <a:lnTo>
                    <a:pt x="64" y="0"/>
                  </a:lnTo>
                  <a:lnTo>
                    <a:pt x="74" y="4"/>
                  </a:lnTo>
                  <a:lnTo>
                    <a:pt x="82" y="8"/>
                  </a:lnTo>
                  <a:lnTo>
                    <a:pt x="90" y="16"/>
                  </a:lnTo>
                  <a:lnTo>
                    <a:pt x="90" y="16"/>
                  </a:lnTo>
                  <a:lnTo>
                    <a:pt x="96" y="24"/>
                  </a:lnTo>
                  <a:lnTo>
                    <a:pt x="100" y="34"/>
                  </a:lnTo>
                  <a:lnTo>
                    <a:pt x="102" y="44"/>
                  </a:lnTo>
                  <a:lnTo>
                    <a:pt x="104" y="56"/>
                  </a:lnTo>
                  <a:lnTo>
                    <a:pt x="104" y="70"/>
                  </a:lnTo>
                  <a:close/>
                  <a:moveTo>
                    <a:pt x="74" y="50"/>
                  </a:moveTo>
                  <a:lnTo>
                    <a:pt x="74" y="50"/>
                  </a:lnTo>
                  <a:lnTo>
                    <a:pt x="74" y="42"/>
                  </a:lnTo>
                  <a:lnTo>
                    <a:pt x="72" y="36"/>
                  </a:lnTo>
                  <a:lnTo>
                    <a:pt x="72" y="36"/>
                  </a:lnTo>
                  <a:lnTo>
                    <a:pt x="68" y="32"/>
                  </a:lnTo>
                  <a:lnTo>
                    <a:pt x="64" y="28"/>
                  </a:lnTo>
                  <a:lnTo>
                    <a:pt x="58" y="26"/>
                  </a:lnTo>
                  <a:lnTo>
                    <a:pt x="52" y="24"/>
                  </a:lnTo>
                  <a:lnTo>
                    <a:pt x="52" y="24"/>
                  </a:lnTo>
                  <a:lnTo>
                    <a:pt x="44" y="26"/>
                  </a:lnTo>
                  <a:lnTo>
                    <a:pt x="40" y="28"/>
                  </a:lnTo>
                  <a:lnTo>
                    <a:pt x="34" y="32"/>
                  </a:lnTo>
                  <a:lnTo>
                    <a:pt x="32" y="36"/>
                  </a:lnTo>
                  <a:lnTo>
                    <a:pt x="32" y="36"/>
                  </a:lnTo>
                  <a:lnTo>
                    <a:pt x="30" y="42"/>
                  </a:lnTo>
                  <a:lnTo>
                    <a:pt x="28" y="50"/>
                  </a:lnTo>
                  <a:lnTo>
                    <a:pt x="7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4" name="Freeform 41"/>
            <p:cNvSpPr>
              <a:spLocks noEditPoints="1"/>
            </p:cNvSpPr>
            <p:nvPr/>
          </p:nvSpPr>
          <p:spPr bwMode="auto">
            <a:xfrm>
              <a:off x="2444"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5" name="Freeform 42"/>
            <p:cNvSpPr>
              <a:spLocks/>
            </p:cNvSpPr>
            <p:nvPr/>
          </p:nvSpPr>
          <p:spPr bwMode="auto">
            <a:xfrm>
              <a:off x="2506" y="2129"/>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2" y="2"/>
                </a:cxn>
                <a:cxn ang="0">
                  <a:pos x="50" y="0"/>
                </a:cxn>
                <a:cxn ang="0">
                  <a:pos x="60" y="0"/>
                </a:cxn>
                <a:cxn ang="0">
                  <a:pos x="60" y="0"/>
                </a:cxn>
                <a:cxn ang="0">
                  <a:pos x="68" y="0"/>
                </a:cxn>
                <a:cxn ang="0">
                  <a:pos x="76" y="2"/>
                </a:cxn>
                <a:cxn ang="0">
                  <a:pos x="82" y="6"/>
                </a:cxn>
                <a:cxn ang="0">
                  <a:pos x="88" y="10"/>
                </a:cxn>
                <a:cxn ang="0">
                  <a:pos x="88" y="10"/>
                </a:cxn>
                <a:cxn ang="0">
                  <a:pos x="92" y="16"/>
                </a:cxn>
                <a:cxn ang="0">
                  <a:pos x="96" y="24"/>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2" y="2"/>
                  </a:lnTo>
                  <a:lnTo>
                    <a:pt x="50" y="0"/>
                  </a:lnTo>
                  <a:lnTo>
                    <a:pt x="60" y="0"/>
                  </a:lnTo>
                  <a:lnTo>
                    <a:pt x="60" y="0"/>
                  </a:lnTo>
                  <a:lnTo>
                    <a:pt x="68" y="0"/>
                  </a:lnTo>
                  <a:lnTo>
                    <a:pt x="76" y="2"/>
                  </a:lnTo>
                  <a:lnTo>
                    <a:pt x="82" y="6"/>
                  </a:lnTo>
                  <a:lnTo>
                    <a:pt x="88" y="10"/>
                  </a:lnTo>
                  <a:lnTo>
                    <a:pt x="88" y="10"/>
                  </a:lnTo>
                  <a:lnTo>
                    <a:pt x="92" y="16"/>
                  </a:lnTo>
                  <a:lnTo>
                    <a:pt x="96" y="24"/>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6" name="Freeform 43"/>
            <p:cNvSpPr>
              <a:spLocks/>
            </p:cNvSpPr>
            <p:nvPr/>
          </p:nvSpPr>
          <p:spPr bwMode="auto">
            <a:xfrm>
              <a:off x="2626" y="2129"/>
              <a:ext cx="102" cy="122"/>
            </a:xfrm>
            <a:custGeom>
              <a:avLst/>
              <a:gdLst/>
              <a:ahLst/>
              <a:cxnLst>
                <a:cxn ang="0">
                  <a:pos x="102" y="82"/>
                </a:cxn>
                <a:cxn ang="0">
                  <a:pos x="98" y="100"/>
                </a:cxn>
                <a:cxn ang="0">
                  <a:pos x="88" y="112"/>
                </a:cxn>
                <a:cxn ang="0">
                  <a:pos x="80" y="116"/>
                </a:cxn>
                <a:cxn ang="0">
                  <a:pos x="62" y="122"/>
                </a:cxn>
                <a:cxn ang="0">
                  <a:pos x="52" y="122"/>
                </a:cxn>
                <a:cxn ang="0">
                  <a:pos x="24" y="118"/>
                </a:cxn>
                <a:cxn ang="0">
                  <a:pos x="12" y="114"/>
                </a:cxn>
                <a:cxn ang="0">
                  <a:pos x="20" y="86"/>
                </a:cxn>
                <a:cxn ang="0">
                  <a:pos x="26" y="90"/>
                </a:cxn>
                <a:cxn ang="0">
                  <a:pos x="42" y="96"/>
                </a:cxn>
                <a:cxn ang="0">
                  <a:pos x="52" y="96"/>
                </a:cxn>
                <a:cxn ang="0">
                  <a:pos x="68" y="94"/>
                </a:cxn>
                <a:cxn ang="0">
                  <a:pos x="74" y="84"/>
                </a:cxn>
                <a:cxn ang="0">
                  <a:pos x="72" y="80"/>
                </a:cxn>
                <a:cxn ang="0">
                  <a:pos x="66" y="74"/>
                </a:cxn>
                <a:cxn ang="0">
                  <a:pos x="42" y="72"/>
                </a:cxn>
                <a:cxn ang="0">
                  <a:pos x="26" y="68"/>
                </a:cxn>
                <a:cxn ang="0">
                  <a:pos x="16" y="62"/>
                </a:cxn>
                <a:cxn ang="0">
                  <a:pos x="8" y="52"/>
                </a:cxn>
                <a:cxn ang="0">
                  <a:pos x="6" y="38"/>
                </a:cxn>
                <a:cxn ang="0">
                  <a:pos x="8" y="30"/>
                </a:cxn>
                <a:cxn ang="0">
                  <a:pos x="14" y="14"/>
                </a:cxn>
                <a:cxn ang="0">
                  <a:pos x="20" y="10"/>
                </a:cxn>
                <a:cxn ang="0">
                  <a:pos x="36" y="2"/>
                </a:cxn>
                <a:cxn ang="0">
                  <a:pos x="52" y="0"/>
                </a:cxn>
                <a:cxn ang="0">
                  <a:pos x="68" y="0"/>
                </a:cxn>
                <a:cxn ang="0">
                  <a:pos x="90" y="8"/>
                </a:cxn>
                <a:cxn ang="0">
                  <a:pos x="80" y="32"/>
                </a:cxn>
                <a:cxn ang="0">
                  <a:pos x="76" y="28"/>
                </a:cxn>
                <a:cxn ang="0">
                  <a:pos x="52" y="24"/>
                </a:cxn>
                <a:cxn ang="0">
                  <a:pos x="44" y="24"/>
                </a:cxn>
                <a:cxn ang="0">
                  <a:pos x="36" y="30"/>
                </a:cxn>
                <a:cxn ang="0">
                  <a:pos x="36" y="36"/>
                </a:cxn>
                <a:cxn ang="0">
                  <a:pos x="38" y="42"/>
                </a:cxn>
                <a:cxn ang="0">
                  <a:pos x="48" y="46"/>
                </a:cxn>
                <a:cxn ang="0">
                  <a:pos x="66" y="48"/>
                </a:cxn>
                <a:cxn ang="0">
                  <a:pos x="88" y="54"/>
                </a:cxn>
                <a:cxn ang="0">
                  <a:pos x="98" y="64"/>
                </a:cxn>
                <a:cxn ang="0">
                  <a:pos x="102" y="76"/>
                </a:cxn>
                <a:cxn ang="0">
                  <a:pos x="102" y="82"/>
                </a:cxn>
              </a:cxnLst>
              <a:rect l="0" t="0" r="r" b="b"/>
              <a:pathLst>
                <a:path w="102" h="122">
                  <a:moveTo>
                    <a:pt x="102" y="82"/>
                  </a:moveTo>
                  <a:lnTo>
                    <a:pt x="102" y="82"/>
                  </a:lnTo>
                  <a:lnTo>
                    <a:pt x="102" y="92"/>
                  </a:lnTo>
                  <a:lnTo>
                    <a:pt x="98" y="100"/>
                  </a:lnTo>
                  <a:lnTo>
                    <a:pt x="94" y="106"/>
                  </a:lnTo>
                  <a:lnTo>
                    <a:pt x="88" y="112"/>
                  </a:lnTo>
                  <a:lnTo>
                    <a:pt x="88" y="112"/>
                  </a:lnTo>
                  <a:lnTo>
                    <a:pt x="80" y="116"/>
                  </a:lnTo>
                  <a:lnTo>
                    <a:pt x="72" y="120"/>
                  </a:lnTo>
                  <a:lnTo>
                    <a:pt x="62" y="122"/>
                  </a:lnTo>
                  <a:lnTo>
                    <a:pt x="52" y="122"/>
                  </a:lnTo>
                  <a:lnTo>
                    <a:pt x="52" y="122"/>
                  </a:lnTo>
                  <a:lnTo>
                    <a:pt x="36" y="122"/>
                  </a:lnTo>
                  <a:lnTo>
                    <a:pt x="24" y="118"/>
                  </a:lnTo>
                  <a:lnTo>
                    <a:pt x="24" y="118"/>
                  </a:lnTo>
                  <a:lnTo>
                    <a:pt x="12" y="114"/>
                  </a:lnTo>
                  <a:lnTo>
                    <a:pt x="0" y="104"/>
                  </a:lnTo>
                  <a:lnTo>
                    <a:pt x="20" y="86"/>
                  </a:lnTo>
                  <a:lnTo>
                    <a:pt x="20" y="86"/>
                  </a:lnTo>
                  <a:lnTo>
                    <a:pt x="26" y="90"/>
                  </a:lnTo>
                  <a:lnTo>
                    <a:pt x="34" y="94"/>
                  </a:lnTo>
                  <a:lnTo>
                    <a:pt x="42" y="96"/>
                  </a:lnTo>
                  <a:lnTo>
                    <a:pt x="52" y="96"/>
                  </a:lnTo>
                  <a:lnTo>
                    <a:pt x="52" y="96"/>
                  </a:lnTo>
                  <a:lnTo>
                    <a:pt x="62" y="96"/>
                  </a:lnTo>
                  <a:lnTo>
                    <a:pt x="68" y="94"/>
                  </a:lnTo>
                  <a:lnTo>
                    <a:pt x="72" y="90"/>
                  </a:lnTo>
                  <a:lnTo>
                    <a:pt x="74" y="84"/>
                  </a:lnTo>
                  <a:lnTo>
                    <a:pt x="74" y="84"/>
                  </a:lnTo>
                  <a:lnTo>
                    <a:pt x="72" y="80"/>
                  </a:lnTo>
                  <a:lnTo>
                    <a:pt x="70" y="76"/>
                  </a:lnTo>
                  <a:lnTo>
                    <a:pt x="66" y="74"/>
                  </a:lnTo>
                  <a:lnTo>
                    <a:pt x="60" y="74"/>
                  </a:lnTo>
                  <a:lnTo>
                    <a:pt x="42" y="72"/>
                  </a:lnTo>
                  <a:lnTo>
                    <a:pt x="42" y="72"/>
                  </a:lnTo>
                  <a:lnTo>
                    <a:pt x="26" y="68"/>
                  </a:lnTo>
                  <a:lnTo>
                    <a:pt x="20" y="64"/>
                  </a:lnTo>
                  <a:lnTo>
                    <a:pt x="16" y="62"/>
                  </a:lnTo>
                  <a:lnTo>
                    <a:pt x="12" y="56"/>
                  </a:lnTo>
                  <a:lnTo>
                    <a:pt x="8" y="52"/>
                  </a:lnTo>
                  <a:lnTo>
                    <a:pt x="8" y="44"/>
                  </a:lnTo>
                  <a:lnTo>
                    <a:pt x="6" y="38"/>
                  </a:lnTo>
                  <a:lnTo>
                    <a:pt x="6" y="38"/>
                  </a:lnTo>
                  <a:lnTo>
                    <a:pt x="8" y="30"/>
                  </a:lnTo>
                  <a:lnTo>
                    <a:pt x="10" y="22"/>
                  </a:lnTo>
                  <a:lnTo>
                    <a:pt x="14" y="14"/>
                  </a:lnTo>
                  <a:lnTo>
                    <a:pt x="20" y="10"/>
                  </a:lnTo>
                  <a:lnTo>
                    <a:pt x="20" y="10"/>
                  </a:lnTo>
                  <a:lnTo>
                    <a:pt x="28" y="4"/>
                  </a:lnTo>
                  <a:lnTo>
                    <a:pt x="36" y="2"/>
                  </a:lnTo>
                  <a:lnTo>
                    <a:pt x="44" y="0"/>
                  </a:lnTo>
                  <a:lnTo>
                    <a:pt x="52" y="0"/>
                  </a:lnTo>
                  <a:lnTo>
                    <a:pt x="52" y="0"/>
                  </a:lnTo>
                  <a:lnTo>
                    <a:pt x="68" y="0"/>
                  </a:lnTo>
                  <a:lnTo>
                    <a:pt x="80" y="4"/>
                  </a:lnTo>
                  <a:lnTo>
                    <a:pt x="90" y="8"/>
                  </a:lnTo>
                  <a:lnTo>
                    <a:pt x="98" y="14"/>
                  </a:lnTo>
                  <a:lnTo>
                    <a:pt x="80" y="32"/>
                  </a:lnTo>
                  <a:lnTo>
                    <a:pt x="80" y="32"/>
                  </a:lnTo>
                  <a:lnTo>
                    <a:pt x="76" y="28"/>
                  </a:lnTo>
                  <a:lnTo>
                    <a:pt x="68" y="26"/>
                  </a:lnTo>
                  <a:lnTo>
                    <a:pt x="52" y="24"/>
                  </a:lnTo>
                  <a:lnTo>
                    <a:pt x="52" y="24"/>
                  </a:lnTo>
                  <a:lnTo>
                    <a:pt x="44" y="24"/>
                  </a:lnTo>
                  <a:lnTo>
                    <a:pt x="40" y="26"/>
                  </a:lnTo>
                  <a:lnTo>
                    <a:pt x="36" y="30"/>
                  </a:lnTo>
                  <a:lnTo>
                    <a:pt x="36" y="36"/>
                  </a:lnTo>
                  <a:lnTo>
                    <a:pt x="36" y="36"/>
                  </a:lnTo>
                  <a:lnTo>
                    <a:pt x="36" y="40"/>
                  </a:lnTo>
                  <a:lnTo>
                    <a:pt x="38" y="42"/>
                  </a:lnTo>
                  <a:lnTo>
                    <a:pt x="42" y="44"/>
                  </a:lnTo>
                  <a:lnTo>
                    <a:pt x="48" y="46"/>
                  </a:lnTo>
                  <a:lnTo>
                    <a:pt x="66" y="48"/>
                  </a:lnTo>
                  <a:lnTo>
                    <a:pt x="66" y="48"/>
                  </a:lnTo>
                  <a:lnTo>
                    <a:pt x="82" y="52"/>
                  </a:lnTo>
                  <a:lnTo>
                    <a:pt x="88" y="54"/>
                  </a:lnTo>
                  <a:lnTo>
                    <a:pt x="94" y="58"/>
                  </a:lnTo>
                  <a:lnTo>
                    <a:pt x="98" y="64"/>
                  </a:lnTo>
                  <a:lnTo>
                    <a:pt x="100" y="68"/>
                  </a:lnTo>
                  <a:lnTo>
                    <a:pt x="102" y="76"/>
                  </a:lnTo>
                  <a:lnTo>
                    <a:pt x="102" y="82"/>
                  </a:lnTo>
                  <a:lnTo>
                    <a:pt x="102" y="8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7" name="Freeform 44"/>
            <p:cNvSpPr>
              <a:spLocks noEditPoints="1"/>
            </p:cNvSpPr>
            <p:nvPr/>
          </p:nvSpPr>
          <p:spPr bwMode="auto">
            <a:xfrm>
              <a:off x="2744" y="2129"/>
              <a:ext cx="100" cy="122"/>
            </a:xfrm>
            <a:custGeom>
              <a:avLst/>
              <a:gdLst/>
              <a:ahLst/>
              <a:cxnLst>
                <a:cxn ang="0">
                  <a:pos x="70" y="120"/>
                </a:cxn>
                <a:cxn ang="0">
                  <a:pos x="70" y="110"/>
                </a:cxn>
                <a:cxn ang="0">
                  <a:pos x="58" y="118"/>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4"/>
                </a:cxn>
                <a:cxn ang="0">
                  <a:pos x="34" y="28"/>
                </a:cxn>
                <a:cxn ang="0">
                  <a:pos x="24" y="34"/>
                </a:cxn>
                <a:cxn ang="0">
                  <a:pos x="6" y="16"/>
                </a:cxn>
                <a:cxn ang="0">
                  <a:pos x="24" y="2"/>
                </a:cxn>
                <a:cxn ang="0">
                  <a:pos x="34" y="0"/>
                </a:cxn>
                <a:cxn ang="0">
                  <a:pos x="48" y="0"/>
                </a:cxn>
                <a:cxn ang="0">
                  <a:pos x="70" y="2"/>
                </a:cxn>
                <a:cxn ang="0">
                  <a:pos x="86" y="10"/>
                </a:cxn>
                <a:cxn ang="0">
                  <a:pos x="96" y="24"/>
                </a:cxn>
                <a:cxn ang="0">
                  <a:pos x="100" y="42"/>
                </a:cxn>
                <a:cxn ang="0">
                  <a:pos x="70" y="76"/>
                </a:cxn>
                <a:cxn ang="0">
                  <a:pos x="46" y="70"/>
                </a:cxn>
                <a:cxn ang="0">
                  <a:pos x="38" y="70"/>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18"/>
                  </a:lnTo>
                  <a:lnTo>
                    <a:pt x="50" y="120"/>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4"/>
                  </a:lnTo>
                  <a:lnTo>
                    <a:pt x="48" y="24"/>
                  </a:lnTo>
                  <a:lnTo>
                    <a:pt x="40" y="26"/>
                  </a:lnTo>
                  <a:lnTo>
                    <a:pt x="34" y="28"/>
                  </a:lnTo>
                  <a:lnTo>
                    <a:pt x="30" y="30"/>
                  </a:lnTo>
                  <a:lnTo>
                    <a:pt x="24" y="34"/>
                  </a:lnTo>
                  <a:lnTo>
                    <a:pt x="6" y="16"/>
                  </a:lnTo>
                  <a:lnTo>
                    <a:pt x="6" y="16"/>
                  </a:lnTo>
                  <a:lnTo>
                    <a:pt x="14" y="8"/>
                  </a:lnTo>
                  <a:lnTo>
                    <a:pt x="24" y="2"/>
                  </a:lnTo>
                  <a:lnTo>
                    <a:pt x="24" y="2"/>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0"/>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8" name="Freeform 45"/>
            <p:cNvSpPr>
              <a:spLocks/>
            </p:cNvSpPr>
            <p:nvPr/>
          </p:nvSpPr>
          <p:spPr bwMode="auto">
            <a:xfrm>
              <a:off x="2866" y="2097"/>
              <a:ext cx="64" cy="152"/>
            </a:xfrm>
            <a:custGeom>
              <a:avLst/>
              <a:gdLst/>
              <a:ahLst/>
              <a:cxnLst>
                <a:cxn ang="0">
                  <a:pos x="64" y="152"/>
                </a:cxn>
                <a:cxn ang="0">
                  <a:pos x="48" y="152"/>
                </a:cxn>
                <a:cxn ang="0">
                  <a:pos x="48" y="152"/>
                </a:cxn>
                <a:cxn ang="0">
                  <a:pos x="40" y="152"/>
                </a:cxn>
                <a:cxn ang="0">
                  <a:pos x="32" y="150"/>
                </a:cxn>
                <a:cxn ang="0">
                  <a:pos x="26" y="146"/>
                </a:cxn>
                <a:cxn ang="0">
                  <a:pos x="20" y="142"/>
                </a:cxn>
                <a:cxn ang="0">
                  <a:pos x="20" y="142"/>
                </a:cxn>
                <a:cxn ang="0">
                  <a:pos x="14" y="132"/>
                </a:cxn>
                <a:cxn ang="0">
                  <a:pos x="12" y="118"/>
                </a:cxn>
                <a:cxn ang="0">
                  <a:pos x="12" y="60"/>
                </a:cxn>
                <a:cxn ang="0">
                  <a:pos x="0" y="60"/>
                </a:cxn>
                <a:cxn ang="0">
                  <a:pos x="0" y="36"/>
                </a:cxn>
                <a:cxn ang="0">
                  <a:pos x="12" y="36"/>
                </a:cxn>
                <a:cxn ang="0">
                  <a:pos x="12" y="0"/>
                </a:cxn>
                <a:cxn ang="0">
                  <a:pos x="42" y="0"/>
                </a:cxn>
                <a:cxn ang="0">
                  <a:pos x="42" y="36"/>
                </a:cxn>
                <a:cxn ang="0">
                  <a:pos x="64" y="36"/>
                </a:cxn>
                <a:cxn ang="0">
                  <a:pos x="64" y="60"/>
                </a:cxn>
                <a:cxn ang="0">
                  <a:pos x="42" y="60"/>
                </a:cxn>
                <a:cxn ang="0">
                  <a:pos x="42" y="116"/>
                </a:cxn>
                <a:cxn ang="0">
                  <a:pos x="42" y="116"/>
                </a:cxn>
                <a:cxn ang="0">
                  <a:pos x="44" y="122"/>
                </a:cxn>
                <a:cxn ang="0">
                  <a:pos x="46" y="124"/>
                </a:cxn>
                <a:cxn ang="0">
                  <a:pos x="48" y="126"/>
                </a:cxn>
                <a:cxn ang="0">
                  <a:pos x="52" y="128"/>
                </a:cxn>
                <a:cxn ang="0">
                  <a:pos x="64" y="128"/>
                </a:cxn>
                <a:cxn ang="0">
                  <a:pos x="64" y="152"/>
                </a:cxn>
              </a:cxnLst>
              <a:rect l="0" t="0" r="r" b="b"/>
              <a:pathLst>
                <a:path w="64" h="152">
                  <a:moveTo>
                    <a:pt x="64" y="152"/>
                  </a:moveTo>
                  <a:lnTo>
                    <a:pt x="48" y="152"/>
                  </a:lnTo>
                  <a:lnTo>
                    <a:pt x="48" y="152"/>
                  </a:lnTo>
                  <a:lnTo>
                    <a:pt x="40" y="152"/>
                  </a:lnTo>
                  <a:lnTo>
                    <a:pt x="32" y="150"/>
                  </a:lnTo>
                  <a:lnTo>
                    <a:pt x="26" y="146"/>
                  </a:lnTo>
                  <a:lnTo>
                    <a:pt x="20" y="142"/>
                  </a:lnTo>
                  <a:lnTo>
                    <a:pt x="20" y="142"/>
                  </a:lnTo>
                  <a:lnTo>
                    <a:pt x="14" y="132"/>
                  </a:lnTo>
                  <a:lnTo>
                    <a:pt x="12" y="118"/>
                  </a:lnTo>
                  <a:lnTo>
                    <a:pt x="12" y="60"/>
                  </a:lnTo>
                  <a:lnTo>
                    <a:pt x="0" y="60"/>
                  </a:lnTo>
                  <a:lnTo>
                    <a:pt x="0" y="36"/>
                  </a:lnTo>
                  <a:lnTo>
                    <a:pt x="12" y="36"/>
                  </a:lnTo>
                  <a:lnTo>
                    <a:pt x="12" y="0"/>
                  </a:lnTo>
                  <a:lnTo>
                    <a:pt x="42" y="0"/>
                  </a:lnTo>
                  <a:lnTo>
                    <a:pt x="42" y="36"/>
                  </a:lnTo>
                  <a:lnTo>
                    <a:pt x="64" y="36"/>
                  </a:lnTo>
                  <a:lnTo>
                    <a:pt x="64" y="60"/>
                  </a:lnTo>
                  <a:lnTo>
                    <a:pt x="42" y="60"/>
                  </a:lnTo>
                  <a:lnTo>
                    <a:pt x="42" y="116"/>
                  </a:lnTo>
                  <a:lnTo>
                    <a:pt x="42" y="116"/>
                  </a:lnTo>
                  <a:lnTo>
                    <a:pt x="44" y="122"/>
                  </a:lnTo>
                  <a:lnTo>
                    <a:pt x="46" y="124"/>
                  </a:lnTo>
                  <a:lnTo>
                    <a:pt x="48" y="126"/>
                  </a:lnTo>
                  <a:lnTo>
                    <a:pt x="52" y="128"/>
                  </a:lnTo>
                  <a:lnTo>
                    <a:pt x="64" y="128"/>
                  </a:lnTo>
                  <a:lnTo>
                    <a:pt x="64" y="15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49" name="Freeform 46"/>
            <p:cNvSpPr>
              <a:spLocks/>
            </p:cNvSpPr>
            <p:nvPr/>
          </p:nvSpPr>
          <p:spPr bwMode="auto">
            <a:xfrm>
              <a:off x="2948" y="2129"/>
              <a:ext cx="92" cy="120"/>
            </a:xfrm>
            <a:custGeom>
              <a:avLst/>
              <a:gdLst/>
              <a:ahLst/>
              <a:cxnLst>
                <a:cxn ang="0">
                  <a:pos x="92" y="120"/>
                </a:cxn>
                <a:cxn ang="0">
                  <a:pos x="0" y="120"/>
                </a:cxn>
                <a:cxn ang="0">
                  <a:pos x="0" y="98"/>
                </a:cxn>
                <a:cxn ang="0">
                  <a:pos x="54" y="28"/>
                </a:cxn>
                <a:cxn ang="0">
                  <a:pos x="4" y="28"/>
                </a:cxn>
                <a:cxn ang="0">
                  <a:pos x="4" y="0"/>
                </a:cxn>
                <a:cxn ang="0">
                  <a:pos x="92" y="0"/>
                </a:cxn>
                <a:cxn ang="0">
                  <a:pos x="92" y="24"/>
                </a:cxn>
                <a:cxn ang="0">
                  <a:pos x="38" y="94"/>
                </a:cxn>
                <a:cxn ang="0">
                  <a:pos x="92" y="94"/>
                </a:cxn>
                <a:cxn ang="0">
                  <a:pos x="92" y="120"/>
                </a:cxn>
              </a:cxnLst>
              <a:rect l="0" t="0" r="r" b="b"/>
              <a:pathLst>
                <a:path w="92" h="120">
                  <a:moveTo>
                    <a:pt x="92" y="120"/>
                  </a:moveTo>
                  <a:lnTo>
                    <a:pt x="0" y="120"/>
                  </a:lnTo>
                  <a:lnTo>
                    <a:pt x="0" y="98"/>
                  </a:lnTo>
                  <a:lnTo>
                    <a:pt x="54" y="28"/>
                  </a:lnTo>
                  <a:lnTo>
                    <a:pt x="4" y="28"/>
                  </a:lnTo>
                  <a:lnTo>
                    <a:pt x="4" y="0"/>
                  </a:lnTo>
                  <a:lnTo>
                    <a:pt x="92" y="0"/>
                  </a:lnTo>
                  <a:lnTo>
                    <a:pt x="92" y="24"/>
                  </a:lnTo>
                  <a:lnTo>
                    <a:pt x="38" y="94"/>
                  </a:lnTo>
                  <a:lnTo>
                    <a:pt x="92" y="94"/>
                  </a:lnTo>
                  <a:lnTo>
                    <a:pt x="92"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0" name="Freeform 47"/>
            <p:cNvSpPr>
              <a:spLocks noEditPoints="1"/>
            </p:cNvSpPr>
            <p:nvPr/>
          </p:nvSpPr>
          <p:spPr bwMode="auto">
            <a:xfrm>
              <a:off x="3120" y="2085"/>
              <a:ext cx="30" cy="164"/>
            </a:xfrm>
            <a:custGeom>
              <a:avLst/>
              <a:gdLst/>
              <a:ahLst/>
              <a:cxnLst>
                <a:cxn ang="0">
                  <a:pos x="30" y="24"/>
                </a:cxn>
                <a:cxn ang="0">
                  <a:pos x="0" y="24"/>
                </a:cxn>
                <a:cxn ang="0">
                  <a:pos x="0" y="0"/>
                </a:cxn>
                <a:cxn ang="0">
                  <a:pos x="30" y="0"/>
                </a:cxn>
                <a:cxn ang="0">
                  <a:pos x="30" y="24"/>
                </a:cxn>
                <a:cxn ang="0">
                  <a:pos x="30" y="164"/>
                </a:cxn>
                <a:cxn ang="0">
                  <a:pos x="0" y="164"/>
                </a:cxn>
                <a:cxn ang="0">
                  <a:pos x="0" y="44"/>
                </a:cxn>
                <a:cxn ang="0">
                  <a:pos x="30" y="44"/>
                </a:cxn>
                <a:cxn ang="0">
                  <a:pos x="30" y="164"/>
                </a:cxn>
              </a:cxnLst>
              <a:rect l="0" t="0" r="r" b="b"/>
              <a:pathLst>
                <a:path w="30" h="164">
                  <a:moveTo>
                    <a:pt x="30" y="24"/>
                  </a:moveTo>
                  <a:lnTo>
                    <a:pt x="0" y="24"/>
                  </a:lnTo>
                  <a:lnTo>
                    <a:pt x="0" y="0"/>
                  </a:lnTo>
                  <a:lnTo>
                    <a:pt x="30" y="0"/>
                  </a:lnTo>
                  <a:lnTo>
                    <a:pt x="30" y="24"/>
                  </a:lnTo>
                  <a:close/>
                  <a:moveTo>
                    <a:pt x="30" y="164"/>
                  </a:moveTo>
                  <a:lnTo>
                    <a:pt x="0" y="164"/>
                  </a:lnTo>
                  <a:lnTo>
                    <a:pt x="0" y="44"/>
                  </a:lnTo>
                  <a:lnTo>
                    <a:pt x="30" y="44"/>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1" name="Freeform 48"/>
            <p:cNvSpPr>
              <a:spLocks/>
            </p:cNvSpPr>
            <p:nvPr/>
          </p:nvSpPr>
          <p:spPr bwMode="auto">
            <a:xfrm>
              <a:off x="3182" y="2129"/>
              <a:ext cx="170" cy="120"/>
            </a:xfrm>
            <a:custGeom>
              <a:avLst/>
              <a:gdLst/>
              <a:ahLst/>
              <a:cxnLst>
                <a:cxn ang="0">
                  <a:pos x="170" y="120"/>
                </a:cxn>
                <a:cxn ang="0">
                  <a:pos x="140" y="120"/>
                </a:cxn>
                <a:cxn ang="0">
                  <a:pos x="140" y="48"/>
                </a:cxn>
                <a:cxn ang="0">
                  <a:pos x="140" y="48"/>
                </a:cxn>
                <a:cxn ang="0">
                  <a:pos x="138" y="38"/>
                </a:cxn>
                <a:cxn ang="0">
                  <a:pos x="134" y="32"/>
                </a:cxn>
                <a:cxn ang="0">
                  <a:pos x="134" y="32"/>
                </a:cxn>
                <a:cxn ang="0">
                  <a:pos x="128" y="28"/>
                </a:cxn>
                <a:cxn ang="0">
                  <a:pos x="120" y="26"/>
                </a:cxn>
                <a:cxn ang="0">
                  <a:pos x="120" y="26"/>
                </a:cxn>
                <a:cxn ang="0">
                  <a:pos x="112" y="28"/>
                </a:cxn>
                <a:cxn ang="0">
                  <a:pos x="106" y="30"/>
                </a:cxn>
                <a:cxn ang="0">
                  <a:pos x="106" y="30"/>
                </a:cxn>
                <a:cxn ang="0">
                  <a:pos x="102" y="38"/>
                </a:cxn>
                <a:cxn ang="0">
                  <a:pos x="100" y="48"/>
                </a:cxn>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0"/>
                </a:cxn>
                <a:cxn ang="0">
                  <a:pos x="30" y="0"/>
                </a:cxn>
                <a:cxn ang="0">
                  <a:pos x="30" y="12"/>
                </a:cxn>
                <a:cxn ang="0">
                  <a:pos x="30" y="12"/>
                </a:cxn>
                <a:cxn ang="0">
                  <a:pos x="36" y="6"/>
                </a:cxn>
                <a:cxn ang="0">
                  <a:pos x="44" y="2"/>
                </a:cxn>
                <a:cxn ang="0">
                  <a:pos x="50" y="0"/>
                </a:cxn>
                <a:cxn ang="0">
                  <a:pos x="60" y="0"/>
                </a:cxn>
                <a:cxn ang="0">
                  <a:pos x="60" y="0"/>
                </a:cxn>
                <a:cxn ang="0">
                  <a:pos x="70" y="0"/>
                </a:cxn>
                <a:cxn ang="0">
                  <a:pos x="78" y="4"/>
                </a:cxn>
                <a:cxn ang="0">
                  <a:pos x="86" y="8"/>
                </a:cxn>
                <a:cxn ang="0">
                  <a:pos x="92" y="14"/>
                </a:cxn>
                <a:cxn ang="0">
                  <a:pos x="92" y="14"/>
                </a:cxn>
                <a:cxn ang="0">
                  <a:pos x="98" y="8"/>
                </a:cxn>
                <a:cxn ang="0">
                  <a:pos x="108" y="4"/>
                </a:cxn>
                <a:cxn ang="0">
                  <a:pos x="116" y="0"/>
                </a:cxn>
                <a:cxn ang="0">
                  <a:pos x="128" y="0"/>
                </a:cxn>
                <a:cxn ang="0">
                  <a:pos x="128" y="0"/>
                </a:cxn>
                <a:cxn ang="0">
                  <a:pos x="136" y="0"/>
                </a:cxn>
                <a:cxn ang="0">
                  <a:pos x="144" y="2"/>
                </a:cxn>
                <a:cxn ang="0">
                  <a:pos x="150" y="6"/>
                </a:cxn>
                <a:cxn ang="0">
                  <a:pos x="156" y="10"/>
                </a:cxn>
                <a:cxn ang="0">
                  <a:pos x="156" y="10"/>
                </a:cxn>
                <a:cxn ang="0">
                  <a:pos x="162" y="18"/>
                </a:cxn>
                <a:cxn ang="0">
                  <a:pos x="166" y="26"/>
                </a:cxn>
                <a:cxn ang="0">
                  <a:pos x="168" y="34"/>
                </a:cxn>
                <a:cxn ang="0">
                  <a:pos x="170" y="44"/>
                </a:cxn>
                <a:cxn ang="0">
                  <a:pos x="170" y="120"/>
                </a:cxn>
              </a:cxnLst>
              <a:rect l="0" t="0" r="r" b="b"/>
              <a:pathLst>
                <a:path w="170" h="120">
                  <a:moveTo>
                    <a:pt x="170" y="120"/>
                  </a:moveTo>
                  <a:lnTo>
                    <a:pt x="140" y="120"/>
                  </a:lnTo>
                  <a:lnTo>
                    <a:pt x="140" y="48"/>
                  </a:lnTo>
                  <a:lnTo>
                    <a:pt x="140" y="48"/>
                  </a:lnTo>
                  <a:lnTo>
                    <a:pt x="138" y="38"/>
                  </a:lnTo>
                  <a:lnTo>
                    <a:pt x="134" y="32"/>
                  </a:lnTo>
                  <a:lnTo>
                    <a:pt x="134" y="32"/>
                  </a:lnTo>
                  <a:lnTo>
                    <a:pt x="128" y="28"/>
                  </a:lnTo>
                  <a:lnTo>
                    <a:pt x="120" y="26"/>
                  </a:lnTo>
                  <a:lnTo>
                    <a:pt x="120" y="26"/>
                  </a:lnTo>
                  <a:lnTo>
                    <a:pt x="112" y="28"/>
                  </a:lnTo>
                  <a:lnTo>
                    <a:pt x="106" y="30"/>
                  </a:lnTo>
                  <a:lnTo>
                    <a:pt x="106" y="30"/>
                  </a:lnTo>
                  <a:lnTo>
                    <a:pt x="102" y="38"/>
                  </a:lnTo>
                  <a:lnTo>
                    <a:pt x="100" y="48"/>
                  </a:lnTo>
                  <a:lnTo>
                    <a:pt x="100" y="120"/>
                  </a:ln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0"/>
                  </a:lnTo>
                  <a:lnTo>
                    <a:pt x="30" y="0"/>
                  </a:lnTo>
                  <a:lnTo>
                    <a:pt x="30" y="12"/>
                  </a:lnTo>
                  <a:lnTo>
                    <a:pt x="30" y="12"/>
                  </a:lnTo>
                  <a:lnTo>
                    <a:pt x="36" y="6"/>
                  </a:lnTo>
                  <a:lnTo>
                    <a:pt x="44" y="2"/>
                  </a:lnTo>
                  <a:lnTo>
                    <a:pt x="50" y="0"/>
                  </a:lnTo>
                  <a:lnTo>
                    <a:pt x="60" y="0"/>
                  </a:lnTo>
                  <a:lnTo>
                    <a:pt x="60" y="0"/>
                  </a:lnTo>
                  <a:lnTo>
                    <a:pt x="70" y="0"/>
                  </a:lnTo>
                  <a:lnTo>
                    <a:pt x="78" y="4"/>
                  </a:lnTo>
                  <a:lnTo>
                    <a:pt x="86" y="8"/>
                  </a:lnTo>
                  <a:lnTo>
                    <a:pt x="92" y="14"/>
                  </a:lnTo>
                  <a:lnTo>
                    <a:pt x="92" y="14"/>
                  </a:lnTo>
                  <a:lnTo>
                    <a:pt x="98" y="8"/>
                  </a:lnTo>
                  <a:lnTo>
                    <a:pt x="108" y="4"/>
                  </a:lnTo>
                  <a:lnTo>
                    <a:pt x="116" y="0"/>
                  </a:lnTo>
                  <a:lnTo>
                    <a:pt x="128" y="0"/>
                  </a:lnTo>
                  <a:lnTo>
                    <a:pt x="128" y="0"/>
                  </a:lnTo>
                  <a:lnTo>
                    <a:pt x="136" y="0"/>
                  </a:lnTo>
                  <a:lnTo>
                    <a:pt x="144" y="2"/>
                  </a:lnTo>
                  <a:lnTo>
                    <a:pt x="150" y="6"/>
                  </a:lnTo>
                  <a:lnTo>
                    <a:pt x="156" y="10"/>
                  </a:lnTo>
                  <a:lnTo>
                    <a:pt x="156" y="10"/>
                  </a:lnTo>
                  <a:lnTo>
                    <a:pt x="162" y="18"/>
                  </a:lnTo>
                  <a:lnTo>
                    <a:pt x="166" y="26"/>
                  </a:lnTo>
                  <a:lnTo>
                    <a:pt x="168" y="34"/>
                  </a:lnTo>
                  <a:lnTo>
                    <a:pt x="170" y="44"/>
                  </a:lnTo>
                  <a:lnTo>
                    <a:pt x="17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2" name="Freeform 49"/>
            <p:cNvSpPr>
              <a:spLocks/>
            </p:cNvSpPr>
            <p:nvPr/>
          </p:nvSpPr>
          <p:spPr bwMode="auto">
            <a:xfrm>
              <a:off x="1442" y="2329"/>
              <a:ext cx="148" cy="162"/>
            </a:xfrm>
            <a:custGeom>
              <a:avLst/>
              <a:gdLst/>
              <a:ahLst/>
              <a:cxnLst>
                <a:cxn ang="0">
                  <a:pos x="148" y="162"/>
                </a:cxn>
                <a:cxn ang="0">
                  <a:pos x="116" y="162"/>
                </a:cxn>
                <a:cxn ang="0">
                  <a:pos x="116" y="68"/>
                </a:cxn>
                <a:cxn ang="0">
                  <a:pos x="84" y="130"/>
                </a:cxn>
                <a:cxn ang="0">
                  <a:pos x="62" y="130"/>
                </a:cxn>
                <a:cxn ang="0">
                  <a:pos x="30" y="68"/>
                </a:cxn>
                <a:cxn ang="0">
                  <a:pos x="30" y="162"/>
                </a:cxn>
                <a:cxn ang="0">
                  <a:pos x="0" y="162"/>
                </a:cxn>
                <a:cxn ang="0">
                  <a:pos x="0" y="0"/>
                </a:cxn>
                <a:cxn ang="0">
                  <a:pos x="30" y="0"/>
                </a:cxn>
                <a:cxn ang="0">
                  <a:pos x="72"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0" y="68"/>
                  </a:lnTo>
                  <a:lnTo>
                    <a:pt x="30" y="162"/>
                  </a:lnTo>
                  <a:lnTo>
                    <a:pt x="0" y="162"/>
                  </a:lnTo>
                  <a:lnTo>
                    <a:pt x="0" y="0"/>
                  </a:lnTo>
                  <a:lnTo>
                    <a:pt x="30" y="0"/>
                  </a:lnTo>
                  <a:lnTo>
                    <a:pt x="72"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3" name="Freeform 50"/>
            <p:cNvSpPr>
              <a:spLocks noEditPoints="1"/>
            </p:cNvSpPr>
            <p:nvPr/>
          </p:nvSpPr>
          <p:spPr bwMode="auto">
            <a:xfrm>
              <a:off x="1616" y="2371"/>
              <a:ext cx="100" cy="122"/>
            </a:xfrm>
            <a:custGeom>
              <a:avLst/>
              <a:gdLst/>
              <a:ahLst/>
              <a:cxnLst>
                <a:cxn ang="0">
                  <a:pos x="70" y="120"/>
                </a:cxn>
                <a:cxn ang="0">
                  <a:pos x="70" y="110"/>
                </a:cxn>
                <a:cxn ang="0">
                  <a:pos x="58" y="120"/>
                </a:cxn>
                <a:cxn ang="0">
                  <a:pos x="42" y="122"/>
                </a:cxn>
                <a:cxn ang="0">
                  <a:pos x="32" y="122"/>
                </a:cxn>
                <a:cxn ang="0">
                  <a:pos x="16" y="116"/>
                </a:cxn>
                <a:cxn ang="0">
                  <a:pos x="10" y="112"/>
                </a:cxn>
                <a:cxn ang="0">
                  <a:pos x="4" y="100"/>
                </a:cxn>
                <a:cxn ang="0">
                  <a:pos x="0" y="84"/>
                </a:cxn>
                <a:cxn ang="0">
                  <a:pos x="2" y="78"/>
                </a:cxn>
                <a:cxn ang="0">
                  <a:pos x="6" y="64"/>
                </a:cxn>
                <a:cxn ang="0">
                  <a:pos x="12" y="60"/>
                </a:cxn>
                <a:cxn ang="0">
                  <a:pos x="24" y="52"/>
                </a:cxn>
                <a:cxn ang="0">
                  <a:pos x="42" y="50"/>
                </a:cxn>
                <a:cxn ang="0">
                  <a:pos x="70" y="44"/>
                </a:cxn>
                <a:cxn ang="0">
                  <a:pos x="68" y="36"/>
                </a:cxn>
                <a:cxn ang="0">
                  <a:pos x="58" y="26"/>
                </a:cxn>
                <a:cxn ang="0">
                  <a:pos x="48" y="26"/>
                </a:cxn>
                <a:cxn ang="0">
                  <a:pos x="34" y="28"/>
                </a:cxn>
                <a:cxn ang="0">
                  <a:pos x="24" y="36"/>
                </a:cxn>
                <a:cxn ang="0">
                  <a:pos x="6" y="16"/>
                </a:cxn>
                <a:cxn ang="0">
                  <a:pos x="24" y="4"/>
                </a:cxn>
                <a:cxn ang="0">
                  <a:pos x="34" y="0"/>
                </a:cxn>
                <a:cxn ang="0">
                  <a:pos x="48" y="0"/>
                </a:cxn>
                <a:cxn ang="0">
                  <a:pos x="70" y="2"/>
                </a:cxn>
                <a:cxn ang="0">
                  <a:pos x="86" y="10"/>
                </a:cxn>
                <a:cxn ang="0">
                  <a:pos x="96" y="24"/>
                </a:cxn>
                <a:cxn ang="0">
                  <a:pos x="100" y="42"/>
                </a:cxn>
                <a:cxn ang="0">
                  <a:pos x="70" y="76"/>
                </a:cxn>
                <a:cxn ang="0">
                  <a:pos x="46" y="70"/>
                </a:cxn>
                <a:cxn ang="0">
                  <a:pos x="38" y="72"/>
                </a:cxn>
                <a:cxn ang="0">
                  <a:pos x="30" y="78"/>
                </a:cxn>
                <a:cxn ang="0">
                  <a:pos x="30" y="84"/>
                </a:cxn>
                <a:cxn ang="0">
                  <a:pos x="34" y="94"/>
                </a:cxn>
                <a:cxn ang="0">
                  <a:pos x="46" y="98"/>
                </a:cxn>
                <a:cxn ang="0">
                  <a:pos x="60" y="96"/>
                </a:cxn>
                <a:cxn ang="0">
                  <a:pos x="66" y="90"/>
                </a:cxn>
                <a:cxn ang="0">
                  <a:pos x="68" y="84"/>
                </a:cxn>
                <a:cxn ang="0">
                  <a:pos x="70" y="76"/>
                </a:cxn>
              </a:cxnLst>
              <a:rect l="0" t="0" r="r" b="b"/>
              <a:pathLst>
                <a:path w="100" h="122">
                  <a:moveTo>
                    <a:pt x="100" y="120"/>
                  </a:moveTo>
                  <a:lnTo>
                    <a:pt x="70" y="120"/>
                  </a:lnTo>
                  <a:lnTo>
                    <a:pt x="70" y="110"/>
                  </a:lnTo>
                  <a:lnTo>
                    <a:pt x="70" y="110"/>
                  </a:lnTo>
                  <a:lnTo>
                    <a:pt x="64" y="116"/>
                  </a:lnTo>
                  <a:lnTo>
                    <a:pt x="58" y="120"/>
                  </a:lnTo>
                  <a:lnTo>
                    <a:pt x="50" y="122"/>
                  </a:lnTo>
                  <a:lnTo>
                    <a:pt x="42" y="122"/>
                  </a:lnTo>
                  <a:lnTo>
                    <a:pt x="42" y="122"/>
                  </a:lnTo>
                  <a:lnTo>
                    <a:pt x="32" y="122"/>
                  </a:lnTo>
                  <a:lnTo>
                    <a:pt x="24" y="120"/>
                  </a:lnTo>
                  <a:lnTo>
                    <a:pt x="16" y="116"/>
                  </a:lnTo>
                  <a:lnTo>
                    <a:pt x="10" y="112"/>
                  </a:lnTo>
                  <a:lnTo>
                    <a:pt x="10" y="112"/>
                  </a:lnTo>
                  <a:lnTo>
                    <a:pt x="6" y="106"/>
                  </a:lnTo>
                  <a:lnTo>
                    <a:pt x="4" y="100"/>
                  </a:lnTo>
                  <a:lnTo>
                    <a:pt x="2" y="92"/>
                  </a:lnTo>
                  <a:lnTo>
                    <a:pt x="0" y="84"/>
                  </a:lnTo>
                  <a:lnTo>
                    <a:pt x="0" y="84"/>
                  </a:lnTo>
                  <a:lnTo>
                    <a:pt x="2" y="78"/>
                  </a:lnTo>
                  <a:lnTo>
                    <a:pt x="4" y="70"/>
                  </a:lnTo>
                  <a:lnTo>
                    <a:pt x="6" y="64"/>
                  </a:lnTo>
                  <a:lnTo>
                    <a:pt x="12" y="60"/>
                  </a:lnTo>
                  <a:lnTo>
                    <a:pt x="12" y="60"/>
                  </a:lnTo>
                  <a:lnTo>
                    <a:pt x="16" y="56"/>
                  </a:lnTo>
                  <a:lnTo>
                    <a:pt x="24" y="52"/>
                  </a:lnTo>
                  <a:lnTo>
                    <a:pt x="32" y="50"/>
                  </a:lnTo>
                  <a:lnTo>
                    <a:pt x="42" y="50"/>
                  </a:lnTo>
                  <a:lnTo>
                    <a:pt x="70" y="50"/>
                  </a:lnTo>
                  <a:lnTo>
                    <a:pt x="70" y="44"/>
                  </a:lnTo>
                  <a:lnTo>
                    <a:pt x="70" y="44"/>
                  </a:lnTo>
                  <a:lnTo>
                    <a:pt x="68" y="36"/>
                  </a:lnTo>
                  <a:lnTo>
                    <a:pt x="64" y="30"/>
                  </a:lnTo>
                  <a:lnTo>
                    <a:pt x="58" y="26"/>
                  </a:lnTo>
                  <a:lnTo>
                    <a:pt x="48" y="26"/>
                  </a:lnTo>
                  <a:lnTo>
                    <a:pt x="48" y="26"/>
                  </a:lnTo>
                  <a:lnTo>
                    <a:pt x="40" y="26"/>
                  </a:lnTo>
                  <a:lnTo>
                    <a:pt x="34" y="28"/>
                  </a:lnTo>
                  <a:lnTo>
                    <a:pt x="30" y="30"/>
                  </a:lnTo>
                  <a:lnTo>
                    <a:pt x="24" y="36"/>
                  </a:lnTo>
                  <a:lnTo>
                    <a:pt x="6" y="16"/>
                  </a:lnTo>
                  <a:lnTo>
                    <a:pt x="6" y="16"/>
                  </a:lnTo>
                  <a:lnTo>
                    <a:pt x="14" y="8"/>
                  </a:lnTo>
                  <a:lnTo>
                    <a:pt x="24" y="4"/>
                  </a:lnTo>
                  <a:lnTo>
                    <a:pt x="24" y="4"/>
                  </a:lnTo>
                  <a:lnTo>
                    <a:pt x="34" y="0"/>
                  </a:lnTo>
                  <a:lnTo>
                    <a:pt x="48" y="0"/>
                  </a:lnTo>
                  <a:lnTo>
                    <a:pt x="48" y="0"/>
                  </a:lnTo>
                  <a:lnTo>
                    <a:pt x="60" y="0"/>
                  </a:lnTo>
                  <a:lnTo>
                    <a:pt x="70" y="2"/>
                  </a:lnTo>
                  <a:lnTo>
                    <a:pt x="80" y="6"/>
                  </a:lnTo>
                  <a:lnTo>
                    <a:pt x="86" y="10"/>
                  </a:lnTo>
                  <a:lnTo>
                    <a:pt x="92" y="16"/>
                  </a:lnTo>
                  <a:lnTo>
                    <a:pt x="96" y="24"/>
                  </a:lnTo>
                  <a:lnTo>
                    <a:pt x="98" y="32"/>
                  </a:lnTo>
                  <a:lnTo>
                    <a:pt x="100" y="42"/>
                  </a:lnTo>
                  <a:lnTo>
                    <a:pt x="100" y="120"/>
                  </a:lnTo>
                  <a:close/>
                  <a:moveTo>
                    <a:pt x="70" y="76"/>
                  </a:moveTo>
                  <a:lnTo>
                    <a:pt x="70" y="70"/>
                  </a:lnTo>
                  <a:lnTo>
                    <a:pt x="46" y="70"/>
                  </a:lnTo>
                  <a:lnTo>
                    <a:pt x="46" y="70"/>
                  </a:lnTo>
                  <a:lnTo>
                    <a:pt x="38" y="72"/>
                  </a:lnTo>
                  <a:lnTo>
                    <a:pt x="34" y="74"/>
                  </a:lnTo>
                  <a:lnTo>
                    <a:pt x="30" y="78"/>
                  </a:lnTo>
                  <a:lnTo>
                    <a:pt x="30" y="84"/>
                  </a:lnTo>
                  <a:lnTo>
                    <a:pt x="30" y="84"/>
                  </a:lnTo>
                  <a:lnTo>
                    <a:pt x="30" y="90"/>
                  </a:lnTo>
                  <a:lnTo>
                    <a:pt x="34" y="94"/>
                  </a:lnTo>
                  <a:lnTo>
                    <a:pt x="40" y="96"/>
                  </a:lnTo>
                  <a:lnTo>
                    <a:pt x="46" y="98"/>
                  </a:lnTo>
                  <a:lnTo>
                    <a:pt x="46" y="98"/>
                  </a:lnTo>
                  <a:lnTo>
                    <a:pt x="60" y="96"/>
                  </a:lnTo>
                  <a:lnTo>
                    <a:pt x="64" y="94"/>
                  </a:lnTo>
                  <a:lnTo>
                    <a:pt x="66" y="90"/>
                  </a:lnTo>
                  <a:lnTo>
                    <a:pt x="66" y="90"/>
                  </a:lnTo>
                  <a:lnTo>
                    <a:pt x="68" y="84"/>
                  </a:lnTo>
                  <a:lnTo>
                    <a:pt x="70" y="76"/>
                  </a:lnTo>
                  <a:lnTo>
                    <a:pt x="70"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4" name="Freeform 51"/>
            <p:cNvSpPr>
              <a:spLocks/>
            </p:cNvSpPr>
            <p:nvPr/>
          </p:nvSpPr>
          <p:spPr bwMode="auto">
            <a:xfrm>
              <a:off x="1736" y="2371"/>
              <a:ext cx="102" cy="122"/>
            </a:xfrm>
            <a:custGeom>
              <a:avLst/>
              <a:gdLst/>
              <a:ahLst/>
              <a:cxnLst>
                <a:cxn ang="0">
                  <a:pos x="102" y="84"/>
                </a:cxn>
                <a:cxn ang="0">
                  <a:pos x="98" y="100"/>
                </a:cxn>
                <a:cxn ang="0">
                  <a:pos x="88" y="112"/>
                </a:cxn>
                <a:cxn ang="0">
                  <a:pos x="80" y="116"/>
                </a:cxn>
                <a:cxn ang="0">
                  <a:pos x="62" y="122"/>
                </a:cxn>
                <a:cxn ang="0">
                  <a:pos x="52" y="122"/>
                </a:cxn>
                <a:cxn ang="0">
                  <a:pos x="24" y="120"/>
                </a:cxn>
                <a:cxn ang="0">
                  <a:pos x="12" y="114"/>
                </a:cxn>
                <a:cxn ang="0">
                  <a:pos x="20" y="86"/>
                </a:cxn>
                <a:cxn ang="0">
                  <a:pos x="26" y="90"/>
                </a:cxn>
                <a:cxn ang="0">
                  <a:pos x="42" y="96"/>
                </a:cxn>
                <a:cxn ang="0">
                  <a:pos x="52" y="96"/>
                </a:cxn>
                <a:cxn ang="0">
                  <a:pos x="68" y="94"/>
                </a:cxn>
                <a:cxn ang="0">
                  <a:pos x="72" y="84"/>
                </a:cxn>
                <a:cxn ang="0">
                  <a:pos x="72" y="80"/>
                </a:cxn>
                <a:cxn ang="0">
                  <a:pos x="66" y="74"/>
                </a:cxn>
                <a:cxn ang="0">
                  <a:pos x="42" y="72"/>
                </a:cxn>
                <a:cxn ang="0">
                  <a:pos x="26" y="68"/>
                </a:cxn>
                <a:cxn ang="0">
                  <a:pos x="16" y="62"/>
                </a:cxn>
                <a:cxn ang="0">
                  <a:pos x="8" y="52"/>
                </a:cxn>
                <a:cxn ang="0">
                  <a:pos x="6" y="38"/>
                </a:cxn>
                <a:cxn ang="0">
                  <a:pos x="8" y="30"/>
                </a:cxn>
                <a:cxn ang="0">
                  <a:pos x="14" y="16"/>
                </a:cxn>
                <a:cxn ang="0">
                  <a:pos x="20" y="10"/>
                </a:cxn>
                <a:cxn ang="0">
                  <a:pos x="34" y="2"/>
                </a:cxn>
                <a:cxn ang="0">
                  <a:pos x="52" y="0"/>
                </a:cxn>
                <a:cxn ang="0">
                  <a:pos x="66" y="0"/>
                </a:cxn>
                <a:cxn ang="0">
                  <a:pos x="90" y="8"/>
                </a:cxn>
                <a:cxn ang="0">
                  <a:pos x="80" y="32"/>
                </a:cxn>
                <a:cxn ang="0">
                  <a:pos x="74" y="30"/>
                </a:cxn>
                <a:cxn ang="0">
                  <a:pos x="52" y="24"/>
                </a:cxn>
                <a:cxn ang="0">
                  <a:pos x="44" y="26"/>
                </a:cxn>
                <a:cxn ang="0">
                  <a:pos x="36" y="30"/>
                </a:cxn>
                <a:cxn ang="0">
                  <a:pos x="34" y="36"/>
                </a:cxn>
                <a:cxn ang="0">
                  <a:pos x="38" y="44"/>
                </a:cxn>
                <a:cxn ang="0">
                  <a:pos x="48" y="46"/>
                </a:cxn>
                <a:cxn ang="0">
                  <a:pos x="66" y="48"/>
                </a:cxn>
                <a:cxn ang="0">
                  <a:pos x="88" y="54"/>
                </a:cxn>
                <a:cxn ang="0">
                  <a:pos x="96" y="64"/>
                </a:cxn>
                <a:cxn ang="0">
                  <a:pos x="102" y="76"/>
                </a:cxn>
                <a:cxn ang="0">
                  <a:pos x="102" y="84"/>
                </a:cxn>
              </a:cxnLst>
              <a:rect l="0" t="0" r="r" b="b"/>
              <a:pathLst>
                <a:path w="102" h="122">
                  <a:moveTo>
                    <a:pt x="102" y="84"/>
                  </a:moveTo>
                  <a:lnTo>
                    <a:pt x="102" y="84"/>
                  </a:lnTo>
                  <a:lnTo>
                    <a:pt x="100" y="92"/>
                  </a:lnTo>
                  <a:lnTo>
                    <a:pt x="98" y="100"/>
                  </a:lnTo>
                  <a:lnTo>
                    <a:pt x="94" y="106"/>
                  </a:lnTo>
                  <a:lnTo>
                    <a:pt x="88" y="112"/>
                  </a:lnTo>
                  <a:lnTo>
                    <a:pt x="88" y="112"/>
                  </a:lnTo>
                  <a:lnTo>
                    <a:pt x="80" y="116"/>
                  </a:lnTo>
                  <a:lnTo>
                    <a:pt x="72" y="120"/>
                  </a:lnTo>
                  <a:lnTo>
                    <a:pt x="62" y="122"/>
                  </a:lnTo>
                  <a:lnTo>
                    <a:pt x="52" y="122"/>
                  </a:lnTo>
                  <a:lnTo>
                    <a:pt x="52" y="122"/>
                  </a:lnTo>
                  <a:lnTo>
                    <a:pt x="36" y="122"/>
                  </a:lnTo>
                  <a:lnTo>
                    <a:pt x="24" y="120"/>
                  </a:lnTo>
                  <a:lnTo>
                    <a:pt x="24" y="120"/>
                  </a:lnTo>
                  <a:lnTo>
                    <a:pt x="12" y="114"/>
                  </a:lnTo>
                  <a:lnTo>
                    <a:pt x="0" y="106"/>
                  </a:lnTo>
                  <a:lnTo>
                    <a:pt x="20" y="86"/>
                  </a:lnTo>
                  <a:lnTo>
                    <a:pt x="20" y="86"/>
                  </a:lnTo>
                  <a:lnTo>
                    <a:pt x="26" y="90"/>
                  </a:lnTo>
                  <a:lnTo>
                    <a:pt x="34" y="94"/>
                  </a:lnTo>
                  <a:lnTo>
                    <a:pt x="42" y="96"/>
                  </a:lnTo>
                  <a:lnTo>
                    <a:pt x="52" y="96"/>
                  </a:lnTo>
                  <a:lnTo>
                    <a:pt x="52" y="96"/>
                  </a:lnTo>
                  <a:lnTo>
                    <a:pt x="60" y="96"/>
                  </a:lnTo>
                  <a:lnTo>
                    <a:pt x="68" y="94"/>
                  </a:lnTo>
                  <a:lnTo>
                    <a:pt x="72" y="90"/>
                  </a:lnTo>
                  <a:lnTo>
                    <a:pt x="72" y="84"/>
                  </a:lnTo>
                  <a:lnTo>
                    <a:pt x="72" y="84"/>
                  </a:lnTo>
                  <a:lnTo>
                    <a:pt x="72" y="80"/>
                  </a:lnTo>
                  <a:lnTo>
                    <a:pt x="70" y="76"/>
                  </a:lnTo>
                  <a:lnTo>
                    <a:pt x="66" y="74"/>
                  </a:lnTo>
                  <a:lnTo>
                    <a:pt x="60" y="74"/>
                  </a:lnTo>
                  <a:lnTo>
                    <a:pt x="42" y="72"/>
                  </a:lnTo>
                  <a:lnTo>
                    <a:pt x="42" y="72"/>
                  </a:lnTo>
                  <a:lnTo>
                    <a:pt x="26" y="68"/>
                  </a:lnTo>
                  <a:lnTo>
                    <a:pt x="20" y="66"/>
                  </a:lnTo>
                  <a:lnTo>
                    <a:pt x="16" y="62"/>
                  </a:lnTo>
                  <a:lnTo>
                    <a:pt x="12" y="56"/>
                  </a:lnTo>
                  <a:lnTo>
                    <a:pt x="8" y="52"/>
                  </a:lnTo>
                  <a:lnTo>
                    <a:pt x="6" y="46"/>
                  </a:lnTo>
                  <a:lnTo>
                    <a:pt x="6" y="38"/>
                  </a:lnTo>
                  <a:lnTo>
                    <a:pt x="6" y="38"/>
                  </a:lnTo>
                  <a:lnTo>
                    <a:pt x="8" y="30"/>
                  </a:lnTo>
                  <a:lnTo>
                    <a:pt x="10" y="22"/>
                  </a:lnTo>
                  <a:lnTo>
                    <a:pt x="14" y="16"/>
                  </a:lnTo>
                  <a:lnTo>
                    <a:pt x="20" y="10"/>
                  </a:lnTo>
                  <a:lnTo>
                    <a:pt x="20" y="10"/>
                  </a:lnTo>
                  <a:lnTo>
                    <a:pt x="28" y="6"/>
                  </a:lnTo>
                  <a:lnTo>
                    <a:pt x="34" y="2"/>
                  </a:lnTo>
                  <a:lnTo>
                    <a:pt x="44" y="0"/>
                  </a:lnTo>
                  <a:lnTo>
                    <a:pt x="52" y="0"/>
                  </a:lnTo>
                  <a:lnTo>
                    <a:pt x="52" y="0"/>
                  </a:lnTo>
                  <a:lnTo>
                    <a:pt x="66" y="0"/>
                  </a:lnTo>
                  <a:lnTo>
                    <a:pt x="80" y="4"/>
                  </a:lnTo>
                  <a:lnTo>
                    <a:pt x="90" y="8"/>
                  </a:lnTo>
                  <a:lnTo>
                    <a:pt x="98" y="14"/>
                  </a:lnTo>
                  <a:lnTo>
                    <a:pt x="80" y="32"/>
                  </a:lnTo>
                  <a:lnTo>
                    <a:pt x="80" y="32"/>
                  </a:lnTo>
                  <a:lnTo>
                    <a:pt x="74" y="30"/>
                  </a:lnTo>
                  <a:lnTo>
                    <a:pt x="68" y="26"/>
                  </a:lnTo>
                  <a:lnTo>
                    <a:pt x="52" y="24"/>
                  </a:lnTo>
                  <a:lnTo>
                    <a:pt x="52" y="24"/>
                  </a:lnTo>
                  <a:lnTo>
                    <a:pt x="44" y="26"/>
                  </a:lnTo>
                  <a:lnTo>
                    <a:pt x="40" y="28"/>
                  </a:lnTo>
                  <a:lnTo>
                    <a:pt x="36" y="30"/>
                  </a:lnTo>
                  <a:lnTo>
                    <a:pt x="34" y="36"/>
                  </a:lnTo>
                  <a:lnTo>
                    <a:pt x="34" y="36"/>
                  </a:lnTo>
                  <a:lnTo>
                    <a:pt x="36" y="40"/>
                  </a:lnTo>
                  <a:lnTo>
                    <a:pt x="38" y="44"/>
                  </a:lnTo>
                  <a:lnTo>
                    <a:pt x="42" y="46"/>
                  </a:lnTo>
                  <a:lnTo>
                    <a:pt x="48" y="46"/>
                  </a:lnTo>
                  <a:lnTo>
                    <a:pt x="66" y="48"/>
                  </a:lnTo>
                  <a:lnTo>
                    <a:pt x="66" y="48"/>
                  </a:lnTo>
                  <a:lnTo>
                    <a:pt x="82" y="52"/>
                  </a:lnTo>
                  <a:lnTo>
                    <a:pt x="88" y="54"/>
                  </a:lnTo>
                  <a:lnTo>
                    <a:pt x="92" y="58"/>
                  </a:lnTo>
                  <a:lnTo>
                    <a:pt x="96" y="64"/>
                  </a:lnTo>
                  <a:lnTo>
                    <a:pt x="100" y="70"/>
                  </a:lnTo>
                  <a:lnTo>
                    <a:pt x="102" y="76"/>
                  </a:lnTo>
                  <a:lnTo>
                    <a:pt x="102" y="84"/>
                  </a:lnTo>
                  <a:lnTo>
                    <a:pt x="102" y="8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5" name="Freeform 52"/>
            <p:cNvSpPr>
              <a:spLocks/>
            </p:cNvSpPr>
            <p:nvPr/>
          </p:nvSpPr>
          <p:spPr bwMode="auto">
            <a:xfrm>
              <a:off x="1856" y="2371"/>
              <a:ext cx="94" cy="122"/>
            </a:xfrm>
            <a:custGeom>
              <a:avLst/>
              <a:gdLst/>
              <a:ahLst/>
              <a:cxnLst>
                <a:cxn ang="0">
                  <a:pos x="94" y="106"/>
                </a:cxn>
                <a:cxn ang="0">
                  <a:pos x="94" y="106"/>
                </a:cxn>
                <a:cxn ang="0">
                  <a:pos x="86" y="114"/>
                </a:cxn>
                <a:cxn ang="0">
                  <a:pos x="76" y="118"/>
                </a:cxn>
                <a:cxn ang="0">
                  <a:pos x="66" y="122"/>
                </a:cxn>
                <a:cxn ang="0">
                  <a:pos x="54" y="122"/>
                </a:cxn>
                <a:cxn ang="0">
                  <a:pos x="54" y="122"/>
                </a:cxn>
                <a:cxn ang="0">
                  <a:pos x="44" y="122"/>
                </a:cxn>
                <a:cxn ang="0">
                  <a:pos x="34" y="120"/>
                </a:cxn>
                <a:cxn ang="0">
                  <a:pos x="26" y="116"/>
                </a:cxn>
                <a:cxn ang="0">
                  <a:pos x="18" y="110"/>
                </a:cxn>
                <a:cxn ang="0">
                  <a:pos x="18" y="110"/>
                </a:cxn>
                <a:cxn ang="0">
                  <a:pos x="10" y="100"/>
                </a:cxn>
                <a:cxn ang="0">
                  <a:pos x="6" y="90"/>
                </a:cxn>
                <a:cxn ang="0">
                  <a:pos x="2" y="76"/>
                </a:cxn>
                <a:cxn ang="0">
                  <a:pos x="0" y="62"/>
                </a:cxn>
                <a:cxn ang="0">
                  <a:pos x="0" y="62"/>
                </a:cxn>
                <a:cxn ang="0">
                  <a:pos x="2" y="46"/>
                </a:cxn>
                <a:cxn ang="0">
                  <a:pos x="6" y="32"/>
                </a:cxn>
                <a:cxn ang="0">
                  <a:pos x="10" y="22"/>
                </a:cxn>
                <a:cxn ang="0">
                  <a:pos x="18" y="12"/>
                </a:cxn>
                <a:cxn ang="0">
                  <a:pos x="18" y="12"/>
                </a:cxn>
                <a:cxn ang="0">
                  <a:pos x="26" y="6"/>
                </a:cxn>
                <a:cxn ang="0">
                  <a:pos x="34" y="4"/>
                </a:cxn>
                <a:cxn ang="0">
                  <a:pos x="44" y="0"/>
                </a:cxn>
                <a:cxn ang="0">
                  <a:pos x="54" y="0"/>
                </a:cxn>
                <a:cxn ang="0">
                  <a:pos x="54" y="0"/>
                </a:cxn>
                <a:cxn ang="0">
                  <a:pos x="66" y="0"/>
                </a:cxn>
                <a:cxn ang="0">
                  <a:pos x="76" y="4"/>
                </a:cxn>
                <a:cxn ang="0">
                  <a:pos x="86" y="8"/>
                </a:cxn>
                <a:cxn ang="0">
                  <a:pos x="94" y="16"/>
                </a:cxn>
                <a:cxn ang="0">
                  <a:pos x="74" y="36"/>
                </a:cxn>
                <a:cxn ang="0">
                  <a:pos x="74" y="36"/>
                </a:cxn>
                <a:cxn ang="0">
                  <a:pos x="64" y="30"/>
                </a:cxn>
                <a:cxn ang="0">
                  <a:pos x="54" y="26"/>
                </a:cxn>
                <a:cxn ang="0">
                  <a:pos x="54" y="26"/>
                </a:cxn>
                <a:cxn ang="0">
                  <a:pos x="44" y="28"/>
                </a:cxn>
                <a:cxn ang="0">
                  <a:pos x="38" y="34"/>
                </a:cxn>
                <a:cxn ang="0">
                  <a:pos x="38" y="34"/>
                </a:cxn>
                <a:cxn ang="0">
                  <a:pos x="34" y="40"/>
                </a:cxn>
                <a:cxn ang="0">
                  <a:pos x="32" y="46"/>
                </a:cxn>
                <a:cxn ang="0">
                  <a:pos x="30" y="62"/>
                </a:cxn>
                <a:cxn ang="0">
                  <a:pos x="30" y="62"/>
                </a:cxn>
                <a:cxn ang="0">
                  <a:pos x="32" y="76"/>
                </a:cxn>
                <a:cxn ang="0">
                  <a:pos x="34" y="82"/>
                </a:cxn>
                <a:cxn ang="0">
                  <a:pos x="38" y="88"/>
                </a:cxn>
                <a:cxn ang="0">
                  <a:pos x="38" y="88"/>
                </a:cxn>
                <a:cxn ang="0">
                  <a:pos x="44" y="94"/>
                </a:cxn>
                <a:cxn ang="0">
                  <a:pos x="54" y="96"/>
                </a:cxn>
                <a:cxn ang="0">
                  <a:pos x="54" y="96"/>
                </a:cxn>
                <a:cxn ang="0">
                  <a:pos x="64" y="94"/>
                </a:cxn>
                <a:cxn ang="0">
                  <a:pos x="74" y="86"/>
                </a:cxn>
                <a:cxn ang="0">
                  <a:pos x="94" y="106"/>
                </a:cxn>
              </a:cxnLst>
              <a:rect l="0" t="0" r="r" b="b"/>
              <a:pathLst>
                <a:path w="94" h="122">
                  <a:moveTo>
                    <a:pt x="94" y="106"/>
                  </a:moveTo>
                  <a:lnTo>
                    <a:pt x="94" y="106"/>
                  </a:lnTo>
                  <a:lnTo>
                    <a:pt x="86" y="114"/>
                  </a:lnTo>
                  <a:lnTo>
                    <a:pt x="76" y="118"/>
                  </a:lnTo>
                  <a:lnTo>
                    <a:pt x="66" y="122"/>
                  </a:lnTo>
                  <a:lnTo>
                    <a:pt x="54" y="122"/>
                  </a:lnTo>
                  <a:lnTo>
                    <a:pt x="54" y="122"/>
                  </a:lnTo>
                  <a:lnTo>
                    <a:pt x="44" y="122"/>
                  </a:lnTo>
                  <a:lnTo>
                    <a:pt x="34" y="120"/>
                  </a:lnTo>
                  <a:lnTo>
                    <a:pt x="26" y="116"/>
                  </a:lnTo>
                  <a:lnTo>
                    <a:pt x="18" y="110"/>
                  </a:lnTo>
                  <a:lnTo>
                    <a:pt x="18" y="110"/>
                  </a:lnTo>
                  <a:lnTo>
                    <a:pt x="10" y="100"/>
                  </a:lnTo>
                  <a:lnTo>
                    <a:pt x="6" y="90"/>
                  </a:lnTo>
                  <a:lnTo>
                    <a:pt x="2" y="76"/>
                  </a:lnTo>
                  <a:lnTo>
                    <a:pt x="0" y="62"/>
                  </a:lnTo>
                  <a:lnTo>
                    <a:pt x="0" y="62"/>
                  </a:lnTo>
                  <a:lnTo>
                    <a:pt x="2" y="46"/>
                  </a:lnTo>
                  <a:lnTo>
                    <a:pt x="6" y="32"/>
                  </a:lnTo>
                  <a:lnTo>
                    <a:pt x="10" y="22"/>
                  </a:lnTo>
                  <a:lnTo>
                    <a:pt x="18" y="12"/>
                  </a:lnTo>
                  <a:lnTo>
                    <a:pt x="18" y="12"/>
                  </a:lnTo>
                  <a:lnTo>
                    <a:pt x="26" y="6"/>
                  </a:lnTo>
                  <a:lnTo>
                    <a:pt x="34" y="4"/>
                  </a:lnTo>
                  <a:lnTo>
                    <a:pt x="44" y="0"/>
                  </a:lnTo>
                  <a:lnTo>
                    <a:pt x="54" y="0"/>
                  </a:lnTo>
                  <a:lnTo>
                    <a:pt x="54" y="0"/>
                  </a:lnTo>
                  <a:lnTo>
                    <a:pt x="66" y="0"/>
                  </a:lnTo>
                  <a:lnTo>
                    <a:pt x="76" y="4"/>
                  </a:lnTo>
                  <a:lnTo>
                    <a:pt x="86" y="8"/>
                  </a:lnTo>
                  <a:lnTo>
                    <a:pt x="94" y="16"/>
                  </a:lnTo>
                  <a:lnTo>
                    <a:pt x="74" y="36"/>
                  </a:lnTo>
                  <a:lnTo>
                    <a:pt x="74" y="36"/>
                  </a:lnTo>
                  <a:lnTo>
                    <a:pt x="64" y="30"/>
                  </a:lnTo>
                  <a:lnTo>
                    <a:pt x="54" y="26"/>
                  </a:lnTo>
                  <a:lnTo>
                    <a:pt x="54" y="26"/>
                  </a:lnTo>
                  <a:lnTo>
                    <a:pt x="44" y="28"/>
                  </a:lnTo>
                  <a:lnTo>
                    <a:pt x="38" y="34"/>
                  </a:lnTo>
                  <a:lnTo>
                    <a:pt x="38" y="34"/>
                  </a:lnTo>
                  <a:lnTo>
                    <a:pt x="34" y="40"/>
                  </a:lnTo>
                  <a:lnTo>
                    <a:pt x="32" y="46"/>
                  </a:lnTo>
                  <a:lnTo>
                    <a:pt x="30" y="62"/>
                  </a:lnTo>
                  <a:lnTo>
                    <a:pt x="30" y="62"/>
                  </a:lnTo>
                  <a:lnTo>
                    <a:pt x="32" y="76"/>
                  </a:lnTo>
                  <a:lnTo>
                    <a:pt x="34" y="82"/>
                  </a:lnTo>
                  <a:lnTo>
                    <a:pt x="38" y="88"/>
                  </a:lnTo>
                  <a:lnTo>
                    <a:pt x="38" y="88"/>
                  </a:lnTo>
                  <a:lnTo>
                    <a:pt x="44" y="94"/>
                  </a:lnTo>
                  <a:lnTo>
                    <a:pt x="54" y="96"/>
                  </a:lnTo>
                  <a:lnTo>
                    <a:pt x="54" y="96"/>
                  </a:lnTo>
                  <a:lnTo>
                    <a:pt x="64" y="94"/>
                  </a:lnTo>
                  <a:lnTo>
                    <a:pt x="74" y="86"/>
                  </a:lnTo>
                  <a:lnTo>
                    <a:pt x="94" y="10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6" name="Freeform 53"/>
            <p:cNvSpPr>
              <a:spLocks/>
            </p:cNvSpPr>
            <p:nvPr/>
          </p:nvSpPr>
          <p:spPr bwMode="auto">
            <a:xfrm>
              <a:off x="1972" y="2329"/>
              <a:ext cx="100" cy="162"/>
            </a:xfrm>
            <a:custGeom>
              <a:avLst/>
              <a:gdLst/>
              <a:ahLst/>
              <a:cxnLst>
                <a:cxn ang="0">
                  <a:pos x="100" y="162"/>
                </a:cxn>
                <a:cxn ang="0">
                  <a:pos x="70" y="162"/>
                </a:cxn>
                <a:cxn ang="0">
                  <a:pos x="70" y="90"/>
                </a:cxn>
                <a:cxn ang="0">
                  <a:pos x="70" y="90"/>
                </a:cxn>
                <a:cxn ang="0">
                  <a:pos x="68" y="80"/>
                </a:cxn>
                <a:cxn ang="0">
                  <a:pos x="64" y="74"/>
                </a:cxn>
                <a:cxn ang="0">
                  <a:pos x="64" y="74"/>
                </a:cxn>
                <a:cxn ang="0">
                  <a:pos x="58" y="70"/>
                </a:cxn>
                <a:cxn ang="0">
                  <a:pos x="50" y="68"/>
                </a:cxn>
                <a:cxn ang="0">
                  <a:pos x="50" y="68"/>
                </a:cxn>
                <a:cxn ang="0">
                  <a:pos x="42" y="70"/>
                </a:cxn>
                <a:cxn ang="0">
                  <a:pos x="38" y="74"/>
                </a:cxn>
                <a:cxn ang="0">
                  <a:pos x="38" y="74"/>
                </a:cxn>
                <a:cxn ang="0">
                  <a:pos x="32" y="80"/>
                </a:cxn>
                <a:cxn ang="0">
                  <a:pos x="30" y="90"/>
                </a:cxn>
                <a:cxn ang="0">
                  <a:pos x="30" y="162"/>
                </a:cxn>
                <a:cxn ang="0">
                  <a:pos x="0" y="162"/>
                </a:cxn>
                <a:cxn ang="0">
                  <a:pos x="0" y="0"/>
                </a:cxn>
                <a:cxn ang="0">
                  <a:pos x="30" y="0"/>
                </a:cxn>
                <a:cxn ang="0">
                  <a:pos x="30" y="54"/>
                </a:cxn>
                <a:cxn ang="0">
                  <a:pos x="30" y="54"/>
                </a:cxn>
                <a:cxn ang="0">
                  <a:pos x="38" y="48"/>
                </a:cxn>
                <a:cxn ang="0">
                  <a:pos x="44" y="46"/>
                </a:cxn>
                <a:cxn ang="0">
                  <a:pos x="52" y="42"/>
                </a:cxn>
                <a:cxn ang="0">
                  <a:pos x="60" y="42"/>
                </a:cxn>
                <a:cxn ang="0">
                  <a:pos x="60" y="42"/>
                </a:cxn>
                <a:cxn ang="0">
                  <a:pos x="68" y="42"/>
                </a:cxn>
                <a:cxn ang="0">
                  <a:pos x="76" y="46"/>
                </a:cxn>
                <a:cxn ang="0">
                  <a:pos x="84" y="48"/>
                </a:cxn>
                <a:cxn ang="0">
                  <a:pos x="90" y="54"/>
                </a:cxn>
                <a:cxn ang="0">
                  <a:pos x="90" y="54"/>
                </a:cxn>
                <a:cxn ang="0">
                  <a:pos x="94" y="60"/>
                </a:cxn>
                <a:cxn ang="0">
                  <a:pos x="96" y="68"/>
                </a:cxn>
                <a:cxn ang="0">
                  <a:pos x="98" y="76"/>
                </a:cxn>
                <a:cxn ang="0">
                  <a:pos x="100" y="86"/>
                </a:cxn>
                <a:cxn ang="0">
                  <a:pos x="100" y="162"/>
                </a:cxn>
              </a:cxnLst>
              <a:rect l="0" t="0" r="r" b="b"/>
              <a:pathLst>
                <a:path w="100" h="162">
                  <a:moveTo>
                    <a:pt x="100" y="162"/>
                  </a:moveTo>
                  <a:lnTo>
                    <a:pt x="70" y="162"/>
                  </a:lnTo>
                  <a:lnTo>
                    <a:pt x="70" y="90"/>
                  </a:lnTo>
                  <a:lnTo>
                    <a:pt x="70" y="90"/>
                  </a:lnTo>
                  <a:lnTo>
                    <a:pt x="68" y="80"/>
                  </a:lnTo>
                  <a:lnTo>
                    <a:pt x="64" y="74"/>
                  </a:lnTo>
                  <a:lnTo>
                    <a:pt x="64" y="74"/>
                  </a:lnTo>
                  <a:lnTo>
                    <a:pt x="58" y="70"/>
                  </a:lnTo>
                  <a:lnTo>
                    <a:pt x="50" y="68"/>
                  </a:lnTo>
                  <a:lnTo>
                    <a:pt x="50" y="68"/>
                  </a:lnTo>
                  <a:lnTo>
                    <a:pt x="42" y="70"/>
                  </a:lnTo>
                  <a:lnTo>
                    <a:pt x="38" y="74"/>
                  </a:lnTo>
                  <a:lnTo>
                    <a:pt x="38" y="74"/>
                  </a:lnTo>
                  <a:lnTo>
                    <a:pt x="32" y="80"/>
                  </a:lnTo>
                  <a:lnTo>
                    <a:pt x="30" y="90"/>
                  </a:lnTo>
                  <a:lnTo>
                    <a:pt x="30" y="162"/>
                  </a:lnTo>
                  <a:lnTo>
                    <a:pt x="0" y="162"/>
                  </a:lnTo>
                  <a:lnTo>
                    <a:pt x="0" y="0"/>
                  </a:lnTo>
                  <a:lnTo>
                    <a:pt x="30" y="0"/>
                  </a:lnTo>
                  <a:lnTo>
                    <a:pt x="30" y="54"/>
                  </a:lnTo>
                  <a:lnTo>
                    <a:pt x="30" y="54"/>
                  </a:lnTo>
                  <a:lnTo>
                    <a:pt x="38" y="48"/>
                  </a:lnTo>
                  <a:lnTo>
                    <a:pt x="44" y="46"/>
                  </a:lnTo>
                  <a:lnTo>
                    <a:pt x="52" y="42"/>
                  </a:lnTo>
                  <a:lnTo>
                    <a:pt x="60" y="42"/>
                  </a:lnTo>
                  <a:lnTo>
                    <a:pt x="60" y="42"/>
                  </a:lnTo>
                  <a:lnTo>
                    <a:pt x="68" y="42"/>
                  </a:lnTo>
                  <a:lnTo>
                    <a:pt x="76" y="46"/>
                  </a:lnTo>
                  <a:lnTo>
                    <a:pt x="84" y="48"/>
                  </a:lnTo>
                  <a:lnTo>
                    <a:pt x="90" y="54"/>
                  </a:lnTo>
                  <a:lnTo>
                    <a:pt x="90" y="54"/>
                  </a:lnTo>
                  <a:lnTo>
                    <a:pt x="94" y="60"/>
                  </a:lnTo>
                  <a:lnTo>
                    <a:pt x="96" y="68"/>
                  </a:lnTo>
                  <a:lnTo>
                    <a:pt x="98" y="76"/>
                  </a:lnTo>
                  <a:lnTo>
                    <a:pt x="100" y="86"/>
                  </a:lnTo>
                  <a:lnTo>
                    <a:pt x="100"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7" name="Freeform 54"/>
            <p:cNvSpPr>
              <a:spLocks noEditPoints="1"/>
            </p:cNvSpPr>
            <p:nvPr/>
          </p:nvSpPr>
          <p:spPr bwMode="auto">
            <a:xfrm>
              <a:off x="2104" y="2327"/>
              <a:ext cx="30" cy="164"/>
            </a:xfrm>
            <a:custGeom>
              <a:avLst/>
              <a:gdLst/>
              <a:ahLst/>
              <a:cxnLst>
                <a:cxn ang="0">
                  <a:pos x="30" y="26"/>
                </a:cxn>
                <a:cxn ang="0">
                  <a:pos x="0" y="26"/>
                </a:cxn>
                <a:cxn ang="0">
                  <a:pos x="0" y="0"/>
                </a:cxn>
                <a:cxn ang="0">
                  <a:pos x="30" y="0"/>
                </a:cxn>
                <a:cxn ang="0">
                  <a:pos x="30" y="26"/>
                </a:cxn>
                <a:cxn ang="0">
                  <a:pos x="30" y="164"/>
                </a:cxn>
                <a:cxn ang="0">
                  <a:pos x="0" y="164"/>
                </a:cxn>
                <a:cxn ang="0">
                  <a:pos x="0" y="46"/>
                </a:cxn>
                <a:cxn ang="0">
                  <a:pos x="30" y="46"/>
                </a:cxn>
                <a:cxn ang="0">
                  <a:pos x="30" y="164"/>
                </a:cxn>
              </a:cxnLst>
              <a:rect l="0" t="0" r="r" b="b"/>
              <a:pathLst>
                <a:path w="30" h="164">
                  <a:moveTo>
                    <a:pt x="30" y="26"/>
                  </a:moveTo>
                  <a:lnTo>
                    <a:pt x="0" y="26"/>
                  </a:lnTo>
                  <a:lnTo>
                    <a:pt x="0" y="0"/>
                  </a:lnTo>
                  <a:lnTo>
                    <a:pt x="30" y="0"/>
                  </a:lnTo>
                  <a:lnTo>
                    <a:pt x="30" y="26"/>
                  </a:lnTo>
                  <a:close/>
                  <a:moveTo>
                    <a:pt x="30" y="164"/>
                  </a:moveTo>
                  <a:lnTo>
                    <a:pt x="0" y="164"/>
                  </a:lnTo>
                  <a:lnTo>
                    <a:pt x="0" y="46"/>
                  </a:lnTo>
                  <a:lnTo>
                    <a:pt x="30" y="46"/>
                  </a:lnTo>
                  <a:lnTo>
                    <a:pt x="30" y="16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8" name="Freeform 55"/>
            <p:cNvSpPr>
              <a:spLocks/>
            </p:cNvSpPr>
            <p:nvPr/>
          </p:nvSpPr>
          <p:spPr bwMode="auto">
            <a:xfrm>
              <a:off x="2166" y="2371"/>
              <a:ext cx="100" cy="120"/>
            </a:xfrm>
            <a:custGeom>
              <a:avLst/>
              <a:gdLst/>
              <a:ahLst/>
              <a:cxnLst>
                <a:cxn ang="0">
                  <a:pos x="100" y="120"/>
                </a:cxn>
                <a:cxn ang="0">
                  <a:pos x="70" y="120"/>
                </a:cxn>
                <a:cxn ang="0">
                  <a:pos x="70" y="48"/>
                </a:cxn>
                <a:cxn ang="0">
                  <a:pos x="70" y="48"/>
                </a:cxn>
                <a:cxn ang="0">
                  <a:pos x="68" y="38"/>
                </a:cxn>
                <a:cxn ang="0">
                  <a:pos x="64" y="32"/>
                </a:cxn>
                <a:cxn ang="0">
                  <a:pos x="64" y="32"/>
                </a:cxn>
                <a:cxn ang="0">
                  <a:pos x="58"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4" y="4"/>
                </a:cxn>
                <a:cxn ang="0">
                  <a:pos x="50" y="0"/>
                </a:cxn>
                <a:cxn ang="0">
                  <a:pos x="60" y="0"/>
                </a:cxn>
                <a:cxn ang="0">
                  <a:pos x="60" y="0"/>
                </a:cxn>
                <a:cxn ang="0">
                  <a:pos x="68" y="0"/>
                </a:cxn>
                <a:cxn ang="0">
                  <a:pos x="76" y="2"/>
                </a:cxn>
                <a:cxn ang="0">
                  <a:pos x="82" y="6"/>
                </a:cxn>
                <a:cxn ang="0">
                  <a:pos x="88" y="10"/>
                </a:cxn>
                <a:cxn ang="0">
                  <a:pos x="88" y="10"/>
                </a:cxn>
                <a:cxn ang="0">
                  <a:pos x="94" y="18"/>
                </a:cxn>
                <a:cxn ang="0">
                  <a:pos x="96" y="26"/>
                </a:cxn>
                <a:cxn ang="0">
                  <a:pos x="100" y="34"/>
                </a:cxn>
                <a:cxn ang="0">
                  <a:pos x="100" y="44"/>
                </a:cxn>
                <a:cxn ang="0">
                  <a:pos x="100" y="120"/>
                </a:cxn>
              </a:cxnLst>
              <a:rect l="0" t="0" r="r" b="b"/>
              <a:pathLst>
                <a:path w="100" h="120">
                  <a:moveTo>
                    <a:pt x="100" y="120"/>
                  </a:moveTo>
                  <a:lnTo>
                    <a:pt x="70" y="120"/>
                  </a:lnTo>
                  <a:lnTo>
                    <a:pt x="70" y="48"/>
                  </a:lnTo>
                  <a:lnTo>
                    <a:pt x="70" y="48"/>
                  </a:lnTo>
                  <a:lnTo>
                    <a:pt x="68" y="38"/>
                  </a:lnTo>
                  <a:lnTo>
                    <a:pt x="64" y="32"/>
                  </a:lnTo>
                  <a:lnTo>
                    <a:pt x="64" y="32"/>
                  </a:lnTo>
                  <a:lnTo>
                    <a:pt x="58"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4" y="4"/>
                  </a:lnTo>
                  <a:lnTo>
                    <a:pt x="50" y="0"/>
                  </a:lnTo>
                  <a:lnTo>
                    <a:pt x="60" y="0"/>
                  </a:lnTo>
                  <a:lnTo>
                    <a:pt x="60" y="0"/>
                  </a:lnTo>
                  <a:lnTo>
                    <a:pt x="68" y="0"/>
                  </a:lnTo>
                  <a:lnTo>
                    <a:pt x="76" y="2"/>
                  </a:lnTo>
                  <a:lnTo>
                    <a:pt x="82" y="6"/>
                  </a:lnTo>
                  <a:lnTo>
                    <a:pt x="88" y="10"/>
                  </a:lnTo>
                  <a:lnTo>
                    <a:pt x="88" y="10"/>
                  </a:lnTo>
                  <a:lnTo>
                    <a:pt x="94" y="18"/>
                  </a:lnTo>
                  <a:lnTo>
                    <a:pt x="96" y="26"/>
                  </a:lnTo>
                  <a:lnTo>
                    <a:pt x="100"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59" name="Freeform 56"/>
            <p:cNvSpPr>
              <a:spLocks noEditPoints="1"/>
            </p:cNvSpPr>
            <p:nvPr/>
          </p:nvSpPr>
          <p:spPr bwMode="auto">
            <a:xfrm>
              <a:off x="2292" y="2371"/>
              <a:ext cx="104" cy="122"/>
            </a:xfrm>
            <a:custGeom>
              <a:avLst/>
              <a:gdLst/>
              <a:ahLst/>
              <a:cxnLst>
                <a:cxn ang="0">
                  <a:pos x="30" y="70"/>
                </a:cxn>
                <a:cxn ang="0">
                  <a:pos x="32" y="82"/>
                </a:cxn>
                <a:cxn ang="0">
                  <a:pos x="36" y="90"/>
                </a:cxn>
                <a:cxn ang="0">
                  <a:pos x="56" y="98"/>
                </a:cxn>
                <a:cxn ang="0">
                  <a:pos x="64" y="96"/>
                </a:cxn>
                <a:cxn ang="0">
                  <a:pos x="76" y="90"/>
                </a:cxn>
                <a:cxn ang="0">
                  <a:pos x="100" y="104"/>
                </a:cxn>
                <a:cxn ang="0">
                  <a:pos x="92" y="112"/>
                </a:cxn>
                <a:cxn ang="0">
                  <a:pos x="82" y="118"/>
                </a:cxn>
                <a:cxn ang="0">
                  <a:pos x="56" y="122"/>
                </a:cxn>
                <a:cxn ang="0">
                  <a:pos x="42" y="122"/>
                </a:cxn>
                <a:cxn ang="0">
                  <a:pos x="22" y="114"/>
                </a:cxn>
                <a:cxn ang="0">
                  <a:pos x="8" y="98"/>
                </a:cxn>
                <a:cxn ang="0">
                  <a:pos x="2" y="76"/>
                </a:cxn>
                <a:cxn ang="0">
                  <a:pos x="0" y="62"/>
                </a:cxn>
                <a:cxn ang="0">
                  <a:pos x="4" y="36"/>
                </a:cxn>
                <a:cxn ang="0">
                  <a:pos x="14" y="16"/>
                </a:cxn>
                <a:cxn ang="0">
                  <a:pos x="22" y="8"/>
                </a:cxn>
                <a:cxn ang="0">
                  <a:pos x="42" y="0"/>
                </a:cxn>
                <a:cxn ang="0">
                  <a:pos x="52" y="0"/>
                </a:cxn>
                <a:cxn ang="0">
                  <a:pos x="74" y="4"/>
                </a:cxn>
                <a:cxn ang="0">
                  <a:pos x="90" y="16"/>
                </a:cxn>
                <a:cxn ang="0">
                  <a:pos x="96" y="24"/>
                </a:cxn>
                <a:cxn ang="0">
                  <a:pos x="104" y="46"/>
                </a:cxn>
                <a:cxn ang="0">
                  <a:pos x="104" y="70"/>
                </a:cxn>
                <a:cxn ang="0">
                  <a:pos x="76" y="50"/>
                </a:cxn>
                <a:cxn ang="0">
                  <a:pos x="72" y="38"/>
                </a:cxn>
                <a:cxn ang="0">
                  <a:pos x="68" y="32"/>
                </a:cxn>
                <a:cxn ang="0">
                  <a:pos x="58" y="26"/>
                </a:cxn>
                <a:cxn ang="0">
                  <a:pos x="52" y="24"/>
                </a:cxn>
                <a:cxn ang="0">
                  <a:pos x="40" y="28"/>
                </a:cxn>
                <a:cxn ang="0">
                  <a:pos x="32" y="38"/>
                </a:cxn>
                <a:cxn ang="0">
                  <a:pos x="30" y="44"/>
                </a:cxn>
                <a:cxn ang="0">
                  <a:pos x="76" y="50"/>
                </a:cxn>
              </a:cxnLst>
              <a:rect l="0" t="0" r="r" b="b"/>
              <a:pathLst>
                <a:path w="104" h="122">
                  <a:moveTo>
                    <a:pt x="104" y="70"/>
                  </a:moveTo>
                  <a:lnTo>
                    <a:pt x="30" y="70"/>
                  </a:lnTo>
                  <a:lnTo>
                    <a:pt x="30" y="70"/>
                  </a:lnTo>
                  <a:lnTo>
                    <a:pt x="32" y="82"/>
                  </a:lnTo>
                  <a:lnTo>
                    <a:pt x="36" y="90"/>
                  </a:lnTo>
                  <a:lnTo>
                    <a:pt x="36" y="90"/>
                  </a:lnTo>
                  <a:lnTo>
                    <a:pt x="44" y="96"/>
                  </a:lnTo>
                  <a:lnTo>
                    <a:pt x="56" y="98"/>
                  </a:lnTo>
                  <a:lnTo>
                    <a:pt x="56" y="98"/>
                  </a:lnTo>
                  <a:lnTo>
                    <a:pt x="64" y="96"/>
                  </a:lnTo>
                  <a:lnTo>
                    <a:pt x="70" y="94"/>
                  </a:lnTo>
                  <a:lnTo>
                    <a:pt x="76" y="90"/>
                  </a:lnTo>
                  <a:lnTo>
                    <a:pt x="82" y="86"/>
                  </a:lnTo>
                  <a:lnTo>
                    <a:pt x="100" y="104"/>
                  </a:lnTo>
                  <a:lnTo>
                    <a:pt x="100" y="104"/>
                  </a:lnTo>
                  <a:lnTo>
                    <a:pt x="92" y="112"/>
                  </a:lnTo>
                  <a:lnTo>
                    <a:pt x="82" y="118"/>
                  </a:lnTo>
                  <a:lnTo>
                    <a:pt x="82" y="118"/>
                  </a:lnTo>
                  <a:lnTo>
                    <a:pt x="70" y="122"/>
                  </a:lnTo>
                  <a:lnTo>
                    <a:pt x="56" y="122"/>
                  </a:lnTo>
                  <a:lnTo>
                    <a:pt x="56" y="122"/>
                  </a:lnTo>
                  <a:lnTo>
                    <a:pt x="42" y="122"/>
                  </a:lnTo>
                  <a:lnTo>
                    <a:pt x="32" y="118"/>
                  </a:lnTo>
                  <a:lnTo>
                    <a:pt x="22" y="114"/>
                  </a:lnTo>
                  <a:lnTo>
                    <a:pt x="14" y="106"/>
                  </a:lnTo>
                  <a:lnTo>
                    <a:pt x="8" y="98"/>
                  </a:lnTo>
                  <a:lnTo>
                    <a:pt x="4" y="88"/>
                  </a:lnTo>
                  <a:lnTo>
                    <a:pt x="2" y="76"/>
                  </a:lnTo>
                  <a:lnTo>
                    <a:pt x="0" y="62"/>
                  </a:lnTo>
                  <a:lnTo>
                    <a:pt x="0" y="62"/>
                  </a:lnTo>
                  <a:lnTo>
                    <a:pt x="2" y="48"/>
                  </a:lnTo>
                  <a:lnTo>
                    <a:pt x="4" y="36"/>
                  </a:lnTo>
                  <a:lnTo>
                    <a:pt x="8" y="24"/>
                  </a:lnTo>
                  <a:lnTo>
                    <a:pt x="14" y="16"/>
                  </a:lnTo>
                  <a:lnTo>
                    <a:pt x="14" y="16"/>
                  </a:lnTo>
                  <a:lnTo>
                    <a:pt x="22" y="8"/>
                  </a:lnTo>
                  <a:lnTo>
                    <a:pt x="32" y="4"/>
                  </a:lnTo>
                  <a:lnTo>
                    <a:pt x="42" y="0"/>
                  </a:lnTo>
                  <a:lnTo>
                    <a:pt x="52" y="0"/>
                  </a:lnTo>
                  <a:lnTo>
                    <a:pt x="52" y="0"/>
                  </a:lnTo>
                  <a:lnTo>
                    <a:pt x="64" y="0"/>
                  </a:lnTo>
                  <a:lnTo>
                    <a:pt x="74" y="4"/>
                  </a:lnTo>
                  <a:lnTo>
                    <a:pt x="84" y="10"/>
                  </a:lnTo>
                  <a:lnTo>
                    <a:pt x="90" y="16"/>
                  </a:lnTo>
                  <a:lnTo>
                    <a:pt x="90" y="16"/>
                  </a:lnTo>
                  <a:lnTo>
                    <a:pt x="96" y="24"/>
                  </a:lnTo>
                  <a:lnTo>
                    <a:pt x="102" y="34"/>
                  </a:lnTo>
                  <a:lnTo>
                    <a:pt x="104" y="46"/>
                  </a:lnTo>
                  <a:lnTo>
                    <a:pt x="104" y="58"/>
                  </a:lnTo>
                  <a:lnTo>
                    <a:pt x="104" y="70"/>
                  </a:lnTo>
                  <a:close/>
                  <a:moveTo>
                    <a:pt x="76" y="50"/>
                  </a:moveTo>
                  <a:lnTo>
                    <a:pt x="76" y="50"/>
                  </a:lnTo>
                  <a:lnTo>
                    <a:pt x="74" y="44"/>
                  </a:lnTo>
                  <a:lnTo>
                    <a:pt x="72" y="38"/>
                  </a:lnTo>
                  <a:lnTo>
                    <a:pt x="72" y="38"/>
                  </a:lnTo>
                  <a:lnTo>
                    <a:pt x="68" y="32"/>
                  </a:lnTo>
                  <a:lnTo>
                    <a:pt x="64" y="28"/>
                  </a:lnTo>
                  <a:lnTo>
                    <a:pt x="58" y="26"/>
                  </a:lnTo>
                  <a:lnTo>
                    <a:pt x="52" y="24"/>
                  </a:lnTo>
                  <a:lnTo>
                    <a:pt x="52" y="24"/>
                  </a:lnTo>
                  <a:lnTo>
                    <a:pt x="46" y="26"/>
                  </a:lnTo>
                  <a:lnTo>
                    <a:pt x="40" y="28"/>
                  </a:lnTo>
                  <a:lnTo>
                    <a:pt x="36" y="32"/>
                  </a:lnTo>
                  <a:lnTo>
                    <a:pt x="32" y="38"/>
                  </a:lnTo>
                  <a:lnTo>
                    <a:pt x="32" y="38"/>
                  </a:lnTo>
                  <a:lnTo>
                    <a:pt x="30" y="44"/>
                  </a:lnTo>
                  <a:lnTo>
                    <a:pt x="30" y="50"/>
                  </a:lnTo>
                  <a:lnTo>
                    <a:pt x="76"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0" name="Freeform 57"/>
            <p:cNvSpPr>
              <a:spLocks/>
            </p:cNvSpPr>
            <p:nvPr/>
          </p:nvSpPr>
          <p:spPr bwMode="auto">
            <a:xfrm>
              <a:off x="2424" y="2371"/>
              <a:ext cx="100" cy="120"/>
            </a:xfrm>
            <a:custGeom>
              <a:avLst/>
              <a:gdLst/>
              <a:ahLst/>
              <a:cxnLst>
                <a:cxn ang="0">
                  <a:pos x="100" y="120"/>
                </a:cxn>
                <a:cxn ang="0">
                  <a:pos x="70" y="120"/>
                </a:cxn>
                <a:cxn ang="0">
                  <a:pos x="70" y="48"/>
                </a:cxn>
                <a:cxn ang="0">
                  <a:pos x="70" y="48"/>
                </a:cxn>
                <a:cxn ang="0">
                  <a:pos x="68" y="38"/>
                </a:cxn>
                <a:cxn ang="0">
                  <a:pos x="62" y="32"/>
                </a:cxn>
                <a:cxn ang="0">
                  <a:pos x="62" y="32"/>
                </a:cxn>
                <a:cxn ang="0">
                  <a:pos x="56" y="28"/>
                </a:cxn>
                <a:cxn ang="0">
                  <a:pos x="50" y="26"/>
                </a:cxn>
                <a:cxn ang="0">
                  <a:pos x="50" y="26"/>
                </a:cxn>
                <a:cxn ang="0">
                  <a:pos x="42" y="28"/>
                </a:cxn>
                <a:cxn ang="0">
                  <a:pos x="36" y="32"/>
                </a:cxn>
                <a:cxn ang="0">
                  <a:pos x="36" y="32"/>
                </a:cxn>
                <a:cxn ang="0">
                  <a:pos x="32" y="38"/>
                </a:cxn>
                <a:cxn ang="0">
                  <a:pos x="30" y="48"/>
                </a:cxn>
                <a:cxn ang="0">
                  <a:pos x="30" y="120"/>
                </a:cxn>
                <a:cxn ang="0">
                  <a:pos x="0" y="120"/>
                </a:cxn>
                <a:cxn ang="0">
                  <a:pos x="0" y="2"/>
                </a:cxn>
                <a:cxn ang="0">
                  <a:pos x="30" y="2"/>
                </a:cxn>
                <a:cxn ang="0">
                  <a:pos x="30" y="12"/>
                </a:cxn>
                <a:cxn ang="0">
                  <a:pos x="30" y="12"/>
                </a:cxn>
                <a:cxn ang="0">
                  <a:pos x="36" y="6"/>
                </a:cxn>
                <a:cxn ang="0">
                  <a:pos x="42" y="4"/>
                </a:cxn>
                <a:cxn ang="0">
                  <a:pos x="50" y="0"/>
                </a:cxn>
                <a:cxn ang="0">
                  <a:pos x="58" y="0"/>
                </a:cxn>
                <a:cxn ang="0">
                  <a:pos x="58" y="0"/>
                </a:cxn>
                <a:cxn ang="0">
                  <a:pos x="68" y="0"/>
                </a:cxn>
                <a:cxn ang="0">
                  <a:pos x="74" y="2"/>
                </a:cxn>
                <a:cxn ang="0">
                  <a:pos x="82" y="6"/>
                </a:cxn>
                <a:cxn ang="0">
                  <a:pos x="88" y="10"/>
                </a:cxn>
                <a:cxn ang="0">
                  <a:pos x="88" y="10"/>
                </a:cxn>
                <a:cxn ang="0">
                  <a:pos x="92" y="18"/>
                </a:cxn>
                <a:cxn ang="0">
                  <a:pos x="96" y="26"/>
                </a:cxn>
                <a:cxn ang="0">
                  <a:pos x="98" y="34"/>
                </a:cxn>
                <a:cxn ang="0">
                  <a:pos x="100" y="44"/>
                </a:cxn>
                <a:cxn ang="0">
                  <a:pos x="100" y="120"/>
                </a:cxn>
              </a:cxnLst>
              <a:rect l="0" t="0" r="r" b="b"/>
              <a:pathLst>
                <a:path w="100" h="120">
                  <a:moveTo>
                    <a:pt x="100" y="120"/>
                  </a:moveTo>
                  <a:lnTo>
                    <a:pt x="70" y="120"/>
                  </a:lnTo>
                  <a:lnTo>
                    <a:pt x="70" y="48"/>
                  </a:lnTo>
                  <a:lnTo>
                    <a:pt x="70" y="48"/>
                  </a:lnTo>
                  <a:lnTo>
                    <a:pt x="68" y="38"/>
                  </a:lnTo>
                  <a:lnTo>
                    <a:pt x="62" y="32"/>
                  </a:lnTo>
                  <a:lnTo>
                    <a:pt x="62" y="32"/>
                  </a:lnTo>
                  <a:lnTo>
                    <a:pt x="56" y="28"/>
                  </a:lnTo>
                  <a:lnTo>
                    <a:pt x="50" y="26"/>
                  </a:lnTo>
                  <a:lnTo>
                    <a:pt x="50" y="26"/>
                  </a:lnTo>
                  <a:lnTo>
                    <a:pt x="42" y="28"/>
                  </a:lnTo>
                  <a:lnTo>
                    <a:pt x="36" y="32"/>
                  </a:lnTo>
                  <a:lnTo>
                    <a:pt x="36" y="32"/>
                  </a:lnTo>
                  <a:lnTo>
                    <a:pt x="32" y="38"/>
                  </a:lnTo>
                  <a:lnTo>
                    <a:pt x="30" y="48"/>
                  </a:lnTo>
                  <a:lnTo>
                    <a:pt x="30" y="120"/>
                  </a:lnTo>
                  <a:lnTo>
                    <a:pt x="0" y="120"/>
                  </a:lnTo>
                  <a:lnTo>
                    <a:pt x="0" y="2"/>
                  </a:lnTo>
                  <a:lnTo>
                    <a:pt x="30" y="2"/>
                  </a:lnTo>
                  <a:lnTo>
                    <a:pt x="30" y="12"/>
                  </a:lnTo>
                  <a:lnTo>
                    <a:pt x="30" y="12"/>
                  </a:lnTo>
                  <a:lnTo>
                    <a:pt x="36" y="6"/>
                  </a:lnTo>
                  <a:lnTo>
                    <a:pt x="42" y="4"/>
                  </a:lnTo>
                  <a:lnTo>
                    <a:pt x="50" y="0"/>
                  </a:lnTo>
                  <a:lnTo>
                    <a:pt x="58" y="0"/>
                  </a:lnTo>
                  <a:lnTo>
                    <a:pt x="58" y="0"/>
                  </a:lnTo>
                  <a:lnTo>
                    <a:pt x="68" y="0"/>
                  </a:lnTo>
                  <a:lnTo>
                    <a:pt x="74" y="2"/>
                  </a:lnTo>
                  <a:lnTo>
                    <a:pt x="82" y="6"/>
                  </a:lnTo>
                  <a:lnTo>
                    <a:pt x="88" y="10"/>
                  </a:lnTo>
                  <a:lnTo>
                    <a:pt x="88" y="10"/>
                  </a:lnTo>
                  <a:lnTo>
                    <a:pt x="92" y="18"/>
                  </a:lnTo>
                  <a:lnTo>
                    <a:pt x="96" y="26"/>
                  </a:lnTo>
                  <a:lnTo>
                    <a:pt x="98" y="34"/>
                  </a:lnTo>
                  <a:lnTo>
                    <a:pt x="100" y="44"/>
                  </a:lnTo>
                  <a:lnTo>
                    <a:pt x="100" y="12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1" name="Freeform 58"/>
            <p:cNvSpPr>
              <a:spLocks noEditPoints="1"/>
            </p:cNvSpPr>
            <p:nvPr/>
          </p:nvSpPr>
          <p:spPr bwMode="auto">
            <a:xfrm>
              <a:off x="2556" y="2329"/>
              <a:ext cx="100" cy="164"/>
            </a:xfrm>
            <a:custGeom>
              <a:avLst/>
              <a:gdLst/>
              <a:ahLst/>
              <a:cxnLst>
                <a:cxn ang="0">
                  <a:pos x="100" y="104"/>
                </a:cxn>
                <a:cxn ang="0">
                  <a:pos x="98" y="130"/>
                </a:cxn>
                <a:cxn ang="0">
                  <a:pos x="88" y="154"/>
                </a:cxn>
                <a:cxn ang="0">
                  <a:pos x="82" y="158"/>
                </a:cxn>
                <a:cxn ang="0">
                  <a:pos x="68" y="164"/>
                </a:cxn>
                <a:cxn ang="0">
                  <a:pos x="58" y="164"/>
                </a:cxn>
                <a:cxn ang="0">
                  <a:pos x="42" y="162"/>
                </a:cxn>
                <a:cxn ang="0">
                  <a:pos x="28" y="152"/>
                </a:cxn>
                <a:cxn ang="0">
                  <a:pos x="0" y="162"/>
                </a:cxn>
                <a:cxn ang="0">
                  <a:pos x="30" y="0"/>
                </a:cxn>
                <a:cxn ang="0">
                  <a:pos x="30" y="54"/>
                </a:cxn>
                <a:cxn ang="0">
                  <a:pos x="42" y="44"/>
                </a:cxn>
                <a:cxn ang="0">
                  <a:pos x="58" y="42"/>
                </a:cxn>
                <a:cxn ang="0">
                  <a:pos x="68" y="42"/>
                </a:cxn>
                <a:cxn ang="0">
                  <a:pos x="82" y="48"/>
                </a:cxn>
                <a:cxn ang="0">
                  <a:pos x="88" y="52"/>
                </a:cxn>
                <a:cxn ang="0">
                  <a:pos x="98" y="76"/>
                </a:cxn>
                <a:cxn ang="0">
                  <a:pos x="100" y="104"/>
                </a:cxn>
                <a:cxn ang="0">
                  <a:pos x="70" y="104"/>
                </a:cxn>
                <a:cxn ang="0">
                  <a:pos x="68" y="90"/>
                </a:cxn>
                <a:cxn ang="0">
                  <a:pos x="68" y="80"/>
                </a:cxn>
                <a:cxn ang="0">
                  <a:pos x="60" y="72"/>
                </a:cxn>
                <a:cxn ang="0">
                  <a:pos x="50" y="68"/>
                </a:cxn>
                <a:cxn ang="0">
                  <a:pos x="44" y="70"/>
                </a:cxn>
                <a:cxn ang="0">
                  <a:pos x="34" y="76"/>
                </a:cxn>
                <a:cxn ang="0">
                  <a:pos x="32" y="80"/>
                </a:cxn>
                <a:cxn ang="0">
                  <a:pos x="30" y="104"/>
                </a:cxn>
                <a:cxn ang="0">
                  <a:pos x="30" y="116"/>
                </a:cxn>
                <a:cxn ang="0">
                  <a:pos x="32" y="126"/>
                </a:cxn>
                <a:cxn ang="0">
                  <a:pos x="38" y="134"/>
                </a:cxn>
                <a:cxn ang="0">
                  <a:pos x="50" y="138"/>
                </a:cxn>
                <a:cxn ang="0">
                  <a:pos x="56" y="136"/>
                </a:cxn>
                <a:cxn ang="0">
                  <a:pos x="64" y="130"/>
                </a:cxn>
                <a:cxn ang="0">
                  <a:pos x="68" y="126"/>
                </a:cxn>
                <a:cxn ang="0">
                  <a:pos x="70" y="104"/>
                </a:cxn>
              </a:cxnLst>
              <a:rect l="0" t="0" r="r" b="b"/>
              <a:pathLst>
                <a:path w="100" h="164">
                  <a:moveTo>
                    <a:pt x="100" y="104"/>
                  </a:moveTo>
                  <a:lnTo>
                    <a:pt x="100" y="104"/>
                  </a:lnTo>
                  <a:lnTo>
                    <a:pt x="98" y="130"/>
                  </a:lnTo>
                  <a:lnTo>
                    <a:pt x="98" y="130"/>
                  </a:lnTo>
                  <a:lnTo>
                    <a:pt x="94" y="144"/>
                  </a:lnTo>
                  <a:lnTo>
                    <a:pt x="88" y="154"/>
                  </a:lnTo>
                  <a:lnTo>
                    <a:pt x="88" y="154"/>
                  </a:lnTo>
                  <a:lnTo>
                    <a:pt x="82" y="158"/>
                  </a:lnTo>
                  <a:lnTo>
                    <a:pt x="74" y="162"/>
                  </a:lnTo>
                  <a:lnTo>
                    <a:pt x="68" y="164"/>
                  </a:lnTo>
                  <a:lnTo>
                    <a:pt x="58" y="164"/>
                  </a:lnTo>
                  <a:lnTo>
                    <a:pt x="58" y="164"/>
                  </a:lnTo>
                  <a:lnTo>
                    <a:pt x="50" y="164"/>
                  </a:lnTo>
                  <a:lnTo>
                    <a:pt x="42" y="162"/>
                  </a:lnTo>
                  <a:lnTo>
                    <a:pt x="34" y="158"/>
                  </a:lnTo>
                  <a:lnTo>
                    <a:pt x="28" y="152"/>
                  </a:lnTo>
                  <a:lnTo>
                    <a:pt x="28" y="162"/>
                  </a:lnTo>
                  <a:lnTo>
                    <a:pt x="0" y="162"/>
                  </a:lnTo>
                  <a:lnTo>
                    <a:pt x="0" y="0"/>
                  </a:lnTo>
                  <a:lnTo>
                    <a:pt x="30" y="0"/>
                  </a:lnTo>
                  <a:lnTo>
                    <a:pt x="30" y="54"/>
                  </a:lnTo>
                  <a:lnTo>
                    <a:pt x="30" y="54"/>
                  </a:lnTo>
                  <a:lnTo>
                    <a:pt x="36" y="48"/>
                  </a:lnTo>
                  <a:lnTo>
                    <a:pt x="42" y="44"/>
                  </a:lnTo>
                  <a:lnTo>
                    <a:pt x="50" y="42"/>
                  </a:lnTo>
                  <a:lnTo>
                    <a:pt x="58" y="42"/>
                  </a:lnTo>
                  <a:lnTo>
                    <a:pt x="58" y="42"/>
                  </a:lnTo>
                  <a:lnTo>
                    <a:pt x="68" y="42"/>
                  </a:lnTo>
                  <a:lnTo>
                    <a:pt x="74" y="44"/>
                  </a:lnTo>
                  <a:lnTo>
                    <a:pt x="82" y="48"/>
                  </a:lnTo>
                  <a:lnTo>
                    <a:pt x="88" y="52"/>
                  </a:lnTo>
                  <a:lnTo>
                    <a:pt x="88" y="52"/>
                  </a:lnTo>
                  <a:lnTo>
                    <a:pt x="94" y="62"/>
                  </a:lnTo>
                  <a:lnTo>
                    <a:pt x="98" y="76"/>
                  </a:lnTo>
                  <a:lnTo>
                    <a:pt x="98" y="76"/>
                  </a:lnTo>
                  <a:lnTo>
                    <a:pt x="100" y="104"/>
                  </a:lnTo>
                  <a:lnTo>
                    <a:pt x="100" y="104"/>
                  </a:lnTo>
                  <a:close/>
                  <a:moveTo>
                    <a:pt x="70" y="104"/>
                  </a:moveTo>
                  <a:lnTo>
                    <a:pt x="70" y="104"/>
                  </a:lnTo>
                  <a:lnTo>
                    <a:pt x="68" y="90"/>
                  </a:lnTo>
                  <a:lnTo>
                    <a:pt x="68" y="80"/>
                  </a:lnTo>
                  <a:lnTo>
                    <a:pt x="68" y="80"/>
                  </a:lnTo>
                  <a:lnTo>
                    <a:pt x="64" y="76"/>
                  </a:lnTo>
                  <a:lnTo>
                    <a:pt x="60" y="72"/>
                  </a:lnTo>
                  <a:lnTo>
                    <a:pt x="56" y="70"/>
                  </a:lnTo>
                  <a:lnTo>
                    <a:pt x="50" y="68"/>
                  </a:lnTo>
                  <a:lnTo>
                    <a:pt x="50" y="68"/>
                  </a:lnTo>
                  <a:lnTo>
                    <a:pt x="44" y="70"/>
                  </a:lnTo>
                  <a:lnTo>
                    <a:pt x="38" y="72"/>
                  </a:lnTo>
                  <a:lnTo>
                    <a:pt x="34" y="76"/>
                  </a:lnTo>
                  <a:lnTo>
                    <a:pt x="32" y="80"/>
                  </a:lnTo>
                  <a:lnTo>
                    <a:pt x="32" y="80"/>
                  </a:lnTo>
                  <a:lnTo>
                    <a:pt x="30" y="90"/>
                  </a:lnTo>
                  <a:lnTo>
                    <a:pt x="30" y="104"/>
                  </a:lnTo>
                  <a:lnTo>
                    <a:pt x="30" y="104"/>
                  </a:lnTo>
                  <a:lnTo>
                    <a:pt x="30" y="116"/>
                  </a:lnTo>
                  <a:lnTo>
                    <a:pt x="32" y="126"/>
                  </a:lnTo>
                  <a:lnTo>
                    <a:pt x="32" y="126"/>
                  </a:lnTo>
                  <a:lnTo>
                    <a:pt x="34" y="130"/>
                  </a:lnTo>
                  <a:lnTo>
                    <a:pt x="38" y="134"/>
                  </a:lnTo>
                  <a:lnTo>
                    <a:pt x="44" y="136"/>
                  </a:lnTo>
                  <a:lnTo>
                    <a:pt x="50" y="138"/>
                  </a:lnTo>
                  <a:lnTo>
                    <a:pt x="50" y="138"/>
                  </a:lnTo>
                  <a:lnTo>
                    <a:pt x="56" y="136"/>
                  </a:lnTo>
                  <a:lnTo>
                    <a:pt x="60" y="134"/>
                  </a:lnTo>
                  <a:lnTo>
                    <a:pt x="64" y="130"/>
                  </a:lnTo>
                  <a:lnTo>
                    <a:pt x="68" y="126"/>
                  </a:lnTo>
                  <a:lnTo>
                    <a:pt x="68" y="126"/>
                  </a:lnTo>
                  <a:lnTo>
                    <a:pt x="68" y="116"/>
                  </a:lnTo>
                  <a:lnTo>
                    <a:pt x="70" y="104"/>
                  </a:lnTo>
                  <a:lnTo>
                    <a:pt x="70" y="10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2" name="Freeform 59"/>
            <p:cNvSpPr>
              <a:spLocks noEditPoints="1"/>
            </p:cNvSpPr>
            <p:nvPr/>
          </p:nvSpPr>
          <p:spPr bwMode="auto">
            <a:xfrm>
              <a:off x="2676" y="2371"/>
              <a:ext cx="98" cy="122"/>
            </a:xfrm>
            <a:custGeom>
              <a:avLst/>
              <a:gdLst/>
              <a:ahLst/>
              <a:cxnLst>
                <a:cxn ang="0">
                  <a:pos x="70" y="120"/>
                </a:cxn>
                <a:cxn ang="0">
                  <a:pos x="70" y="110"/>
                </a:cxn>
                <a:cxn ang="0">
                  <a:pos x="56" y="120"/>
                </a:cxn>
                <a:cxn ang="0">
                  <a:pos x="40" y="122"/>
                </a:cxn>
                <a:cxn ang="0">
                  <a:pos x="30" y="122"/>
                </a:cxn>
                <a:cxn ang="0">
                  <a:pos x="16" y="116"/>
                </a:cxn>
                <a:cxn ang="0">
                  <a:pos x="10" y="112"/>
                </a:cxn>
                <a:cxn ang="0">
                  <a:pos x="2" y="100"/>
                </a:cxn>
                <a:cxn ang="0">
                  <a:pos x="0" y="84"/>
                </a:cxn>
                <a:cxn ang="0">
                  <a:pos x="0" y="78"/>
                </a:cxn>
                <a:cxn ang="0">
                  <a:pos x="6" y="64"/>
                </a:cxn>
                <a:cxn ang="0">
                  <a:pos x="10" y="60"/>
                </a:cxn>
                <a:cxn ang="0">
                  <a:pos x="24" y="52"/>
                </a:cxn>
                <a:cxn ang="0">
                  <a:pos x="40" y="50"/>
                </a:cxn>
                <a:cxn ang="0">
                  <a:pos x="68" y="44"/>
                </a:cxn>
                <a:cxn ang="0">
                  <a:pos x="68" y="36"/>
                </a:cxn>
                <a:cxn ang="0">
                  <a:pos x="56" y="26"/>
                </a:cxn>
                <a:cxn ang="0">
                  <a:pos x="46" y="26"/>
                </a:cxn>
                <a:cxn ang="0">
                  <a:pos x="34" y="28"/>
                </a:cxn>
                <a:cxn ang="0">
                  <a:pos x="24" y="36"/>
                </a:cxn>
                <a:cxn ang="0">
                  <a:pos x="4" y="16"/>
                </a:cxn>
                <a:cxn ang="0">
                  <a:pos x="24" y="4"/>
                </a:cxn>
                <a:cxn ang="0">
                  <a:pos x="34" y="0"/>
                </a:cxn>
                <a:cxn ang="0">
                  <a:pos x="48" y="0"/>
                </a:cxn>
                <a:cxn ang="0">
                  <a:pos x="70" y="2"/>
                </a:cxn>
                <a:cxn ang="0">
                  <a:pos x="86" y="10"/>
                </a:cxn>
                <a:cxn ang="0">
                  <a:pos x="96" y="24"/>
                </a:cxn>
                <a:cxn ang="0">
                  <a:pos x="98" y="42"/>
                </a:cxn>
                <a:cxn ang="0">
                  <a:pos x="68" y="76"/>
                </a:cxn>
                <a:cxn ang="0">
                  <a:pos x="46" y="70"/>
                </a:cxn>
                <a:cxn ang="0">
                  <a:pos x="38" y="72"/>
                </a:cxn>
                <a:cxn ang="0">
                  <a:pos x="30" y="78"/>
                </a:cxn>
                <a:cxn ang="0">
                  <a:pos x="28" y="84"/>
                </a:cxn>
                <a:cxn ang="0">
                  <a:pos x="32" y="94"/>
                </a:cxn>
                <a:cxn ang="0">
                  <a:pos x="46" y="98"/>
                </a:cxn>
                <a:cxn ang="0">
                  <a:pos x="58" y="96"/>
                </a:cxn>
                <a:cxn ang="0">
                  <a:pos x="66" y="90"/>
                </a:cxn>
                <a:cxn ang="0">
                  <a:pos x="68" y="84"/>
                </a:cxn>
                <a:cxn ang="0">
                  <a:pos x="68" y="76"/>
                </a:cxn>
              </a:cxnLst>
              <a:rect l="0" t="0" r="r" b="b"/>
              <a:pathLst>
                <a:path w="98" h="122">
                  <a:moveTo>
                    <a:pt x="98" y="120"/>
                  </a:moveTo>
                  <a:lnTo>
                    <a:pt x="70" y="120"/>
                  </a:lnTo>
                  <a:lnTo>
                    <a:pt x="70" y="110"/>
                  </a:lnTo>
                  <a:lnTo>
                    <a:pt x="70" y="110"/>
                  </a:lnTo>
                  <a:lnTo>
                    <a:pt x="64" y="116"/>
                  </a:lnTo>
                  <a:lnTo>
                    <a:pt x="56" y="120"/>
                  </a:lnTo>
                  <a:lnTo>
                    <a:pt x="48" y="122"/>
                  </a:lnTo>
                  <a:lnTo>
                    <a:pt x="40" y="122"/>
                  </a:lnTo>
                  <a:lnTo>
                    <a:pt x="40" y="122"/>
                  </a:lnTo>
                  <a:lnTo>
                    <a:pt x="30" y="122"/>
                  </a:lnTo>
                  <a:lnTo>
                    <a:pt x="22" y="120"/>
                  </a:lnTo>
                  <a:lnTo>
                    <a:pt x="16" y="116"/>
                  </a:lnTo>
                  <a:lnTo>
                    <a:pt x="10" y="112"/>
                  </a:lnTo>
                  <a:lnTo>
                    <a:pt x="10" y="112"/>
                  </a:lnTo>
                  <a:lnTo>
                    <a:pt x="6" y="106"/>
                  </a:lnTo>
                  <a:lnTo>
                    <a:pt x="2" y="100"/>
                  </a:lnTo>
                  <a:lnTo>
                    <a:pt x="0" y="92"/>
                  </a:lnTo>
                  <a:lnTo>
                    <a:pt x="0" y="84"/>
                  </a:lnTo>
                  <a:lnTo>
                    <a:pt x="0" y="84"/>
                  </a:lnTo>
                  <a:lnTo>
                    <a:pt x="0" y="78"/>
                  </a:lnTo>
                  <a:lnTo>
                    <a:pt x="2" y="70"/>
                  </a:lnTo>
                  <a:lnTo>
                    <a:pt x="6" y="64"/>
                  </a:lnTo>
                  <a:lnTo>
                    <a:pt x="10" y="60"/>
                  </a:lnTo>
                  <a:lnTo>
                    <a:pt x="10" y="60"/>
                  </a:lnTo>
                  <a:lnTo>
                    <a:pt x="16" y="56"/>
                  </a:lnTo>
                  <a:lnTo>
                    <a:pt x="24" y="52"/>
                  </a:lnTo>
                  <a:lnTo>
                    <a:pt x="32" y="50"/>
                  </a:lnTo>
                  <a:lnTo>
                    <a:pt x="40" y="50"/>
                  </a:lnTo>
                  <a:lnTo>
                    <a:pt x="68" y="50"/>
                  </a:lnTo>
                  <a:lnTo>
                    <a:pt x="68" y="44"/>
                  </a:lnTo>
                  <a:lnTo>
                    <a:pt x="68" y="44"/>
                  </a:lnTo>
                  <a:lnTo>
                    <a:pt x="68" y="36"/>
                  </a:lnTo>
                  <a:lnTo>
                    <a:pt x="64" y="30"/>
                  </a:lnTo>
                  <a:lnTo>
                    <a:pt x="56" y="26"/>
                  </a:lnTo>
                  <a:lnTo>
                    <a:pt x="46" y="26"/>
                  </a:lnTo>
                  <a:lnTo>
                    <a:pt x="46" y="26"/>
                  </a:lnTo>
                  <a:lnTo>
                    <a:pt x="40" y="26"/>
                  </a:lnTo>
                  <a:lnTo>
                    <a:pt x="34" y="28"/>
                  </a:lnTo>
                  <a:lnTo>
                    <a:pt x="28" y="30"/>
                  </a:lnTo>
                  <a:lnTo>
                    <a:pt x="24" y="36"/>
                  </a:lnTo>
                  <a:lnTo>
                    <a:pt x="4" y="16"/>
                  </a:lnTo>
                  <a:lnTo>
                    <a:pt x="4" y="16"/>
                  </a:lnTo>
                  <a:lnTo>
                    <a:pt x="14" y="8"/>
                  </a:lnTo>
                  <a:lnTo>
                    <a:pt x="24" y="4"/>
                  </a:lnTo>
                  <a:lnTo>
                    <a:pt x="24" y="4"/>
                  </a:lnTo>
                  <a:lnTo>
                    <a:pt x="34" y="0"/>
                  </a:lnTo>
                  <a:lnTo>
                    <a:pt x="48" y="0"/>
                  </a:lnTo>
                  <a:lnTo>
                    <a:pt x="48" y="0"/>
                  </a:lnTo>
                  <a:lnTo>
                    <a:pt x="60" y="0"/>
                  </a:lnTo>
                  <a:lnTo>
                    <a:pt x="70" y="2"/>
                  </a:lnTo>
                  <a:lnTo>
                    <a:pt x="78" y="6"/>
                  </a:lnTo>
                  <a:lnTo>
                    <a:pt x="86" y="10"/>
                  </a:lnTo>
                  <a:lnTo>
                    <a:pt x="92" y="16"/>
                  </a:lnTo>
                  <a:lnTo>
                    <a:pt x="96" y="24"/>
                  </a:lnTo>
                  <a:lnTo>
                    <a:pt x="98" y="32"/>
                  </a:lnTo>
                  <a:lnTo>
                    <a:pt x="98" y="42"/>
                  </a:lnTo>
                  <a:lnTo>
                    <a:pt x="98" y="120"/>
                  </a:lnTo>
                  <a:close/>
                  <a:moveTo>
                    <a:pt x="68" y="76"/>
                  </a:moveTo>
                  <a:lnTo>
                    <a:pt x="68" y="70"/>
                  </a:lnTo>
                  <a:lnTo>
                    <a:pt x="46" y="70"/>
                  </a:lnTo>
                  <a:lnTo>
                    <a:pt x="46" y="70"/>
                  </a:lnTo>
                  <a:lnTo>
                    <a:pt x="38" y="72"/>
                  </a:lnTo>
                  <a:lnTo>
                    <a:pt x="32" y="74"/>
                  </a:lnTo>
                  <a:lnTo>
                    <a:pt x="30" y="78"/>
                  </a:lnTo>
                  <a:lnTo>
                    <a:pt x="28" y="84"/>
                  </a:lnTo>
                  <a:lnTo>
                    <a:pt x="28" y="84"/>
                  </a:lnTo>
                  <a:lnTo>
                    <a:pt x="30" y="90"/>
                  </a:lnTo>
                  <a:lnTo>
                    <a:pt x="32" y="94"/>
                  </a:lnTo>
                  <a:lnTo>
                    <a:pt x="38" y="96"/>
                  </a:lnTo>
                  <a:lnTo>
                    <a:pt x="46" y="98"/>
                  </a:lnTo>
                  <a:lnTo>
                    <a:pt x="46" y="98"/>
                  </a:lnTo>
                  <a:lnTo>
                    <a:pt x="58" y="96"/>
                  </a:lnTo>
                  <a:lnTo>
                    <a:pt x="62" y="94"/>
                  </a:lnTo>
                  <a:lnTo>
                    <a:pt x="66" y="90"/>
                  </a:lnTo>
                  <a:lnTo>
                    <a:pt x="66" y="90"/>
                  </a:lnTo>
                  <a:lnTo>
                    <a:pt x="68" y="84"/>
                  </a:lnTo>
                  <a:lnTo>
                    <a:pt x="68" y="76"/>
                  </a:lnTo>
                  <a:lnTo>
                    <a:pt x="68" y="7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3" name="Freeform 60"/>
            <p:cNvSpPr>
              <a:spLocks/>
            </p:cNvSpPr>
            <p:nvPr/>
          </p:nvSpPr>
          <p:spPr bwMode="auto">
            <a:xfrm>
              <a:off x="2806" y="2373"/>
              <a:ext cx="98" cy="120"/>
            </a:xfrm>
            <a:custGeom>
              <a:avLst/>
              <a:gdLst/>
              <a:ahLst/>
              <a:cxnLst>
                <a:cxn ang="0">
                  <a:pos x="98" y="118"/>
                </a:cxn>
                <a:cxn ang="0">
                  <a:pos x="70" y="118"/>
                </a:cxn>
                <a:cxn ang="0">
                  <a:pos x="70" y="108"/>
                </a:cxn>
                <a:cxn ang="0">
                  <a:pos x="70" y="108"/>
                </a:cxn>
                <a:cxn ang="0">
                  <a:pos x="64" y="114"/>
                </a:cxn>
                <a:cxn ang="0">
                  <a:pos x="56" y="118"/>
                </a:cxn>
                <a:cxn ang="0">
                  <a:pos x="48" y="120"/>
                </a:cxn>
                <a:cxn ang="0">
                  <a:pos x="40" y="120"/>
                </a:cxn>
                <a:cxn ang="0">
                  <a:pos x="40" y="120"/>
                </a:cxn>
                <a:cxn ang="0">
                  <a:pos x="32" y="120"/>
                </a:cxn>
                <a:cxn ang="0">
                  <a:pos x="24" y="118"/>
                </a:cxn>
                <a:cxn ang="0">
                  <a:pos x="18" y="114"/>
                </a:cxn>
                <a:cxn ang="0">
                  <a:pos x="12" y="110"/>
                </a:cxn>
                <a:cxn ang="0">
                  <a:pos x="12" y="110"/>
                </a:cxn>
                <a:cxn ang="0">
                  <a:pos x="6" y="104"/>
                </a:cxn>
                <a:cxn ang="0">
                  <a:pos x="2" y="96"/>
                </a:cxn>
                <a:cxn ang="0">
                  <a:pos x="0" y="86"/>
                </a:cxn>
                <a:cxn ang="0">
                  <a:pos x="0" y="76"/>
                </a:cxn>
                <a:cxn ang="0">
                  <a:pos x="0" y="0"/>
                </a:cxn>
                <a:cxn ang="0">
                  <a:pos x="30" y="0"/>
                </a:cxn>
                <a:cxn ang="0">
                  <a:pos x="30" y="72"/>
                </a:cxn>
                <a:cxn ang="0">
                  <a:pos x="30" y="72"/>
                </a:cxn>
                <a:cxn ang="0">
                  <a:pos x="32" y="82"/>
                </a:cxn>
                <a:cxn ang="0">
                  <a:pos x="36" y="88"/>
                </a:cxn>
                <a:cxn ang="0">
                  <a:pos x="36" y="88"/>
                </a:cxn>
                <a:cxn ang="0">
                  <a:pos x="42" y="92"/>
                </a:cxn>
                <a:cxn ang="0">
                  <a:pos x="50" y="94"/>
                </a:cxn>
                <a:cxn ang="0">
                  <a:pos x="50" y="94"/>
                </a:cxn>
                <a:cxn ang="0">
                  <a:pos x="56" y="92"/>
                </a:cxn>
                <a:cxn ang="0">
                  <a:pos x="62" y="88"/>
                </a:cxn>
                <a:cxn ang="0">
                  <a:pos x="62" y="88"/>
                </a:cxn>
                <a:cxn ang="0">
                  <a:pos x="68" y="82"/>
                </a:cxn>
                <a:cxn ang="0">
                  <a:pos x="68" y="72"/>
                </a:cxn>
                <a:cxn ang="0">
                  <a:pos x="68" y="0"/>
                </a:cxn>
                <a:cxn ang="0">
                  <a:pos x="98" y="0"/>
                </a:cxn>
                <a:cxn ang="0">
                  <a:pos x="98" y="118"/>
                </a:cxn>
              </a:cxnLst>
              <a:rect l="0" t="0" r="r" b="b"/>
              <a:pathLst>
                <a:path w="98" h="120">
                  <a:moveTo>
                    <a:pt x="98" y="118"/>
                  </a:moveTo>
                  <a:lnTo>
                    <a:pt x="70" y="118"/>
                  </a:lnTo>
                  <a:lnTo>
                    <a:pt x="70" y="108"/>
                  </a:lnTo>
                  <a:lnTo>
                    <a:pt x="70" y="108"/>
                  </a:lnTo>
                  <a:lnTo>
                    <a:pt x="64" y="114"/>
                  </a:lnTo>
                  <a:lnTo>
                    <a:pt x="56" y="118"/>
                  </a:lnTo>
                  <a:lnTo>
                    <a:pt x="48" y="120"/>
                  </a:lnTo>
                  <a:lnTo>
                    <a:pt x="40" y="120"/>
                  </a:lnTo>
                  <a:lnTo>
                    <a:pt x="40" y="120"/>
                  </a:lnTo>
                  <a:lnTo>
                    <a:pt x="32" y="120"/>
                  </a:lnTo>
                  <a:lnTo>
                    <a:pt x="24" y="118"/>
                  </a:lnTo>
                  <a:lnTo>
                    <a:pt x="18" y="114"/>
                  </a:lnTo>
                  <a:lnTo>
                    <a:pt x="12" y="110"/>
                  </a:lnTo>
                  <a:lnTo>
                    <a:pt x="12" y="110"/>
                  </a:lnTo>
                  <a:lnTo>
                    <a:pt x="6" y="104"/>
                  </a:lnTo>
                  <a:lnTo>
                    <a:pt x="2" y="96"/>
                  </a:lnTo>
                  <a:lnTo>
                    <a:pt x="0" y="86"/>
                  </a:lnTo>
                  <a:lnTo>
                    <a:pt x="0" y="76"/>
                  </a:lnTo>
                  <a:lnTo>
                    <a:pt x="0" y="0"/>
                  </a:lnTo>
                  <a:lnTo>
                    <a:pt x="30" y="0"/>
                  </a:lnTo>
                  <a:lnTo>
                    <a:pt x="30" y="72"/>
                  </a:lnTo>
                  <a:lnTo>
                    <a:pt x="30" y="72"/>
                  </a:lnTo>
                  <a:lnTo>
                    <a:pt x="32" y="82"/>
                  </a:lnTo>
                  <a:lnTo>
                    <a:pt x="36" y="88"/>
                  </a:lnTo>
                  <a:lnTo>
                    <a:pt x="36" y="88"/>
                  </a:lnTo>
                  <a:lnTo>
                    <a:pt x="42" y="92"/>
                  </a:lnTo>
                  <a:lnTo>
                    <a:pt x="50" y="94"/>
                  </a:lnTo>
                  <a:lnTo>
                    <a:pt x="50" y="94"/>
                  </a:lnTo>
                  <a:lnTo>
                    <a:pt x="56" y="92"/>
                  </a:lnTo>
                  <a:lnTo>
                    <a:pt x="62" y="88"/>
                  </a:lnTo>
                  <a:lnTo>
                    <a:pt x="62" y="88"/>
                  </a:lnTo>
                  <a:lnTo>
                    <a:pt x="68" y="82"/>
                  </a:lnTo>
                  <a:lnTo>
                    <a:pt x="68" y="72"/>
                  </a:lnTo>
                  <a:lnTo>
                    <a:pt x="68" y="0"/>
                  </a:lnTo>
                  <a:lnTo>
                    <a:pt x="98" y="0"/>
                  </a:lnTo>
                  <a:lnTo>
                    <a:pt x="98"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4" name="Freeform 61"/>
            <p:cNvSpPr>
              <a:spLocks/>
            </p:cNvSpPr>
            <p:nvPr/>
          </p:nvSpPr>
          <p:spPr bwMode="auto">
            <a:xfrm>
              <a:off x="2994" y="2307"/>
              <a:ext cx="46" cy="206"/>
            </a:xfrm>
            <a:custGeom>
              <a:avLst/>
              <a:gdLst/>
              <a:ahLst/>
              <a:cxnLst>
                <a:cxn ang="0">
                  <a:pos x="46" y="186"/>
                </a:cxn>
                <a:cxn ang="0">
                  <a:pos x="26" y="206"/>
                </a:cxn>
                <a:cxn ang="0">
                  <a:pos x="26" y="206"/>
                </a:cxn>
                <a:cxn ang="0">
                  <a:pos x="14" y="196"/>
                </a:cxn>
                <a:cxn ang="0">
                  <a:pos x="14" y="196"/>
                </a:cxn>
                <a:cxn ang="0">
                  <a:pos x="6" y="182"/>
                </a:cxn>
                <a:cxn ang="0">
                  <a:pos x="6" y="182"/>
                </a:cxn>
                <a:cxn ang="0">
                  <a:pos x="0" y="170"/>
                </a:cxn>
                <a:cxn ang="0">
                  <a:pos x="0" y="154"/>
                </a:cxn>
                <a:cxn ang="0">
                  <a:pos x="0" y="54"/>
                </a:cxn>
                <a:cxn ang="0">
                  <a:pos x="0" y="54"/>
                </a:cxn>
                <a:cxn ang="0">
                  <a:pos x="0" y="36"/>
                </a:cxn>
                <a:cxn ang="0">
                  <a:pos x="6" y="24"/>
                </a:cxn>
                <a:cxn ang="0">
                  <a:pos x="6" y="24"/>
                </a:cxn>
                <a:cxn ang="0">
                  <a:pos x="12" y="14"/>
                </a:cxn>
                <a:cxn ang="0">
                  <a:pos x="26" y="0"/>
                </a:cxn>
                <a:cxn ang="0">
                  <a:pos x="46" y="20"/>
                </a:cxn>
                <a:cxn ang="0">
                  <a:pos x="46" y="20"/>
                </a:cxn>
                <a:cxn ang="0">
                  <a:pos x="38" y="28"/>
                </a:cxn>
                <a:cxn ang="0">
                  <a:pos x="38" y="28"/>
                </a:cxn>
                <a:cxn ang="0">
                  <a:pos x="32" y="36"/>
                </a:cxn>
                <a:cxn ang="0">
                  <a:pos x="32" y="36"/>
                </a:cxn>
                <a:cxn ang="0">
                  <a:pos x="30" y="44"/>
                </a:cxn>
                <a:cxn ang="0">
                  <a:pos x="30" y="54"/>
                </a:cxn>
                <a:cxn ang="0">
                  <a:pos x="30" y="152"/>
                </a:cxn>
                <a:cxn ang="0">
                  <a:pos x="30" y="152"/>
                </a:cxn>
                <a:cxn ang="0">
                  <a:pos x="30" y="164"/>
                </a:cxn>
                <a:cxn ang="0">
                  <a:pos x="32" y="172"/>
                </a:cxn>
                <a:cxn ang="0">
                  <a:pos x="32" y="172"/>
                </a:cxn>
                <a:cxn ang="0">
                  <a:pos x="46" y="186"/>
                </a:cxn>
                <a:cxn ang="0">
                  <a:pos x="46" y="186"/>
                </a:cxn>
              </a:cxnLst>
              <a:rect l="0" t="0" r="r" b="b"/>
              <a:pathLst>
                <a:path w="46" h="206">
                  <a:moveTo>
                    <a:pt x="46" y="186"/>
                  </a:moveTo>
                  <a:lnTo>
                    <a:pt x="26" y="206"/>
                  </a:lnTo>
                  <a:lnTo>
                    <a:pt x="26" y="206"/>
                  </a:lnTo>
                  <a:lnTo>
                    <a:pt x="14" y="196"/>
                  </a:lnTo>
                  <a:lnTo>
                    <a:pt x="14" y="196"/>
                  </a:lnTo>
                  <a:lnTo>
                    <a:pt x="6" y="182"/>
                  </a:lnTo>
                  <a:lnTo>
                    <a:pt x="6" y="182"/>
                  </a:lnTo>
                  <a:lnTo>
                    <a:pt x="0" y="170"/>
                  </a:lnTo>
                  <a:lnTo>
                    <a:pt x="0" y="154"/>
                  </a:lnTo>
                  <a:lnTo>
                    <a:pt x="0" y="54"/>
                  </a:lnTo>
                  <a:lnTo>
                    <a:pt x="0" y="54"/>
                  </a:lnTo>
                  <a:lnTo>
                    <a:pt x="0" y="36"/>
                  </a:lnTo>
                  <a:lnTo>
                    <a:pt x="6" y="24"/>
                  </a:lnTo>
                  <a:lnTo>
                    <a:pt x="6" y="24"/>
                  </a:lnTo>
                  <a:lnTo>
                    <a:pt x="12" y="14"/>
                  </a:lnTo>
                  <a:lnTo>
                    <a:pt x="26" y="0"/>
                  </a:lnTo>
                  <a:lnTo>
                    <a:pt x="46" y="20"/>
                  </a:lnTo>
                  <a:lnTo>
                    <a:pt x="46" y="20"/>
                  </a:lnTo>
                  <a:lnTo>
                    <a:pt x="38" y="28"/>
                  </a:lnTo>
                  <a:lnTo>
                    <a:pt x="38" y="28"/>
                  </a:lnTo>
                  <a:lnTo>
                    <a:pt x="32" y="36"/>
                  </a:lnTo>
                  <a:lnTo>
                    <a:pt x="32" y="36"/>
                  </a:lnTo>
                  <a:lnTo>
                    <a:pt x="30" y="44"/>
                  </a:lnTo>
                  <a:lnTo>
                    <a:pt x="30" y="54"/>
                  </a:lnTo>
                  <a:lnTo>
                    <a:pt x="30" y="152"/>
                  </a:lnTo>
                  <a:lnTo>
                    <a:pt x="30" y="152"/>
                  </a:lnTo>
                  <a:lnTo>
                    <a:pt x="30" y="164"/>
                  </a:lnTo>
                  <a:lnTo>
                    <a:pt x="32" y="172"/>
                  </a:lnTo>
                  <a:lnTo>
                    <a:pt x="32" y="172"/>
                  </a:lnTo>
                  <a:lnTo>
                    <a:pt x="46" y="186"/>
                  </a:lnTo>
                  <a:lnTo>
                    <a:pt x="46" y="18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5" name="Freeform 62"/>
            <p:cNvSpPr>
              <a:spLocks/>
            </p:cNvSpPr>
            <p:nvPr/>
          </p:nvSpPr>
          <p:spPr bwMode="auto">
            <a:xfrm>
              <a:off x="3056" y="2327"/>
              <a:ext cx="120" cy="166"/>
            </a:xfrm>
            <a:custGeom>
              <a:avLst/>
              <a:gdLst/>
              <a:ahLst/>
              <a:cxnLst>
                <a:cxn ang="0">
                  <a:pos x="120" y="116"/>
                </a:cxn>
                <a:cxn ang="0">
                  <a:pos x="116" y="138"/>
                </a:cxn>
                <a:cxn ang="0">
                  <a:pos x="104" y="154"/>
                </a:cxn>
                <a:cxn ang="0">
                  <a:pos x="94" y="158"/>
                </a:cxn>
                <a:cxn ang="0">
                  <a:pos x="72" y="166"/>
                </a:cxn>
                <a:cxn ang="0">
                  <a:pos x="60" y="166"/>
                </a:cxn>
                <a:cxn ang="0">
                  <a:pos x="26" y="160"/>
                </a:cxn>
                <a:cxn ang="0">
                  <a:pos x="0" y="144"/>
                </a:cxn>
                <a:cxn ang="0">
                  <a:pos x="22" y="124"/>
                </a:cxn>
                <a:cxn ang="0">
                  <a:pos x="38" y="134"/>
                </a:cxn>
                <a:cxn ang="0">
                  <a:pos x="60" y="138"/>
                </a:cxn>
                <a:cxn ang="0">
                  <a:pos x="74" y="136"/>
                </a:cxn>
                <a:cxn ang="0">
                  <a:pos x="88" y="126"/>
                </a:cxn>
                <a:cxn ang="0">
                  <a:pos x="90" y="118"/>
                </a:cxn>
                <a:cxn ang="0">
                  <a:pos x="84" y="104"/>
                </a:cxn>
                <a:cxn ang="0">
                  <a:pos x="78" y="100"/>
                </a:cxn>
                <a:cxn ang="0">
                  <a:pos x="50" y="96"/>
                </a:cxn>
                <a:cxn ang="0">
                  <a:pos x="40" y="94"/>
                </a:cxn>
                <a:cxn ang="0">
                  <a:pos x="24" y="86"/>
                </a:cxn>
                <a:cxn ang="0">
                  <a:pos x="14" y="74"/>
                </a:cxn>
                <a:cxn ang="0">
                  <a:pos x="8" y="60"/>
                </a:cxn>
                <a:cxn ang="0">
                  <a:pos x="6" y="50"/>
                </a:cxn>
                <a:cxn ang="0">
                  <a:pos x="10" y="30"/>
                </a:cxn>
                <a:cxn ang="0">
                  <a:pos x="22" y="14"/>
                </a:cxn>
                <a:cxn ang="0">
                  <a:pos x="30" y="8"/>
                </a:cxn>
                <a:cxn ang="0">
                  <a:pos x="52" y="0"/>
                </a:cxn>
                <a:cxn ang="0">
                  <a:pos x="64" y="0"/>
                </a:cxn>
                <a:cxn ang="0">
                  <a:pos x="94" y="4"/>
                </a:cxn>
                <a:cxn ang="0">
                  <a:pos x="116" y="20"/>
                </a:cxn>
                <a:cxn ang="0">
                  <a:pos x="96" y="40"/>
                </a:cxn>
                <a:cxn ang="0">
                  <a:pos x="82" y="30"/>
                </a:cxn>
                <a:cxn ang="0">
                  <a:pos x="62" y="28"/>
                </a:cxn>
                <a:cxn ang="0">
                  <a:pos x="52" y="30"/>
                </a:cxn>
                <a:cxn ang="0">
                  <a:pos x="44" y="34"/>
                </a:cxn>
                <a:cxn ang="0">
                  <a:pos x="38" y="48"/>
                </a:cxn>
                <a:cxn ang="0">
                  <a:pos x="40" y="56"/>
                </a:cxn>
                <a:cxn ang="0">
                  <a:pos x="42" y="60"/>
                </a:cxn>
                <a:cxn ang="0">
                  <a:pos x="58" y="66"/>
                </a:cxn>
                <a:cxn ang="0">
                  <a:pos x="76" y="70"/>
                </a:cxn>
                <a:cxn ang="0">
                  <a:pos x="102" y="78"/>
                </a:cxn>
                <a:cxn ang="0">
                  <a:pos x="108" y="82"/>
                </a:cxn>
                <a:cxn ang="0">
                  <a:pos x="118" y="96"/>
                </a:cxn>
                <a:cxn ang="0">
                  <a:pos x="120" y="116"/>
                </a:cxn>
              </a:cxnLst>
              <a:rect l="0" t="0" r="r" b="b"/>
              <a:pathLst>
                <a:path w="120" h="166">
                  <a:moveTo>
                    <a:pt x="120" y="116"/>
                  </a:moveTo>
                  <a:lnTo>
                    <a:pt x="120" y="116"/>
                  </a:lnTo>
                  <a:lnTo>
                    <a:pt x="120" y="128"/>
                  </a:lnTo>
                  <a:lnTo>
                    <a:pt x="116" y="138"/>
                  </a:lnTo>
                  <a:lnTo>
                    <a:pt x="112" y="146"/>
                  </a:lnTo>
                  <a:lnTo>
                    <a:pt x="104" y="154"/>
                  </a:lnTo>
                  <a:lnTo>
                    <a:pt x="104" y="154"/>
                  </a:lnTo>
                  <a:lnTo>
                    <a:pt x="94" y="158"/>
                  </a:lnTo>
                  <a:lnTo>
                    <a:pt x="84" y="164"/>
                  </a:lnTo>
                  <a:lnTo>
                    <a:pt x="72" y="166"/>
                  </a:lnTo>
                  <a:lnTo>
                    <a:pt x="60" y="166"/>
                  </a:lnTo>
                  <a:lnTo>
                    <a:pt x="60" y="166"/>
                  </a:lnTo>
                  <a:lnTo>
                    <a:pt x="42" y="164"/>
                  </a:lnTo>
                  <a:lnTo>
                    <a:pt x="26" y="160"/>
                  </a:lnTo>
                  <a:lnTo>
                    <a:pt x="12" y="154"/>
                  </a:lnTo>
                  <a:lnTo>
                    <a:pt x="0" y="144"/>
                  </a:lnTo>
                  <a:lnTo>
                    <a:pt x="22" y="124"/>
                  </a:lnTo>
                  <a:lnTo>
                    <a:pt x="22" y="124"/>
                  </a:lnTo>
                  <a:lnTo>
                    <a:pt x="28" y="130"/>
                  </a:lnTo>
                  <a:lnTo>
                    <a:pt x="38" y="134"/>
                  </a:lnTo>
                  <a:lnTo>
                    <a:pt x="48" y="136"/>
                  </a:lnTo>
                  <a:lnTo>
                    <a:pt x="60" y="138"/>
                  </a:lnTo>
                  <a:lnTo>
                    <a:pt x="60" y="138"/>
                  </a:lnTo>
                  <a:lnTo>
                    <a:pt x="74" y="136"/>
                  </a:lnTo>
                  <a:lnTo>
                    <a:pt x="82" y="132"/>
                  </a:lnTo>
                  <a:lnTo>
                    <a:pt x="88" y="126"/>
                  </a:lnTo>
                  <a:lnTo>
                    <a:pt x="90" y="118"/>
                  </a:lnTo>
                  <a:lnTo>
                    <a:pt x="90" y="118"/>
                  </a:lnTo>
                  <a:lnTo>
                    <a:pt x="88" y="110"/>
                  </a:lnTo>
                  <a:lnTo>
                    <a:pt x="84" y="104"/>
                  </a:lnTo>
                  <a:lnTo>
                    <a:pt x="84" y="104"/>
                  </a:lnTo>
                  <a:lnTo>
                    <a:pt x="78" y="100"/>
                  </a:lnTo>
                  <a:lnTo>
                    <a:pt x="70" y="98"/>
                  </a:lnTo>
                  <a:lnTo>
                    <a:pt x="50" y="96"/>
                  </a:lnTo>
                  <a:lnTo>
                    <a:pt x="50" y="96"/>
                  </a:lnTo>
                  <a:lnTo>
                    <a:pt x="40" y="94"/>
                  </a:lnTo>
                  <a:lnTo>
                    <a:pt x="32" y="90"/>
                  </a:lnTo>
                  <a:lnTo>
                    <a:pt x="24" y="86"/>
                  </a:lnTo>
                  <a:lnTo>
                    <a:pt x="18" y="80"/>
                  </a:lnTo>
                  <a:lnTo>
                    <a:pt x="14" y="74"/>
                  </a:lnTo>
                  <a:lnTo>
                    <a:pt x="10" y="68"/>
                  </a:lnTo>
                  <a:lnTo>
                    <a:pt x="8" y="60"/>
                  </a:lnTo>
                  <a:lnTo>
                    <a:pt x="6" y="50"/>
                  </a:lnTo>
                  <a:lnTo>
                    <a:pt x="6" y="50"/>
                  </a:lnTo>
                  <a:lnTo>
                    <a:pt x="8" y="40"/>
                  </a:lnTo>
                  <a:lnTo>
                    <a:pt x="10" y="30"/>
                  </a:lnTo>
                  <a:lnTo>
                    <a:pt x="16" y="22"/>
                  </a:lnTo>
                  <a:lnTo>
                    <a:pt x="22" y="14"/>
                  </a:lnTo>
                  <a:lnTo>
                    <a:pt x="22" y="14"/>
                  </a:lnTo>
                  <a:lnTo>
                    <a:pt x="30" y="8"/>
                  </a:lnTo>
                  <a:lnTo>
                    <a:pt x="40" y="4"/>
                  </a:lnTo>
                  <a:lnTo>
                    <a:pt x="52" y="0"/>
                  </a:lnTo>
                  <a:lnTo>
                    <a:pt x="64" y="0"/>
                  </a:lnTo>
                  <a:lnTo>
                    <a:pt x="64" y="0"/>
                  </a:lnTo>
                  <a:lnTo>
                    <a:pt x="80" y="2"/>
                  </a:lnTo>
                  <a:lnTo>
                    <a:pt x="94" y="4"/>
                  </a:lnTo>
                  <a:lnTo>
                    <a:pt x="106" y="10"/>
                  </a:lnTo>
                  <a:lnTo>
                    <a:pt x="116" y="20"/>
                  </a:lnTo>
                  <a:lnTo>
                    <a:pt x="96" y="40"/>
                  </a:lnTo>
                  <a:lnTo>
                    <a:pt x="96" y="40"/>
                  </a:lnTo>
                  <a:lnTo>
                    <a:pt x="90" y="34"/>
                  </a:lnTo>
                  <a:lnTo>
                    <a:pt x="82" y="30"/>
                  </a:lnTo>
                  <a:lnTo>
                    <a:pt x="74" y="28"/>
                  </a:lnTo>
                  <a:lnTo>
                    <a:pt x="62" y="28"/>
                  </a:lnTo>
                  <a:lnTo>
                    <a:pt x="62" y="28"/>
                  </a:lnTo>
                  <a:lnTo>
                    <a:pt x="52" y="30"/>
                  </a:lnTo>
                  <a:lnTo>
                    <a:pt x="44" y="34"/>
                  </a:lnTo>
                  <a:lnTo>
                    <a:pt x="44" y="34"/>
                  </a:lnTo>
                  <a:lnTo>
                    <a:pt x="40" y="40"/>
                  </a:lnTo>
                  <a:lnTo>
                    <a:pt x="38" y="48"/>
                  </a:lnTo>
                  <a:lnTo>
                    <a:pt x="38" y="48"/>
                  </a:lnTo>
                  <a:lnTo>
                    <a:pt x="40" y="56"/>
                  </a:lnTo>
                  <a:lnTo>
                    <a:pt x="42" y="60"/>
                  </a:lnTo>
                  <a:lnTo>
                    <a:pt x="42" y="60"/>
                  </a:lnTo>
                  <a:lnTo>
                    <a:pt x="50" y="64"/>
                  </a:lnTo>
                  <a:lnTo>
                    <a:pt x="58" y="66"/>
                  </a:lnTo>
                  <a:lnTo>
                    <a:pt x="76" y="70"/>
                  </a:lnTo>
                  <a:lnTo>
                    <a:pt x="76" y="70"/>
                  </a:lnTo>
                  <a:lnTo>
                    <a:pt x="96" y="74"/>
                  </a:lnTo>
                  <a:lnTo>
                    <a:pt x="102" y="78"/>
                  </a:lnTo>
                  <a:lnTo>
                    <a:pt x="108" y="82"/>
                  </a:lnTo>
                  <a:lnTo>
                    <a:pt x="108" y="82"/>
                  </a:lnTo>
                  <a:lnTo>
                    <a:pt x="114" y="88"/>
                  </a:lnTo>
                  <a:lnTo>
                    <a:pt x="118" y="96"/>
                  </a:lnTo>
                  <a:lnTo>
                    <a:pt x="120" y="106"/>
                  </a:lnTo>
                  <a:lnTo>
                    <a:pt x="120" y="116"/>
                  </a:lnTo>
                  <a:lnTo>
                    <a:pt x="120" y="1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6" name="Freeform 63"/>
            <p:cNvSpPr>
              <a:spLocks/>
            </p:cNvSpPr>
            <p:nvPr/>
          </p:nvSpPr>
          <p:spPr bwMode="auto">
            <a:xfrm>
              <a:off x="3194" y="2329"/>
              <a:ext cx="118" cy="162"/>
            </a:xfrm>
            <a:custGeom>
              <a:avLst/>
              <a:gdLst/>
              <a:ahLst/>
              <a:cxnLst>
                <a:cxn ang="0">
                  <a:pos x="118" y="28"/>
                </a:cxn>
                <a:cxn ang="0">
                  <a:pos x="76" y="28"/>
                </a:cxn>
                <a:cxn ang="0">
                  <a:pos x="76" y="162"/>
                </a:cxn>
                <a:cxn ang="0">
                  <a:pos x="44" y="162"/>
                </a:cxn>
                <a:cxn ang="0">
                  <a:pos x="44" y="28"/>
                </a:cxn>
                <a:cxn ang="0">
                  <a:pos x="0" y="28"/>
                </a:cxn>
                <a:cxn ang="0">
                  <a:pos x="0" y="0"/>
                </a:cxn>
                <a:cxn ang="0">
                  <a:pos x="118" y="0"/>
                </a:cxn>
                <a:cxn ang="0">
                  <a:pos x="118" y="28"/>
                </a:cxn>
              </a:cxnLst>
              <a:rect l="0" t="0" r="r" b="b"/>
              <a:pathLst>
                <a:path w="118" h="162">
                  <a:moveTo>
                    <a:pt x="118" y="28"/>
                  </a:moveTo>
                  <a:lnTo>
                    <a:pt x="76" y="28"/>
                  </a:lnTo>
                  <a:lnTo>
                    <a:pt x="76" y="162"/>
                  </a:lnTo>
                  <a:lnTo>
                    <a:pt x="44" y="162"/>
                  </a:lnTo>
                  <a:lnTo>
                    <a:pt x="44" y="28"/>
                  </a:lnTo>
                  <a:lnTo>
                    <a:pt x="0" y="28"/>
                  </a:lnTo>
                  <a:lnTo>
                    <a:pt x="0" y="0"/>
                  </a:lnTo>
                  <a:lnTo>
                    <a:pt x="118" y="0"/>
                  </a:lnTo>
                  <a:lnTo>
                    <a:pt x="118" y="2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7" name="Freeform 64"/>
            <p:cNvSpPr>
              <a:spLocks/>
            </p:cNvSpPr>
            <p:nvPr/>
          </p:nvSpPr>
          <p:spPr bwMode="auto">
            <a:xfrm>
              <a:off x="3328" y="2329"/>
              <a:ext cx="108" cy="162"/>
            </a:xfrm>
            <a:custGeom>
              <a:avLst/>
              <a:gdLst/>
              <a:ahLst/>
              <a:cxnLst>
                <a:cxn ang="0">
                  <a:pos x="108" y="162"/>
                </a:cxn>
                <a:cxn ang="0">
                  <a:pos x="0" y="162"/>
                </a:cxn>
                <a:cxn ang="0">
                  <a:pos x="0" y="138"/>
                </a:cxn>
                <a:cxn ang="0">
                  <a:pos x="70" y="28"/>
                </a:cxn>
                <a:cxn ang="0">
                  <a:pos x="2" y="28"/>
                </a:cxn>
                <a:cxn ang="0">
                  <a:pos x="2" y="0"/>
                </a:cxn>
                <a:cxn ang="0">
                  <a:pos x="108" y="0"/>
                </a:cxn>
                <a:cxn ang="0">
                  <a:pos x="108" y="24"/>
                </a:cxn>
                <a:cxn ang="0">
                  <a:pos x="38" y="134"/>
                </a:cxn>
                <a:cxn ang="0">
                  <a:pos x="108" y="134"/>
                </a:cxn>
                <a:cxn ang="0">
                  <a:pos x="108" y="162"/>
                </a:cxn>
              </a:cxnLst>
              <a:rect l="0" t="0" r="r" b="b"/>
              <a:pathLst>
                <a:path w="108" h="162">
                  <a:moveTo>
                    <a:pt x="108" y="162"/>
                  </a:moveTo>
                  <a:lnTo>
                    <a:pt x="0" y="162"/>
                  </a:lnTo>
                  <a:lnTo>
                    <a:pt x="0" y="138"/>
                  </a:lnTo>
                  <a:lnTo>
                    <a:pt x="70" y="28"/>
                  </a:lnTo>
                  <a:lnTo>
                    <a:pt x="2" y="28"/>
                  </a:lnTo>
                  <a:lnTo>
                    <a:pt x="2" y="0"/>
                  </a:lnTo>
                  <a:lnTo>
                    <a:pt x="108" y="0"/>
                  </a:lnTo>
                  <a:lnTo>
                    <a:pt x="108" y="24"/>
                  </a:lnTo>
                  <a:lnTo>
                    <a:pt x="38" y="134"/>
                  </a:lnTo>
                  <a:lnTo>
                    <a:pt x="108" y="134"/>
                  </a:lnTo>
                  <a:lnTo>
                    <a:pt x="10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8" name="Rectangle 65"/>
            <p:cNvSpPr>
              <a:spLocks noChangeArrowheads="1"/>
            </p:cNvSpPr>
            <p:nvPr/>
          </p:nvSpPr>
          <p:spPr bwMode="auto">
            <a:xfrm>
              <a:off x="3458" y="2413"/>
              <a:ext cx="70" cy="2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69" name="Freeform 66"/>
            <p:cNvSpPr>
              <a:spLocks noEditPoints="1"/>
            </p:cNvSpPr>
            <p:nvPr/>
          </p:nvSpPr>
          <p:spPr bwMode="auto">
            <a:xfrm>
              <a:off x="3562" y="2329"/>
              <a:ext cx="124" cy="162"/>
            </a:xfrm>
            <a:custGeom>
              <a:avLst/>
              <a:gdLst/>
              <a:ahLst/>
              <a:cxnLst>
                <a:cxn ang="0">
                  <a:pos x="124" y="162"/>
                </a:cxn>
                <a:cxn ang="0">
                  <a:pos x="86" y="162"/>
                </a:cxn>
                <a:cxn ang="0">
                  <a:pos x="54" y="98"/>
                </a:cxn>
                <a:cxn ang="0">
                  <a:pos x="32" y="98"/>
                </a:cxn>
                <a:cxn ang="0">
                  <a:pos x="32" y="162"/>
                </a:cxn>
                <a:cxn ang="0">
                  <a:pos x="0" y="162"/>
                </a:cxn>
                <a:cxn ang="0">
                  <a:pos x="0" y="0"/>
                </a:cxn>
                <a:cxn ang="0">
                  <a:pos x="64" y="0"/>
                </a:cxn>
                <a:cxn ang="0">
                  <a:pos x="64" y="0"/>
                </a:cxn>
                <a:cxn ang="0">
                  <a:pos x="76" y="0"/>
                </a:cxn>
                <a:cxn ang="0">
                  <a:pos x="86" y="4"/>
                </a:cxn>
                <a:cxn ang="0">
                  <a:pos x="94" y="8"/>
                </a:cxn>
                <a:cxn ang="0">
                  <a:pos x="102" y="14"/>
                </a:cxn>
                <a:cxn ang="0">
                  <a:pos x="102" y="14"/>
                </a:cxn>
                <a:cxn ang="0">
                  <a:pos x="108" y="22"/>
                </a:cxn>
                <a:cxn ang="0">
                  <a:pos x="112" y="30"/>
                </a:cxn>
                <a:cxn ang="0">
                  <a:pos x="116" y="40"/>
                </a:cxn>
                <a:cxn ang="0">
                  <a:pos x="116" y="50"/>
                </a:cxn>
                <a:cxn ang="0">
                  <a:pos x="116" y="50"/>
                </a:cxn>
                <a:cxn ang="0">
                  <a:pos x="114" y="64"/>
                </a:cxn>
                <a:cxn ang="0">
                  <a:pos x="112" y="72"/>
                </a:cxn>
                <a:cxn ang="0">
                  <a:pos x="108" y="78"/>
                </a:cxn>
                <a:cxn ang="0">
                  <a:pos x="108" y="78"/>
                </a:cxn>
                <a:cxn ang="0">
                  <a:pos x="98" y="86"/>
                </a:cxn>
                <a:cxn ang="0">
                  <a:pos x="86" y="92"/>
                </a:cxn>
                <a:cxn ang="0">
                  <a:pos x="124" y="162"/>
                </a:cxn>
                <a:cxn ang="0">
                  <a:pos x="84" y="50"/>
                </a:cxn>
                <a:cxn ang="0">
                  <a:pos x="84" y="50"/>
                </a:cxn>
                <a:cxn ang="0">
                  <a:pos x="82" y="40"/>
                </a:cxn>
                <a:cxn ang="0">
                  <a:pos x="78" y="34"/>
                </a:cxn>
                <a:cxn ang="0">
                  <a:pos x="78" y="34"/>
                </a:cxn>
                <a:cxn ang="0">
                  <a:pos x="70" y="30"/>
                </a:cxn>
                <a:cxn ang="0">
                  <a:pos x="62" y="28"/>
                </a:cxn>
                <a:cxn ang="0">
                  <a:pos x="32" y="28"/>
                </a:cxn>
                <a:cxn ang="0">
                  <a:pos x="32" y="70"/>
                </a:cxn>
                <a:cxn ang="0">
                  <a:pos x="62" y="70"/>
                </a:cxn>
                <a:cxn ang="0">
                  <a:pos x="62" y="70"/>
                </a:cxn>
                <a:cxn ang="0">
                  <a:pos x="70" y="70"/>
                </a:cxn>
                <a:cxn ang="0">
                  <a:pos x="78" y="64"/>
                </a:cxn>
                <a:cxn ang="0">
                  <a:pos x="78" y="64"/>
                </a:cxn>
                <a:cxn ang="0">
                  <a:pos x="82" y="58"/>
                </a:cxn>
                <a:cxn ang="0">
                  <a:pos x="84" y="50"/>
                </a:cxn>
                <a:cxn ang="0">
                  <a:pos x="84" y="50"/>
                </a:cxn>
              </a:cxnLst>
              <a:rect l="0" t="0" r="r" b="b"/>
              <a:pathLst>
                <a:path w="124" h="162">
                  <a:moveTo>
                    <a:pt x="124" y="162"/>
                  </a:moveTo>
                  <a:lnTo>
                    <a:pt x="86" y="162"/>
                  </a:lnTo>
                  <a:lnTo>
                    <a:pt x="54" y="98"/>
                  </a:lnTo>
                  <a:lnTo>
                    <a:pt x="32" y="98"/>
                  </a:lnTo>
                  <a:lnTo>
                    <a:pt x="32" y="162"/>
                  </a:lnTo>
                  <a:lnTo>
                    <a:pt x="0" y="162"/>
                  </a:lnTo>
                  <a:lnTo>
                    <a:pt x="0" y="0"/>
                  </a:lnTo>
                  <a:lnTo>
                    <a:pt x="64" y="0"/>
                  </a:lnTo>
                  <a:lnTo>
                    <a:pt x="64" y="0"/>
                  </a:lnTo>
                  <a:lnTo>
                    <a:pt x="76" y="0"/>
                  </a:lnTo>
                  <a:lnTo>
                    <a:pt x="86" y="4"/>
                  </a:lnTo>
                  <a:lnTo>
                    <a:pt x="94" y="8"/>
                  </a:lnTo>
                  <a:lnTo>
                    <a:pt x="102" y="14"/>
                  </a:lnTo>
                  <a:lnTo>
                    <a:pt x="102" y="14"/>
                  </a:lnTo>
                  <a:lnTo>
                    <a:pt x="108" y="22"/>
                  </a:lnTo>
                  <a:lnTo>
                    <a:pt x="112" y="30"/>
                  </a:lnTo>
                  <a:lnTo>
                    <a:pt x="116" y="40"/>
                  </a:lnTo>
                  <a:lnTo>
                    <a:pt x="116" y="50"/>
                  </a:lnTo>
                  <a:lnTo>
                    <a:pt x="116" y="50"/>
                  </a:lnTo>
                  <a:lnTo>
                    <a:pt x="114" y="64"/>
                  </a:lnTo>
                  <a:lnTo>
                    <a:pt x="112" y="72"/>
                  </a:lnTo>
                  <a:lnTo>
                    <a:pt x="108" y="78"/>
                  </a:lnTo>
                  <a:lnTo>
                    <a:pt x="108" y="78"/>
                  </a:lnTo>
                  <a:lnTo>
                    <a:pt x="98" y="86"/>
                  </a:lnTo>
                  <a:lnTo>
                    <a:pt x="86" y="92"/>
                  </a:lnTo>
                  <a:lnTo>
                    <a:pt x="124" y="162"/>
                  </a:lnTo>
                  <a:close/>
                  <a:moveTo>
                    <a:pt x="84" y="50"/>
                  </a:moveTo>
                  <a:lnTo>
                    <a:pt x="84" y="50"/>
                  </a:lnTo>
                  <a:lnTo>
                    <a:pt x="82" y="40"/>
                  </a:lnTo>
                  <a:lnTo>
                    <a:pt x="78" y="34"/>
                  </a:lnTo>
                  <a:lnTo>
                    <a:pt x="78" y="34"/>
                  </a:lnTo>
                  <a:lnTo>
                    <a:pt x="70" y="30"/>
                  </a:lnTo>
                  <a:lnTo>
                    <a:pt x="62" y="28"/>
                  </a:lnTo>
                  <a:lnTo>
                    <a:pt x="32" y="28"/>
                  </a:lnTo>
                  <a:lnTo>
                    <a:pt x="32" y="70"/>
                  </a:lnTo>
                  <a:lnTo>
                    <a:pt x="62" y="70"/>
                  </a:lnTo>
                  <a:lnTo>
                    <a:pt x="62" y="70"/>
                  </a:lnTo>
                  <a:lnTo>
                    <a:pt x="70" y="70"/>
                  </a:lnTo>
                  <a:lnTo>
                    <a:pt x="78" y="64"/>
                  </a:lnTo>
                  <a:lnTo>
                    <a:pt x="78" y="64"/>
                  </a:lnTo>
                  <a:lnTo>
                    <a:pt x="82" y="58"/>
                  </a:lnTo>
                  <a:lnTo>
                    <a:pt x="84" y="50"/>
                  </a:lnTo>
                  <a:lnTo>
                    <a:pt x="84" y="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0" name="Rectangle 67"/>
            <p:cNvSpPr>
              <a:spLocks noChangeArrowheads="1"/>
            </p:cNvSpPr>
            <p:nvPr/>
          </p:nvSpPr>
          <p:spPr bwMode="auto">
            <a:xfrm>
              <a:off x="3712" y="2329"/>
              <a:ext cx="32" cy="16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1" name="Freeform 68"/>
            <p:cNvSpPr>
              <a:spLocks/>
            </p:cNvSpPr>
            <p:nvPr/>
          </p:nvSpPr>
          <p:spPr bwMode="auto">
            <a:xfrm>
              <a:off x="3782" y="2329"/>
              <a:ext cx="148" cy="162"/>
            </a:xfrm>
            <a:custGeom>
              <a:avLst/>
              <a:gdLst/>
              <a:ahLst/>
              <a:cxnLst>
                <a:cxn ang="0">
                  <a:pos x="148" y="162"/>
                </a:cxn>
                <a:cxn ang="0">
                  <a:pos x="116" y="162"/>
                </a:cxn>
                <a:cxn ang="0">
                  <a:pos x="116" y="68"/>
                </a:cxn>
                <a:cxn ang="0">
                  <a:pos x="84" y="130"/>
                </a:cxn>
                <a:cxn ang="0">
                  <a:pos x="62" y="130"/>
                </a:cxn>
                <a:cxn ang="0">
                  <a:pos x="32" y="68"/>
                </a:cxn>
                <a:cxn ang="0">
                  <a:pos x="32" y="162"/>
                </a:cxn>
                <a:cxn ang="0">
                  <a:pos x="0" y="162"/>
                </a:cxn>
                <a:cxn ang="0">
                  <a:pos x="0" y="0"/>
                </a:cxn>
                <a:cxn ang="0">
                  <a:pos x="30" y="0"/>
                </a:cxn>
                <a:cxn ang="0">
                  <a:pos x="74" y="88"/>
                </a:cxn>
                <a:cxn ang="0">
                  <a:pos x="116" y="0"/>
                </a:cxn>
                <a:cxn ang="0">
                  <a:pos x="148" y="0"/>
                </a:cxn>
                <a:cxn ang="0">
                  <a:pos x="148" y="162"/>
                </a:cxn>
              </a:cxnLst>
              <a:rect l="0" t="0" r="r" b="b"/>
              <a:pathLst>
                <a:path w="148" h="162">
                  <a:moveTo>
                    <a:pt x="148" y="162"/>
                  </a:moveTo>
                  <a:lnTo>
                    <a:pt x="116" y="162"/>
                  </a:lnTo>
                  <a:lnTo>
                    <a:pt x="116" y="68"/>
                  </a:lnTo>
                  <a:lnTo>
                    <a:pt x="84" y="130"/>
                  </a:lnTo>
                  <a:lnTo>
                    <a:pt x="62" y="130"/>
                  </a:lnTo>
                  <a:lnTo>
                    <a:pt x="32" y="68"/>
                  </a:lnTo>
                  <a:lnTo>
                    <a:pt x="32" y="162"/>
                  </a:lnTo>
                  <a:lnTo>
                    <a:pt x="0" y="162"/>
                  </a:lnTo>
                  <a:lnTo>
                    <a:pt x="0" y="0"/>
                  </a:lnTo>
                  <a:lnTo>
                    <a:pt x="30" y="0"/>
                  </a:lnTo>
                  <a:lnTo>
                    <a:pt x="74" y="88"/>
                  </a:lnTo>
                  <a:lnTo>
                    <a:pt x="116" y="0"/>
                  </a:lnTo>
                  <a:lnTo>
                    <a:pt x="148" y="0"/>
                  </a:lnTo>
                  <a:lnTo>
                    <a:pt x="148" y="1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sp>
          <p:nvSpPr>
            <p:cNvPr id="72" name="Freeform 69"/>
            <p:cNvSpPr>
              <a:spLocks/>
            </p:cNvSpPr>
            <p:nvPr/>
          </p:nvSpPr>
          <p:spPr bwMode="auto">
            <a:xfrm>
              <a:off x="3962" y="2307"/>
              <a:ext cx="46" cy="206"/>
            </a:xfrm>
            <a:custGeom>
              <a:avLst/>
              <a:gdLst/>
              <a:ahLst/>
              <a:cxnLst>
                <a:cxn ang="0">
                  <a:pos x="46" y="154"/>
                </a:cxn>
                <a:cxn ang="0">
                  <a:pos x="46" y="154"/>
                </a:cxn>
                <a:cxn ang="0">
                  <a:pos x="44" y="170"/>
                </a:cxn>
                <a:cxn ang="0">
                  <a:pos x="40" y="182"/>
                </a:cxn>
                <a:cxn ang="0">
                  <a:pos x="40" y="182"/>
                </a:cxn>
                <a:cxn ang="0">
                  <a:pos x="32" y="192"/>
                </a:cxn>
                <a:cxn ang="0">
                  <a:pos x="20" y="206"/>
                </a:cxn>
                <a:cxn ang="0">
                  <a:pos x="0" y="186"/>
                </a:cxn>
                <a:cxn ang="0">
                  <a:pos x="0" y="186"/>
                </a:cxn>
                <a:cxn ang="0">
                  <a:pos x="6" y="180"/>
                </a:cxn>
                <a:cxn ang="0">
                  <a:pos x="6" y="180"/>
                </a:cxn>
                <a:cxn ang="0">
                  <a:pos x="12" y="172"/>
                </a:cxn>
                <a:cxn ang="0">
                  <a:pos x="12" y="172"/>
                </a:cxn>
                <a:cxn ang="0">
                  <a:pos x="14" y="164"/>
                </a:cxn>
                <a:cxn ang="0">
                  <a:pos x="16" y="152"/>
                </a:cxn>
                <a:cxn ang="0">
                  <a:pos x="16" y="54"/>
                </a:cxn>
                <a:cxn ang="0">
                  <a:pos x="16" y="54"/>
                </a:cxn>
                <a:cxn ang="0">
                  <a:pos x="14" y="44"/>
                </a:cxn>
                <a:cxn ang="0">
                  <a:pos x="12" y="36"/>
                </a:cxn>
                <a:cxn ang="0">
                  <a:pos x="12" y="36"/>
                </a:cxn>
                <a:cxn ang="0">
                  <a:pos x="0" y="20"/>
                </a:cxn>
                <a:cxn ang="0">
                  <a:pos x="20" y="0"/>
                </a:cxn>
                <a:cxn ang="0">
                  <a:pos x="20" y="0"/>
                </a:cxn>
                <a:cxn ang="0">
                  <a:pos x="30" y="12"/>
                </a:cxn>
                <a:cxn ang="0">
                  <a:pos x="30" y="12"/>
                </a:cxn>
                <a:cxn ang="0">
                  <a:pos x="40" y="24"/>
                </a:cxn>
                <a:cxn ang="0">
                  <a:pos x="40" y="24"/>
                </a:cxn>
                <a:cxn ang="0">
                  <a:pos x="44" y="36"/>
                </a:cxn>
                <a:cxn ang="0">
                  <a:pos x="46" y="54"/>
                </a:cxn>
                <a:cxn ang="0">
                  <a:pos x="46" y="154"/>
                </a:cxn>
              </a:cxnLst>
              <a:rect l="0" t="0" r="r" b="b"/>
              <a:pathLst>
                <a:path w="46" h="206">
                  <a:moveTo>
                    <a:pt x="46" y="154"/>
                  </a:moveTo>
                  <a:lnTo>
                    <a:pt x="46" y="154"/>
                  </a:lnTo>
                  <a:lnTo>
                    <a:pt x="44" y="170"/>
                  </a:lnTo>
                  <a:lnTo>
                    <a:pt x="40" y="182"/>
                  </a:lnTo>
                  <a:lnTo>
                    <a:pt x="40" y="182"/>
                  </a:lnTo>
                  <a:lnTo>
                    <a:pt x="32" y="192"/>
                  </a:lnTo>
                  <a:lnTo>
                    <a:pt x="20" y="206"/>
                  </a:lnTo>
                  <a:lnTo>
                    <a:pt x="0" y="186"/>
                  </a:lnTo>
                  <a:lnTo>
                    <a:pt x="0" y="186"/>
                  </a:lnTo>
                  <a:lnTo>
                    <a:pt x="6" y="180"/>
                  </a:lnTo>
                  <a:lnTo>
                    <a:pt x="6" y="180"/>
                  </a:lnTo>
                  <a:lnTo>
                    <a:pt x="12" y="172"/>
                  </a:lnTo>
                  <a:lnTo>
                    <a:pt x="12" y="172"/>
                  </a:lnTo>
                  <a:lnTo>
                    <a:pt x="14" y="164"/>
                  </a:lnTo>
                  <a:lnTo>
                    <a:pt x="16" y="152"/>
                  </a:lnTo>
                  <a:lnTo>
                    <a:pt x="16" y="54"/>
                  </a:lnTo>
                  <a:lnTo>
                    <a:pt x="16" y="54"/>
                  </a:lnTo>
                  <a:lnTo>
                    <a:pt x="14" y="44"/>
                  </a:lnTo>
                  <a:lnTo>
                    <a:pt x="12" y="36"/>
                  </a:lnTo>
                  <a:lnTo>
                    <a:pt x="12" y="36"/>
                  </a:lnTo>
                  <a:lnTo>
                    <a:pt x="0" y="20"/>
                  </a:lnTo>
                  <a:lnTo>
                    <a:pt x="20" y="0"/>
                  </a:lnTo>
                  <a:lnTo>
                    <a:pt x="20" y="0"/>
                  </a:lnTo>
                  <a:lnTo>
                    <a:pt x="30" y="12"/>
                  </a:lnTo>
                  <a:lnTo>
                    <a:pt x="30" y="12"/>
                  </a:lnTo>
                  <a:lnTo>
                    <a:pt x="40" y="24"/>
                  </a:lnTo>
                  <a:lnTo>
                    <a:pt x="40" y="24"/>
                  </a:lnTo>
                  <a:lnTo>
                    <a:pt x="44" y="36"/>
                  </a:lnTo>
                  <a:lnTo>
                    <a:pt x="46" y="54"/>
                  </a:lnTo>
                  <a:lnTo>
                    <a:pt x="46" y="1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a:spcBef>
                  <a:spcPct val="0"/>
                </a:spcBef>
              </a:pPr>
              <a:endParaRPr lang="de-DE" sz="1000" dirty="0">
                <a:solidFill>
                  <a:prstClr val="black"/>
                </a:solidFill>
                <a:latin typeface="Arial" charset="0"/>
                <a:ea typeface="+mn-ea"/>
              </a:endParaRPr>
            </a:p>
          </p:txBody>
        </p:sp>
      </p:grpSp>
    </p:spTree>
    <p:extLst>
      <p:ext uri="{BB962C8B-B14F-4D97-AF65-F5344CB8AC3E}">
        <p14:creationId xmlns:p14="http://schemas.microsoft.com/office/powerpoint/2010/main" val="3991626749"/>
      </p:ext>
    </p:extLst>
  </p:cSld>
  <p:clrMapOvr>
    <a:masterClrMapping/>
  </p:clrMapOvr>
  <p:transition>
    <p:strips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Platzhalter-Objekt</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10</a:t>
            </a:fld>
            <a:endParaRPr lang="de-DE">
              <a:solidFill>
                <a:prstClr val="white"/>
              </a:solidFill>
            </a:endParaRPr>
          </a:p>
        </p:txBody>
      </p:sp>
      <p:pic>
        <p:nvPicPr>
          <p:cNvPr id="6" name="Inhaltsplatzhalter 6"/>
          <p:cNvPicPr>
            <a:picLocks noGrp="1" noChangeAspect="1"/>
          </p:cNvPicPr>
          <p:nvPr>
            <p:ph idx="1"/>
          </p:nvPr>
        </p:nvPicPr>
        <p:blipFill>
          <a:blip r:embed="rId2"/>
          <a:stretch>
            <a:fillRect/>
          </a:stretch>
        </p:blipFill>
        <p:spPr>
          <a:xfrm>
            <a:off x="1410888" y="1237130"/>
            <a:ext cx="7536767" cy="5065058"/>
          </a:xfrm>
          <a:prstGeom prst="rect">
            <a:avLst/>
          </a:prstGeom>
        </p:spPr>
      </p:pic>
      <p:sp>
        <p:nvSpPr>
          <p:cNvPr id="7" name="Rechteck 6"/>
          <p:cNvSpPr/>
          <p:nvPr/>
        </p:nvSpPr>
        <p:spPr>
          <a:xfrm>
            <a:off x="6963526" y="3957607"/>
            <a:ext cx="1801640" cy="87605"/>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14" name="Gruppieren 13"/>
          <p:cNvGrpSpPr/>
          <p:nvPr/>
        </p:nvGrpSpPr>
        <p:grpSpPr>
          <a:xfrm>
            <a:off x="2092423" y="1299884"/>
            <a:ext cx="3981451" cy="4943476"/>
            <a:chOff x="2092423" y="1299884"/>
            <a:chExt cx="3981451" cy="4943476"/>
          </a:xfrm>
        </p:grpSpPr>
        <p:pic>
          <p:nvPicPr>
            <p:cNvPr id="5" name="Grafik 4"/>
            <p:cNvPicPr>
              <a:picLocks noChangeAspect="1"/>
            </p:cNvPicPr>
            <p:nvPr/>
          </p:nvPicPr>
          <p:blipFill>
            <a:blip r:embed="rId3"/>
            <a:stretch>
              <a:fillRect/>
            </a:stretch>
          </p:blipFill>
          <p:spPr>
            <a:xfrm>
              <a:off x="2092424" y="1299885"/>
              <a:ext cx="3981450" cy="4943475"/>
            </a:xfrm>
            <a:prstGeom prst="rect">
              <a:avLst/>
            </a:prstGeom>
          </p:spPr>
        </p:pic>
        <p:sp>
          <p:nvSpPr>
            <p:cNvPr id="8" name="Rechteck 7"/>
            <p:cNvSpPr/>
            <p:nvPr/>
          </p:nvSpPr>
          <p:spPr>
            <a:xfrm>
              <a:off x="2092423" y="1299884"/>
              <a:ext cx="3981451" cy="4943475"/>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9" name="Gruppieren 8"/>
          <p:cNvGrpSpPr/>
          <p:nvPr/>
        </p:nvGrpSpPr>
        <p:grpSpPr>
          <a:xfrm>
            <a:off x="6073876" y="1299883"/>
            <a:ext cx="889652" cy="4943476"/>
            <a:chOff x="6473220" y="1153119"/>
            <a:chExt cx="522235" cy="5186074"/>
          </a:xfrm>
        </p:grpSpPr>
        <p:cxnSp>
          <p:nvCxnSpPr>
            <p:cNvPr id="10" name="Gerader Verbinder 9"/>
            <p:cNvCxnSpPr>
              <a:endCxn id="7" idx="1"/>
            </p:cNvCxnSpPr>
            <p:nvPr/>
          </p:nvCxnSpPr>
          <p:spPr bwMode="auto">
            <a:xfrm>
              <a:off x="6473220" y="1153119"/>
              <a:ext cx="522235" cy="2834103"/>
            </a:xfrm>
            <a:prstGeom prst="line">
              <a:avLst/>
            </a:prstGeom>
            <a:solidFill>
              <a:srgbClr val="6699FF"/>
            </a:solidFill>
            <a:ln w="19050" cap="flat" cmpd="sng" algn="ctr">
              <a:solidFill>
                <a:srgbClr val="FF0000"/>
              </a:solidFill>
              <a:prstDash val="solid"/>
              <a:round/>
              <a:headEnd type="none" w="med" len="med"/>
              <a:tailEnd type="none" w="med" len="med"/>
            </a:ln>
            <a:effectLst/>
          </p:spPr>
        </p:cxnSp>
        <p:cxnSp>
          <p:nvCxnSpPr>
            <p:cNvPr id="11" name="Gerader Verbinder 10"/>
            <p:cNvCxnSpPr>
              <a:stCxn id="7" idx="1"/>
            </p:cNvCxnSpPr>
            <p:nvPr/>
          </p:nvCxnSpPr>
          <p:spPr bwMode="auto">
            <a:xfrm flipH="1">
              <a:off x="6473221" y="3987222"/>
              <a:ext cx="522233" cy="2351971"/>
            </a:xfrm>
            <a:prstGeom prst="line">
              <a:avLst/>
            </a:prstGeom>
            <a:solidFill>
              <a:srgbClr val="6699FF"/>
            </a:solidFill>
            <a:ln w="19050" cap="flat" cmpd="sng" algn="ctr">
              <a:solidFill>
                <a:srgbClr val="FF0000"/>
              </a:solidFill>
              <a:prstDash val="solid"/>
              <a:round/>
              <a:headEnd type="none" w="med" len="med"/>
              <a:tailEnd type="none" w="med" len="med"/>
            </a:ln>
            <a:effectLst/>
          </p:spPr>
        </p:cxnSp>
      </p:grpSp>
      <p:sp>
        <p:nvSpPr>
          <p:cNvPr id="15" name="Rechteck 14"/>
          <p:cNvSpPr/>
          <p:nvPr/>
        </p:nvSpPr>
        <p:spPr>
          <a:xfrm>
            <a:off x="2238278" y="1806138"/>
            <a:ext cx="3741181" cy="114325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17" idx="3"/>
            <a:endCxn id="15" idx="1"/>
          </p:cNvCxnSpPr>
          <p:nvPr/>
        </p:nvCxnSpPr>
        <p:spPr bwMode="auto">
          <a:xfrm flipV="1">
            <a:off x="1337961" y="2377763"/>
            <a:ext cx="900317" cy="76945"/>
          </a:xfrm>
          <a:prstGeom prst="line">
            <a:avLst/>
          </a:prstGeom>
          <a:solidFill>
            <a:srgbClr val="6699FF"/>
          </a:solidFill>
          <a:ln w="28575" cap="flat" cmpd="sng" algn="ctr">
            <a:solidFill>
              <a:schemeClr val="tx1"/>
            </a:solidFill>
            <a:prstDash val="solid"/>
            <a:round/>
            <a:headEnd type="none" w="med" len="med"/>
            <a:tailEnd type="none" w="med" len="med"/>
          </a:ln>
          <a:effectLst/>
        </p:spPr>
      </p:cxnSp>
      <p:sp>
        <p:nvSpPr>
          <p:cNvPr id="17" name="Textfeld 16"/>
          <p:cNvSpPr txBox="1"/>
          <p:nvPr/>
        </p:nvSpPr>
        <p:spPr>
          <a:xfrm>
            <a:off x="194699" y="2039209"/>
            <a:ext cx="1143262" cy="830997"/>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br>
              <a:rPr lang="de-DE" sz="1600" dirty="0">
                <a:solidFill>
                  <a:schemeClr val="tx1"/>
                </a:solidFill>
                <a:latin typeface="+mn-lt"/>
              </a:rPr>
            </a:br>
            <a:r>
              <a:rPr lang="de-DE" sz="1600" dirty="0">
                <a:solidFill>
                  <a:schemeClr val="tx1"/>
                </a:solidFill>
                <a:latin typeface="+mn-lt"/>
              </a:rPr>
              <a:t>in Signal-</a:t>
            </a:r>
            <a:br>
              <a:rPr lang="de-DE" sz="1600" dirty="0">
                <a:solidFill>
                  <a:schemeClr val="tx1"/>
                </a:solidFill>
                <a:latin typeface="+mn-lt"/>
              </a:rPr>
            </a:br>
            <a:r>
              <a:rPr lang="de-DE" sz="1600" dirty="0" err="1">
                <a:solidFill>
                  <a:schemeClr val="tx1"/>
                </a:solidFill>
                <a:latin typeface="+mn-lt"/>
              </a:rPr>
              <a:t>adapter</a:t>
            </a:r>
            <a:endParaRPr lang="de-DE" sz="1600" dirty="0">
              <a:solidFill>
                <a:schemeClr val="tx1"/>
              </a:solidFill>
              <a:latin typeface="+mn-lt"/>
            </a:endParaRPr>
          </a:p>
        </p:txBody>
      </p:sp>
      <p:pic>
        <p:nvPicPr>
          <p:cNvPr id="22" name="Grafik 21"/>
          <p:cNvPicPr>
            <a:picLocks noChangeAspect="1"/>
          </p:cNvPicPr>
          <p:nvPr/>
        </p:nvPicPr>
        <p:blipFill>
          <a:blip r:embed="rId4"/>
          <a:stretch>
            <a:fillRect/>
          </a:stretch>
        </p:blipFill>
        <p:spPr>
          <a:xfrm>
            <a:off x="2335597" y="614214"/>
            <a:ext cx="1615480" cy="284324"/>
          </a:xfrm>
          <a:prstGeom prst="rect">
            <a:avLst/>
          </a:prstGeom>
        </p:spPr>
      </p:pic>
      <p:sp>
        <p:nvSpPr>
          <p:cNvPr id="24" name="Rechteck 23"/>
          <p:cNvSpPr/>
          <p:nvPr/>
        </p:nvSpPr>
        <p:spPr>
          <a:xfrm>
            <a:off x="3951077" y="2039209"/>
            <a:ext cx="1006405" cy="7488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6" name="Textfeld 25"/>
          <p:cNvSpPr txBox="1"/>
          <p:nvPr/>
        </p:nvSpPr>
        <p:spPr>
          <a:xfrm>
            <a:off x="108295" y="3682119"/>
            <a:ext cx="1357551" cy="584775"/>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Der Wert der</a:t>
            </a:r>
            <a:br>
              <a:rPr lang="de-DE" sz="1600" dirty="0">
                <a:solidFill>
                  <a:schemeClr val="tx1"/>
                </a:solidFill>
                <a:latin typeface="+mn-lt"/>
              </a:rPr>
            </a:br>
            <a:r>
              <a:rPr lang="de-DE" sz="1600" dirty="0">
                <a:solidFill>
                  <a:schemeClr val="tx1"/>
                </a:solidFill>
                <a:latin typeface="+mn-lt"/>
              </a:rPr>
              <a:t>Parameter</a:t>
            </a:r>
          </a:p>
        </p:txBody>
      </p:sp>
      <p:cxnSp>
        <p:nvCxnSpPr>
          <p:cNvPr id="27" name="Gerader Verbinder 26"/>
          <p:cNvCxnSpPr>
            <a:stCxn id="26" idx="3"/>
            <a:endCxn id="24" idx="1"/>
          </p:cNvCxnSpPr>
          <p:nvPr/>
        </p:nvCxnSpPr>
        <p:spPr bwMode="auto">
          <a:xfrm flipV="1">
            <a:off x="1465846" y="2413617"/>
            <a:ext cx="2485231" cy="1560890"/>
          </a:xfrm>
          <a:prstGeom prst="line">
            <a:avLst/>
          </a:prstGeom>
          <a:solidFill>
            <a:srgbClr val="6699FF"/>
          </a:solid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940194249"/>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7" grpId="0" animBg="1"/>
      <p:bldP spid="2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a:solidFill>
              <a:srgbClr val="00B050"/>
            </a:solidFill>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11</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spTree>
    <p:extLst>
      <p:ext uri="{BB962C8B-B14F-4D97-AF65-F5344CB8AC3E}">
        <p14:creationId xmlns:p14="http://schemas.microsoft.com/office/powerpoint/2010/main" val="1715813741"/>
      </p:ext>
    </p:extLst>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Fokusbereich B</a:t>
            </a:r>
          </a:p>
        </p:txBody>
      </p:sp>
      <p:sp>
        <p:nvSpPr>
          <p:cNvPr id="3" name="Untertitel 2"/>
          <p:cNvSpPr>
            <a:spLocks noGrp="1"/>
          </p:cNvSpPr>
          <p:nvPr>
            <p:ph type="subTitle" idx="1"/>
          </p:nvPr>
        </p:nvSpPr>
        <p:spPr/>
        <p:txBody>
          <a:bodyPr/>
          <a:lstStyle/>
          <a:p>
            <a:r>
              <a:rPr lang="de-DE" dirty="0"/>
              <a:t>Konzept der Bibliothek in Datenbank</a:t>
            </a:r>
          </a:p>
        </p:txBody>
      </p:sp>
    </p:spTree>
    <p:extLst>
      <p:ext uri="{BB962C8B-B14F-4D97-AF65-F5344CB8AC3E}">
        <p14:creationId xmlns:p14="http://schemas.microsoft.com/office/powerpoint/2010/main" val="1387452051"/>
      </p:ext>
    </p:extLst>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Gerader Verbinder 105"/>
          <p:cNvCxnSpPr/>
          <p:nvPr/>
        </p:nvCxnSpPr>
        <p:spPr bwMode="auto">
          <a:xfrm>
            <a:off x="7179331" y="1379159"/>
            <a:ext cx="689497" cy="2729551"/>
          </a:xfrm>
          <a:prstGeom prst="line">
            <a:avLst/>
          </a:prstGeom>
          <a:solidFill>
            <a:srgbClr val="6699FF"/>
          </a:solidFill>
          <a:ln w="28575" cap="flat" cmpd="sng" algn="ctr">
            <a:solidFill>
              <a:schemeClr val="tx1"/>
            </a:solidFill>
            <a:prstDash val="dash"/>
            <a:round/>
            <a:headEnd type="none" w="med" len="med"/>
            <a:tailEnd type="none" w="med" len="med"/>
          </a:ln>
          <a:effectLst/>
        </p:spPr>
      </p:cxnSp>
      <p:sp>
        <p:nvSpPr>
          <p:cNvPr id="6" name="Rechteck 5"/>
          <p:cNvSpPr/>
          <p:nvPr/>
        </p:nvSpPr>
        <p:spPr>
          <a:xfrm>
            <a:off x="7256505" y="1202464"/>
            <a:ext cx="1814891" cy="1685036"/>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l"/>
            <a:r>
              <a:rPr lang="de-DE" b="1" dirty="0"/>
              <a:t>Legende:</a:t>
            </a:r>
          </a:p>
        </p:txBody>
      </p:sp>
      <p:sp>
        <p:nvSpPr>
          <p:cNvPr id="2" name="Titel 1"/>
          <p:cNvSpPr>
            <a:spLocks noGrp="1"/>
          </p:cNvSpPr>
          <p:nvPr>
            <p:ph type="title"/>
          </p:nvPr>
        </p:nvSpPr>
        <p:spPr/>
        <p:txBody>
          <a:bodyPr/>
          <a:lstStyle/>
          <a:p>
            <a:r>
              <a:rPr lang="de-DE" dirty="0"/>
              <a:t>Konzept der Bibliothek</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13</a:t>
            </a:fld>
            <a:endParaRPr lang="de-DE">
              <a:solidFill>
                <a:prstClr val="white"/>
              </a:solidFill>
            </a:endParaRPr>
          </a:p>
        </p:txBody>
      </p:sp>
      <p:sp>
        <p:nvSpPr>
          <p:cNvPr id="5" name="Rechteck 4"/>
          <p:cNvSpPr/>
          <p:nvPr/>
        </p:nvSpPr>
        <p:spPr>
          <a:xfrm>
            <a:off x="732391" y="1325460"/>
            <a:ext cx="6417578" cy="4924337"/>
          </a:xfrm>
          <a:prstGeom prst="rect">
            <a:avLst/>
          </a:prstGeom>
          <a:solidFill>
            <a:schemeClr val="accent6">
              <a:lumMod val="40000"/>
              <a:lumOff val="60000"/>
            </a:schemeClr>
          </a:solidFill>
          <a:ln w="3810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7" name="Gerader Verbinder 6"/>
          <p:cNvCxnSpPr>
            <a:stCxn id="5" idx="1"/>
            <a:endCxn id="5" idx="3"/>
          </p:cNvCxnSpPr>
          <p:nvPr/>
        </p:nvCxnSpPr>
        <p:spPr bwMode="auto">
          <a:xfrm>
            <a:off x="732391" y="3787629"/>
            <a:ext cx="6417578" cy="0"/>
          </a:xfrm>
          <a:prstGeom prst="line">
            <a:avLst/>
          </a:prstGeom>
          <a:solidFill>
            <a:srgbClr val="6699FF"/>
          </a:solidFill>
          <a:ln w="38100" cap="flat" cmpd="sng" algn="ctr">
            <a:solidFill>
              <a:schemeClr val="accent6">
                <a:lumMod val="75000"/>
              </a:schemeClr>
            </a:solidFill>
            <a:prstDash val="solid"/>
            <a:round/>
            <a:headEnd type="none" w="med" len="med"/>
            <a:tailEnd type="none" w="med" len="med"/>
          </a:ln>
          <a:effectLst/>
        </p:spPr>
      </p:cxnSp>
      <p:grpSp>
        <p:nvGrpSpPr>
          <p:cNvPr id="26" name="Gruppieren 25"/>
          <p:cNvGrpSpPr/>
          <p:nvPr/>
        </p:nvGrpSpPr>
        <p:grpSpPr>
          <a:xfrm>
            <a:off x="1202795" y="1493570"/>
            <a:ext cx="1678665" cy="2122418"/>
            <a:chOff x="1672826" y="1493570"/>
            <a:chExt cx="1678665" cy="2122418"/>
          </a:xfrm>
        </p:grpSpPr>
        <p:grpSp>
          <p:nvGrpSpPr>
            <p:cNvPr id="19" name="Gruppieren 18"/>
            <p:cNvGrpSpPr/>
            <p:nvPr/>
          </p:nvGrpSpPr>
          <p:grpSpPr>
            <a:xfrm>
              <a:off x="1803633" y="1871078"/>
              <a:ext cx="1409481" cy="1744910"/>
              <a:chOff x="1828800" y="1904301"/>
              <a:chExt cx="1409481" cy="1744910"/>
            </a:xfrm>
          </p:grpSpPr>
          <p:sp>
            <p:nvSpPr>
              <p:cNvPr id="18" name="Rechteck 17"/>
              <p:cNvSpPr/>
              <p:nvPr/>
            </p:nvSpPr>
            <p:spPr>
              <a:xfrm>
                <a:off x="1828800" y="1904301"/>
                <a:ext cx="1409481"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10" name="Gruppieren 9"/>
              <p:cNvGrpSpPr/>
              <p:nvPr/>
            </p:nvGrpSpPr>
            <p:grpSpPr>
              <a:xfrm>
                <a:off x="1998840" y="1977855"/>
                <a:ext cx="1143262" cy="779437"/>
                <a:chOff x="4739526" y="3815093"/>
                <a:chExt cx="1143262" cy="779437"/>
              </a:xfrm>
            </p:grpSpPr>
            <p:grpSp>
              <p:nvGrpSpPr>
                <p:cNvPr id="11" name="Gruppieren 10"/>
                <p:cNvGrpSpPr/>
                <p:nvPr/>
              </p:nvGrpSpPr>
              <p:grpSpPr>
                <a:xfrm>
                  <a:off x="4860184" y="3815093"/>
                  <a:ext cx="726057" cy="532860"/>
                  <a:chOff x="4868743" y="2449044"/>
                  <a:chExt cx="882990" cy="602801"/>
                </a:xfrm>
              </p:grpSpPr>
              <p:pic>
                <p:nvPicPr>
                  <p:cNvPr id="13" name="Grafik 12"/>
                  <p:cNvPicPr>
                    <a:picLocks noChangeAspect="1"/>
                  </p:cNvPicPr>
                  <p:nvPr/>
                </p:nvPicPr>
                <p:blipFill>
                  <a:blip r:embed="rId2"/>
                  <a:stretch>
                    <a:fillRect/>
                  </a:stretch>
                </p:blipFill>
                <p:spPr>
                  <a:xfrm>
                    <a:off x="5148932" y="2449044"/>
                    <a:ext cx="602801" cy="602801"/>
                  </a:xfrm>
                  <a:prstGeom prst="rect">
                    <a:avLst/>
                  </a:prstGeom>
                </p:spPr>
              </p:pic>
              <p:pic>
                <p:nvPicPr>
                  <p:cNvPr id="14" name="Grafik 13"/>
                  <p:cNvPicPr>
                    <a:picLocks noChangeAspect="1"/>
                  </p:cNvPicPr>
                  <p:nvPr/>
                </p:nvPicPr>
                <p:blipFill>
                  <a:blip r:embed="rId3"/>
                  <a:stretch>
                    <a:fillRect/>
                  </a:stretch>
                </p:blipFill>
                <p:spPr>
                  <a:xfrm>
                    <a:off x="4868743" y="2610349"/>
                    <a:ext cx="280189" cy="280189"/>
                  </a:xfrm>
                  <a:prstGeom prst="rect">
                    <a:avLst/>
                  </a:prstGeom>
                </p:spPr>
              </p:pic>
            </p:grpSp>
            <p:sp>
              <p:nvSpPr>
                <p:cNvPr id="12" name="Textfeld 11"/>
                <p:cNvSpPr txBox="1"/>
                <p:nvPr/>
              </p:nvSpPr>
              <p:spPr>
                <a:xfrm>
                  <a:off x="4739526" y="4255976"/>
                  <a:ext cx="1143262" cy="338554"/>
                </a:xfrm>
                <a:prstGeom prst="rect">
                  <a:avLst/>
                </a:prstGeom>
                <a:noFill/>
              </p:spPr>
              <p:txBody>
                <a:bodyPr wrap="none" rtlCol="0">
                  <a:spAutoFit/>
                </a:bodyPr>
                <a:lstStyle/>
                <a:p>
                  <a:pPr algn="l">
                    <a:spcBef>
                      <a:spcPts val="0"/>
                    </a:spcBef>
                  </a:pPr>
                  <a:r>
                    <a:rPr lang="de-DE" sz="1600" dirty="0">
                      <a:solidFill>
                        <a:schemeClr val="tx1"/>
                      </a:solidFill>
                      <a:latin typeface="+mn-lt"/>
                    </a:rPr>
                    <a:t>EGP40.prt</a:t>
                  </a:r>
                </a:p>
              </p:txBody>
            </p:sp>
          </p:grpSp>
          <p:grpSp>
            <p:nvGrpSpPr>
              <p:cNvPr id="17" name="Gruppieren 16"/>
              <p:cNvGrpSpPr/>
              <p:nvPr/>
            </p:nvGrpSpPr>
            <p:grpSpPr>
              <a:xfrm>
                <a:off x="1902659" y="2773483"/>
                <a:ext cx="1335622" cy="786301"/>
                <a:chOff x="1902659" y="2773483"/>
                <a:chExt cx="1335622" cy="786301"/>
              </a:xfrm>
            </p:grpSpPr>
            <p:sp>
              <p:nvSpPr>
                <p:cNvPr id="15" name="Gefaltete Ecke 14"/>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6" name="Textfeld 15"/>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25" name="Textfeld 24"/>
            <p:cNvSpPr txBox="1"/>
            <p:nvPr/>
          </p:nvSpPr>
          <p:spPr>
            <a:xfrm>
              <a:off x="1672826" y="1493570"/>
              <a:ext cx="1678665" cy="338554"/>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grpSp>
        <p:nvGrpSpPr>
          <p:cNvPr id="27" name="Gruppieren 26"/>
          <p:cNvGrpSpPr/>
          <p:nvPr/>
        </p:nvGrpSpPr>
        <p:grpSpPr>
          <a:xfrm>
            <a:off x="5177022" y="1493570"/>
            <a:ext cx="1678665" cy="2097254"/>
            <a:chOff x="1654720" y="1493570"/>
            <a:chExt cx="1678665" cy="2122418"/>
          </a:xfrm>
        </p:grpSpPr>
        <p:grpSp>
          <p:nvGrpSpPr>
            <p:cNvPr id="28" name="Gruppieren 27"/>
            <p:cNvGrpSpPr/>
            <p:nvPr/>
          </p:nvGrpSpPr>
          <p:grpSpPr>
            <a:xfrm>
              <a:off x="1803633" y="1871078"/>
              <a:ext cx="1409481" cy="1744910"/>
              <a:chOff x="1828800" y="1904301"/>
              <a:chExt cx="1409481" cy="1744910"/>
            </a:xfrm>
          </p:grpSpPr>
          <p:sp>
            <p:nvSpPr>
              <p:cNvPr id="32" name="Rechteck 31"/>
              <p:cNvSpPr/>
              <p:nvPr/>
            </p:nvSpPr>
            <p:spPr>
              <a:xfrm>
                <a:off x="1828800" y="1904301"/>
                <a:ext cx="1409481"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30" name="Gruppieren 29"/>
              <p:cNvGrpSpPr/>
              <p:nvPr/>
            </p:nvGrpSpPr>
            <p:grpSpPr>
              <a:xfrm>
                <a:off x="1998840" y="1977855"/>
                <a:ext cx="1143262" cy="779437"/>
                <a:chOff x="4739526" y="3815093"/>
                <a:chExt cx="1143262" cy="779437"/>
              </a:xfrm>
            </p:grpSpPr>
            <p:grpSp>
              <p:nvGrpSpPr>
                <p:cNvPr id="35" name="Gruppieren 34"/>
                <p:cNvGrpSpPr/>
                <p:nvPr/>
              </p:nvGrpSpPr>
              <p:grpSpPr>
                <a:xfrm>
                  <a:off x="4860184" y="3815093"/>
                  <a:ext cx="726057" cy="532860"/>
                  <a:chOff x="4868743" y="2449044"/>
                  <a:chExt cx="882990" cy="602801"/>
                </a:xfrm>
              </p:grpSpPr>
              <p:pic>
                <p:nvPicPr>
                  <p:cNvPr id="37" name="Grafik 36"/>
                  <p:cNvPicPr>
                    <a:picLocks noChangeAspect="1"/>
                  </p:cNvPicPr>
                  <p:nvPr/>
                </p:nvPicPr>
                <p:blipFill>
                  <a:blip r:embed="rId2"/>
                  <a:stretch>
                    <a:fillRect/>
                  </a:stretch>
                </p:blipFill>
                <p:spPr>
                  <a:xfrm>
                    <a:off x="5148932" y="2449044"/>
                    <a:ext cx="602801" cy="602801"/>
                  </a:xfrm>
                  <a:prstGeom prst="rect">
                    <a:avLst/>
                  </a:prstGeom>
                </p:spPr>
              </p:pic>
              <p:pic>
                <p:nvPicPr>
                  <p:cNvPr id="38" name="Grafik 37"/>
                  <p:cNvPicPr>
                    <a:picLocks noChangeAspect="1"/>
                  </p:cNvPicPr>
                  <p:nvPr/>
                </p:nvPicPr>
                <p:blipFill>
                  <a:blip r:embed="rId3"/>
                  <a:stretch>
                    <a:fillRect/>
                  </a:stretch>
                </p:blipFill>
                <p:spPr>
                  <a:xfrm>
                    <a:off x="4868743" y="2610349"/>
                    <a:ext cx="280189" cy="280189"/>
                  </a:xfrm>
                  <a:prstGeom prst="rect">
                    <a:avLst/>
                  </a:prstGeom>
                </p:spPr>
              </p:pic>
            </p:grpSp>
            <p:sp>
              <p:nvSpPr>
                <p:cNvPr id="36" name="Textfeld 35"/>
                <p:cNvSpPr txBox="1"/>
                <p:nvPr/>
              </p:nvSpPr>
              <p:spPr>
                <a:xfrm>
                  <a:off x="4739526" y="4255976"/>
                  <a:ext cx="1143262" cy="338554"/>
                </a:xfrm>
                <a:prstGeom prst="rect">
                  <a:avLst/>
                </a:prstGeom>
                <a:noFill/>
              </p:spPr>
              <p:txBody>
                <a:bodyPr wrap="none" rtlCol="0">
                  <a:spAutoFit/>
                </a:bodyPr>
                <a:lstStyle/>
                <a:p>
                  <a:pPr algn="l">
                    <a:spcBef>
                      <a:spcPts val="0"/>
                    </a:spcBef>
                  </a:pPr>
                  <a:r>
                    <a:rPr lang="de-DE" sz="1600" dirty="0">
                      <a:solidFill>
                        <a:schemeClr val="tx1"/>
                      </a:solidFill>
                      <a:latin typeface="+mn-lt"/>
                    </a:rPr>
                    <a:t>EGP25.prt</a:t>
                  </a:r>
                </a:p>
              </p:txBody>
            </p:sp>
          </p:grpSp>
          <p:grpSp>
            <p:nvGrpSpPr>
              <p:cNvPr id="31" name="Gruppieren 30"/>
              <p:cNvGrpSpPr/>
              <p:nvPr/>
            </p:nvGrpSpPr>
            <p:grpSpPr>
              <a:xfrm>
                <a:off x="1902659" y="2773483"/>
                <a:ext cx="1335622" cy="786301"/>
                <a:chOff x="1902659" y="2773483"/>
                <a:chExt cx="1335622" cy="786301"/>
              </a:xfrm>
            </p:grpSpPr>
            <p:sp>
              <p:nvSpPr>
                <p:cNvPr id="33" name="Gefaltete Ecke 32"/>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34" name="Textfeld 33"/>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29" name="Textfeld 28"/>
            <p:cNvSpPr txBox="1"/>
            <p:nvPr/>
          </p:nvSpPr>
          <p:spPr>
            <a:xfrm>
              <a:off x="1654720" y="1493570"/>
              <a:ext cx="1678665" cy="342616"/>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grpSp>
        <p:nvGrpSpPr>
          <p:cNvPr id="39" name="Gruppieren 38"/>
          <p:cNvGrpSpPr/>
          <p:nvPr/>
        </p:nvGrpSpPr>
        <p:grpSpPr>
          <a:xfrm>
            <a:off x="1059245" y="3915892"/>
            <a:ext cx="1784468" cy="2122418"/>
            <a:chOff x="1613166" y="1493570"/>
            <a:chExt cx="1784468" cy="2122418"/>
          </a:xfrm>
        </p:grpSpPr>
        <p:grpSp>
          <p:nvGrpSpPr>
            <p:cNvPr id="40" name="Gruppieren 39"/>
            <p:cNvGrpSpPr/>
            <p:nvPr/>
          </p:nvGrpSpPr>
          <p:grpSpPr>
            <a:xfrm>
              <a:off x="1613166" y="1871078"/>
              <a:ext cx="1784468" cy="1744910"/>
              <a:chOff x="1638333" y="1904301"/>
              <a:chExt cx="1784468" cy="1744910"/>
            </a:xfrm>
          </p:grpSpPr>
          <p:sp>
            <p:nvSpPr>
              <p:cNvPr id="44" name="Rechteck 43"/>
              <p:cNvSpPr/>
              <p:nvPr/>
            </p:nvSpPr>
            <p:spPr>
              <a:xfrm>
                <a:off x="1638334" y="1904301"/>
                <a:ext cx="1784467"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42" name="Gruppieren 41"/>
              <p:cNvGrpSpPr/>
              <p:nvPr/>
            </p:nvGrpSpPr>
            <p:grpSpPr>
              <a:xfrm>
                <a:off x="1638333" y="1977855"/>
                <a:ext cx="1745991" cy="782455"/>
                <a:chOff x="4379019" y="3815093"/>
                <a:chExt cx="1745991" cy="782455"/>
              </a:xfrm>
            </p:grpSpPr>
            <p:grpSp>
              <p:nvGrpSpPr>
                <p:cNvPr id="47" name="Gruppieren 46"/>
                <p:cNvGrpSpPr/>
                <p:nvPr/>
              </p:nvGrpSpPr>
              <p:grpSpPr>
                <a:xfrm>
                  <a:off x="4860184" y="3815093"/>
                  <a:ext cx="726057" cy="532860"/>
                  <a:chOff x="4868743" y="2449044"/>
                  <a:chExt cx="882990" cy="602801"/>
                </a:xfrm>
              </p:grpSpPr>
              <p:pic>
                <p:nvPicPr>
                  <p:cNvPr id="49" name="Grafik 48"/>
                  <p:cNvPicPr>
                    <a:picLocks noChangeAspect="1"/>
                  </p:cNvPicPr>
                  <p:nvPr/>
                </p:nvPicPr>
                <p:blipFill>
                  <a:blip r:embed="rId2"/>
                  <a:stretch>
                    <a:fillRect/>
                  </a:stretch>
                </p:blipFill>
                <p:spPr>
                  <a:xfrm>
                    <a:off x="5148932" y="2449044"/>
                    <a:ext cx="602801" cy="602801"/>
                  </a:xfrm>
                  <a:prstGeom prst="rect">
                    <a:avLst/>
                  </a:prstGeom>
                </p:spPr>
              </p:pic>
              <p:pic>
                <p:nvPicPr>
                  <p:cNvPr id="50" name="Grafik 49"/>
                  <p:cNvPicPr>
                    <a:picLocks noChangeAspect="1"/>
                  </p:cNvPicPr>
                  <p:nvPr/>
                </p:nvPicPr>
                <p:blipFill>
                  <a:blip r:embed="rId3"/>
                  <a:stretch>
                    <a:fillRect/>
                  </a:stretch>
                </p:blipFill>
                <p:spPr>
                  <a:xfrm>
                    <a:off x="4868743" y="2610349"/>
                    <a:ext cx="280189" cy="280189"/>
                  </a:xfrm>
                  <a:prstGeom prst="rect">
                    <a:avLst/>
                  </a:prstGeom>
                </p:spPr>
              </p:pic>
            </p:grpSp>
            <p:sp>
              <p:nvSpPr>
                <p:cNvPr id="48" name="Textfeld 47"/>
                <p:cNvSpPr txBox="1"/>
                <p:nvPr/>
              </p:nvSpPr>
              <p:spPr>
                <a:xfrm>
                  <a:off x="4379019" y="4258994"/>
                  <a:ext cx="1745991" cy="338554"/>
                </a:xfrm>
                <a:prstGeom prst="rect">
                  <a:avLst/>
                </a:prstGeom>
                <a:noFill/>
              </p:spPr>
              <p:txBody>
                <a:bodyPr wrap="none" rtlCol="0">
                  <a:spAutoFit/>
                </a:bodyPr>
                <a:lstStyle/>
                <a:p>
                  <a:pPr algn="l">
                    <a:spcBef>
                      <a:spcPts val="0"/>
                    </a:spcBef>
                  </a:pPr>
                  <a:r>
                    <a:rPr lang="de-DE" sz="1600" dirty="0">
                      <a:solidFill>
                        <a:schemeClr val="tx1"/>
                      </a:solidFill>
                      <a:latin typeface="+mn-lt"/>
                    </a:rPr>
                    <a:t>EGP100H120.prt</a:t>
                  </a:r>
                </a:p>
              </p:txBody>
            </p:sp>
          </p:grpSp>
          <p:grpSp>
            <p:nvGrpSpPr>
              <p:cNvPr id="43" name="Gruppieren 42"/>
              <p:cNvGrpSpPr/>
              <p:nvPr/>
            </p:nvGrpSpPr>
            <p:grpSpPr>
              <a:xfrm>
                <a:off x="1902659" y="2773483"/>
                <a:ext cx="1335622" cy="786301"/>
                <a:chOff x="1902659" y="2773483"/>
                <a:chExt cx="1335622" cy="786301"/>
              </a:xfrm>
            </p:grpSpPr>
            <p:sp>
              <p:nvSpPr>
                <p:cNvPr id="45" name="Gefaltete Ecke 44"/>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46" name="Textfeld 45"/>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41" name="Textfeld 40"/>
            <p:cNvSpPr txBox="1"/>
            <p:nvPr/>
          </p:nvSpPr>
          <p:spPr>
            <a:xfrm>
              <a:off x="1663777" y="1493570"/>
              <a:ext cx="1678665" cy="338554"/>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grpSp>
        <p:nvGrpSpPr>
          <p:cNvPr id="75" name="Gruppieren 74"/>
          <p:cNvGrpSpPr/>
          <p:nvPr/>
        </p:nvGrpSpPr>
        <p:grpSpPr>
          <a:xfrm>
            <a:off x="3201588" y="3918923"/>
            <a:ext cx="1678665" cy="2122418"/>
            <a:chOff x="1718098" y="1493570"/>
            <a:chExt cx="1678665" cy="2122418"/>
          </a:xfrm>
        </p:grpSpPr>
        <p:grpSp>
          <p:nvGrpSpPr>
            <p:cNvPr id="76" name="Gruppieren 75"/>
            <p:cNvGrpSpPr/>
            <p:nvPr/>
          </p:nvGrpSpPr>
          <p:grpSpPr>
            <a:xfrm>
              <a:off x="1718108" y="1871078"/>
              <a:ext cx="1613629" cy="1744910"/>
              <a:chOff x="1743275" y="1904301"/>
              <a:chExt cx="1613629" cy="1744910"/>
            </a:xfrm>
          </p:grpSpPr>
          <p:sp>
            <p:nvSpPr>
              <p:cNvPr id="80" name="Rechteck 79"/>
              <p:cNvSpPr/>
              <p:nvPr/>
            </p:nvSpPr>
            <p:spPr>
              <a:xfrm>
                <a:off x="1743275" y="1904301"/>
                <a:ext cx="1613629"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78" name="Gruppieren 77"/>
              <p:cNvGrpSpPr/>
              <p:nvPr/>
            </p:nvGrpSpPr>
            <p:grpSpPr>
              <a:xfrm>
                <a:off x="1838540" y="1977855"/>
                <a:ext cx="1518364" cy="784603"/>
                <a:chOff x="4579226" y="3815093"/>
                <a:chExt cx="1518364" cy="784603"/>
              </a:xfrm>
            </p:grpSpPr>
            <p:grpSp>
              <p:nvGrpSpPr>
                <p:cNvPr id="83" name="Gruppieren 82"/>
                <p:cNvGrpSpPr/>
                <p:nvPr/>
              </p:nvGrpSpPr>
              <p:grpSpPr>
                <a:xfrm>
                  <a:off x="4860184" y="3815093"/>
                  <a:ext cx="726057" cy="532860"/>
                  <a:chOff x="4868743" y="2449044"/>
                  <a:chExt cx="882990" cy="602801"/>
                </a:xfrm>
              </p:grpSpPr>
              <p:pic>
                <p:nvPicPr>
                  <p:cNvPr id="85" name="Grafik 84"/>
                  <p:cNvPicPr>
                    <a:picLocks noChangeAspect="1"/>
                  </p:cNvPicPr>
                  <p:nvPr/>
                </p:nvPicPr>
                <p:blipFill>
                  <a:blip r:embed="rId2"/>
                  <a:stretch>
                    <a:fillRect/>
                  </a:stretch>
                </p:blipFill>
                <p:spPr>
                  <a:xfrm>
                    <a:off x="5148932" y="2449044"/>
                    <a:ext cx="602801" cy="602801"/>
                  </a:xfrm>
                  <a:prstGeom prst="rect">
                    <a:avLst/>
                  </a:prstGeom>
                </p:spPr>
              </p:pic>
              <p:pic>
                <p:nvPicPr>
                  <p:cNvPr id="86" name="Grafik 85"/>
                  <p:cNvPicPr>
                    <a:picLocks noChangeAspect="1"/>
                  </p:cNvPicPr>
                  <p:nvPr/>
                </p:nvPicPr>
                <p:blipFill>
                  <a:blip r:embed="rId3"/>
                  <a:stretch>
                    <a:fillRect/>
                  </a:stretch>
                </p:blipFill>
                <p:spPr>
                  <a:xfrm>
                    <a:off x="4868743" y="2610349"/>
                    <a:ext cx="280189" cy="280189"/>
                  </a:xfrm>
                  <a:prstGeom prst="rect">
                    <a:avLst/>
                  </a:prstGeom>
                </p:spPr>
              </p:pic>
            </p:grpSp>
            <p:sp>
              <p:nvSpPr>
                <p:cNvPr id="84" name="Textfeld 83"/>
                <p:cNvSpPr txBox="1"/>
                <p:nvPr/>
              </p:nvSpPr>
              <p:spPr>
                <a:xfrm>
                  <a:off x="4579226" y="4261142"/>
                  <a:ext cx="1518364" cy="338554"/>
                </a:xfrm>
                <a:prstGeom prst="rect">
                  <a:avLst/>
                </a:prstGeom>
                <a:noFill/>
              </p:spPr>
              <p:txBody>
                <a:bodyPr wrap="none" rtlCol="0">
                  <a:spAutoFit/>
                </a:bodyPr>
                <a:lstStyle/>
                <a:p>
                  <a:pPr algn="l">
                    <a:spcBef>
                      <a:spcPts val="0"/>
                    </a:spcBef>
                  </a:pPr>
                  <a:r>
                    <a:rPr lang="de-DE" sz="1600" dirty="0">
                      <a:solidFill>
                        <a:schemeClr val="tx1"/>
                      </a:solidFill>
                      <a:latin typeface="+mn-lt"/>
                    </a:rPr>
                    <a:t>EGP50H60.prt</a:t>
                  </a:r>
                </a:p>
              </p:txBody>
            </p:sp>
          </p:grpSp>
          <p:grpSp>
            <p:nvGrpSpPr>
              <p:cNvPr id="79" name="Gruppieren 78"/>
              <p:cNvGrpSpPr/>
              <p:nvPr/>
            </p:nvGrpSpPr>
            <p:grpSpPr>
              <a:xfrm>
                <a:off x="1902659" y="2773483"/>
                <a:ext cx="1335622" cy="786301"/>
                <a:chOff x="1902659" y="2773483"/>
                <a:chExt cx="1335622" cy="786301"/>
              </a:xfrm>
            </p:grpSpPr>
            <p:sp>
              <p:nvSpPr>
                <p:cNvPr id="81" name="Gefaltete Ecke 80"/>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82" name="Textfeld 81"/>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77" name="Textfeld 76"/>
            <p:cNvSpPr txBox="1"/>
            <p:nvPr/>
          </p:nvSpPr>
          <p:spPr>
            <a:xfrm>
              <a:off x="1718098" y="1493570"/>
              <a:ext cx="1678665" cy="338554"/>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grpSp>
        <p:nvGrpSpPr>
          <p:cNvPr id="87" name="Gruppieren 86"/>
          <p:cNvGrpSpPr/>
          <p:nvPr/>
        </p:nvGrpSpPr>
        <p:grpSpPr>
          <a:xfrm>
            <a:off x="5094618" y="3930574"/>
            <a:ext cx="1678665" cy="2122418"/>
            <a:chOff x="1690939" y="1493570"/>
            <a:chExt cx="1678665" cy="2122418"/>
          </a:xfrm>
        </p:grpSpPr>
        <p:grpSp>
          <p:nvGrpSpPr>
            <p:cNvPr id="88" name="Gruppieren 87"/>
            <p:cNvGrpSpPr/>
            <p:nvPr/>
          </p:nvGrpSpPr>
          <p:grpSpPr>
            <a:xfrm>
              <a:off x="1718108" y="1871078"/>
              <a:ext cx="1613629" cy="1744910"/>
              <a:chOff x="1743275" y="1904301"/>
              <a:chExt cx="1613629" cy="1744910"/>
            </a:xfrm>
          </p:grpSpPr>
          <p:sp>
            <p:nvSpPr>
              <p:cNvPr id="92" name="Rechteck 91"/>
              <p:cNvSpPr/>
              <p:nvPr/>
            </p:nvSpPr>
            <p:spPr>
              <a:xfrm>
                <a:off x="1743275" y="1904301"/>
                <a:ext cx="1613629"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90" name="Gruppieren 89"/>
              <p:cNvGrpSpPr/>
              <p:nvPr/>
            </p:nvGrpSpPr>
            <p:grpSpPr>
              <a:xfrm>
                <a:off x="1838540" y="1977855"/>
                <a:ext cx="1518364" cy="784603"/>
                <a:chOff x="4579226" y="3815093"/>
                <a:chExt cx="1518364" cy="784603"/>
              </a:xfrm>
            </p:grpSpPr>
            <p:grpSp>
              <p:nvGrpSpPr>
                <p:cNvPr id="95" name="Gruppieren 94"/>
                <p:cNvGrpSpPr/>
                <p:nvPr/>
              </p:nvGrpSpPr>
              <p:grpSpPr>
                <a:xfrm>
                  <a:off x="4860184" y="3815093"/>
                  <a:ext cx="726057" cy="532860"/>
                  <a:chOff x="4868743" y="2449044"/>
                  <a:chExt cx="882990" cy="602801"/>
                </a:xfrm>
              </p:grpSpPr>
              <p:pic>
                <p:nvPicPr>
                  <p:cNvPr id="97" name="Grafik 96"/>
                  <p:cNvPicPr>
                    <a:picLocks noChangeAspect="1"/>
                  </p:cNvPicPr>
                  <p:nvPr/>
                </p:nvPicPr>
                <p:blipFill>
                  <a:blip r:embed="rId2"/>
                  <a:stretch>
                    <a:fillRect/>
                  </a:stretch>
                </p:blipFill>
                <p:spPr>
                  <a:xfrm>
                    <a:off x="5148932" y="2449044"/>
                    <a:ext cx="602801" cy="602801"/>
                  </a:xfrm>
                  <a:prstGeom prst="rect">
                    <a:avLst/>
                  </a:prstGeom>
                </p:spPr>
              </p:pic>
              <p:pic>
                <p:nvPicPr>
                  <p:cNvPr id="98" name="Grafik 97"/>
                  <p:cNvPicPr>
                    <a:picLocks noChangeAspect="1"/>
                  </p:cNvPicPr>
                  <p:nvPr/>
                </p:nvPicPr>
                <p:blipFill>
                  <a:blip r:embed="rId3"/>
                  <a:stretch>
                    <a:fillRect/>
                  </a:stretch>
                </p:blipFill>
                <p:spPr>
                  <a:xfrm>
                    <a:off x="4868743" y="2610349"/>
                    <a:ext cx="280189" cy="280189"/>
                  </a:xfrm>
                  <a:prstGeom prst="rect">
                    <a:avLst/>
                  </a:prstGeom>
                </p:spPr>
              </p:pic>
            </p:grpSp>
            <p:sp>
              <p:nvSpPr>
                <p:cNvPr id="96" name="Textfeld 95"/>
                <p:cNvSpPr txBox="1"/>
                <p:nvPr/>
              </p:nvSpPr>
              <p:spPr>
                <a:xfrm>
                  <a:off x="4579226" y="4261142"/>
                  <a:ext cx="1518364" cy="338554"/>
                </a:xfrm>
                <a:prstGeom prst="rect">
                  <a:avLst/>
                </a:prstGeom>
                <a:noFill/>
              </p:spPr>
              <p:txBody>
                <a:bodyPr wrap="none" rtlCol="0">
                  <a:spAutoFit/>
                </a:bodyPr>
                <a:lstStyle/>
                <a:p>
                  <a:pPr algn="l">
                    <a:spcBef>
                      <a:spcPts val="0"/>
                    </a:spcBef>
                  </a:pPr>
                  <a:r>
                    <a:rPr lang="de-DE" sz="1600" dirty="0">
                      <a:solidFill>
                        <a:schemeClr val="tx1"/>
                      </a:solidFill>
                      <a:latin typeface="+mn-lt"/>
                    </a:rPr>
                    <a:t>EGP25H50.prt</a:t>
                  </a:r>
                </a:p>
              </p:txBody>
            </p:sp>
          </p:grpSp>
          <p:grpSp>
            <p:nvGrpSpPr>
              <p:cNvPr id="91" name="Gruppieren 90"/>
              <p:cNvGrpSpPr/>
              <p:nvPr/>
            </p:nvGrpSpPr>
            <p:grpSpPr>
              <a:xfrm>
                <a:off x="1902659" y="2773483"/>
                <a:ext cx="1335622" cy="786301"/>
                <a:chOff x="1902659" y="2773483"/>
                <a:chExt cx="1335622" cy="786301"/>
              </a:xfrm>
            </p:grpSpPr>
            <p:sp>
              <p:nvSpPr>
                <p:cNvPr id="93" name="Gefaltete Ecke 92"/>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94" name="Textfeld 93"/>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89" name="Textfeld 88"/>
            <p:cNvSpPr txBox="1"/>
            <p:nvPr/>
          </p:nvSpPr>
          <p:spPr>
            <a:xfrm>
              <a:off x="1690939" y="1493570"/>
              <a:ext cx="1678665" cy="338554"/>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sp>
        <p:nvSpPr>
          <p:cNvPr id="99" name="Rechteck 98"/>
          <p:cNvSpPr/>
          <p:nvPr/>
        </p:nvSpPr>
        <p:spPr>
          <a:xfrm>
            <a:off x="205282" y="1867228"/>
            <a:ext cx="497747" cy="1159805"/>
          </a:xfrm>
          <a:prstGeom prst="rect">
            <a:avLst/>
          </a:prstGeom>
          <a:ln/>
        </p:spPr>
        <p:style>
          <a:lnRef idx="1">
            <a:schemeClr val="accent1"/>
          </a:lnRef>
          <a:fillRef idx="3">
            <a:schemeClr val="accent1"/>
          </a:fillRef>
          <a:effectRef idx="2">
            <a:schemeClr val="accent1"/>
          </a:effectRef>
          <a:fontRef idx="minor">
            <a:schemeClr val="lt1"/>
          </a:fontRef>
        </p:style>
        <p:txBody>
          <a:bodyPr vert="vert270" wrap="none" rtlCol="0" anchor="ctr" anchorCtr="1">
            <a:noAutofit/>
          </a:bodyPr>
          <a:lstStyle/>
          <a:p>
            <a:pPr algn="l"/>
            <a:r>
              <a:rPr lang="de-DE" sz="2400" b="1" dirty="0"/>
              <a:t>EGP</a:t>
            </a:r>
          </a:p>
        </p:txBody>
      </p:sp>
      <p:sp>
        <p:nvSpPr>
          <p:cNvPr id="101" name="Rechteck 100"/>
          <p:cNvSpPr/>
          <p:nvPr/>
        </p:nvSpPr>
        <p:spPr>
          <a:xfrm>
            <a:off x="205281" y="4366954"/>
            <a:ext cx="497747" cy="1159805"/>
          </a:xfrm>
          <a:prstGeom prst="rect">
            <a:avLst/>
          </a:prstGeom>
          <a:ln/>
        </p:spPr>
        <p:style>
          <a:lnRef idx="1">
            <a:schemeClr val="accent1"/>
          </a:lnRef>
          <a:fillRef idx="3">
            <a:schemeClr val="accent1"/>
          </a:fillRef>
          <a:effectRef idx="2">
            <a:schemeClr val="accent1"/>
          </a:effectRef>
          <a:fontRef idx="minor">
            <a:schemeClr val="lt1"/>
          </a:fontRef>
        </p:style>
        <p:txBody>
          <a:bodyPr vert="vert270" wrap="none" rtlCol="0" anchor="ctr" anchorCtr="1">
            <a:noAutofit/>
          </a:bodyPr>
          <a:lstStyle/>
          <a:p>
            <a:pPr algn="l"/>
            <a:r>
              <a:rPr lang="de-DE" sz="2400" b="1" dirty="0"/>
              <a:t>ELP</a:t>
            </a:r>
          </a:p>
        </p:txBody>
      </p:sp>
      <p:grpSp>
        <p:nvGrpSpPr>
          <p:cNvPr id="102" name="Gruppieren 101"/>
          <p:cNvGrpSpPr/>
          <p:nvPr/>
        </p:nvGrpSpPr>
        <p:grpSpPr>
          <a:xfrm>
            <a:off x="7727769" y="3748555"/>
            <a:ext cx="1172116" cy="952080"/>
            <a:chOff x="888250" y="1749068"/>
            <a:chExt cx="1172116" cy="952080"/>
          </a:xfrm>
        </p:grpSpPr>
        <p:pic>
          <p:nvPicPr>
            <p:cNvPr id="103" name="Grafik 102"/>
            <p:cNvPicPr>
              <a:picLocks noChangeAspect="1"/>
            </p:cNvPicPr>
            <p:nvPr/>
          </p:nvPicPr>
          <p:blipFill>
            <a:blip r:embed="rId4"/>
            <a:stretch>
              <a:fillRect/>
            </a:stretch>
          </p:blipFill>
          <p:spPr>
            <a:xfrm flipH="1">
              <a:off x="1147993" y="1749068"/>
              <a:ext cx="652631" cy="720310"/>
            </a:xfrm>
            <a:prstGeom prst="rect">
              <a:avLst/>
            </a:prstGeom>
          </p:spPr>
        </p:pic>
        <p:sp>
          <p:nvSpPr>
            <p:cNvPr id="104" name="Textfeld 103"/>
            <p:cNvSpPr txBox="1"/>
            <p:nvPr/>
          </p:nvSpPr>
          <p:spPr>
            <a:xfrm>
              <a:off x="888250" y="2362594"/>
              <a:ext cx="1172116" cy="338554"/>
            </a:xfrm>
            <a:prstGeom prst="rect">
              <a:avLst/>
            </a:prstGeom>
            <a:noFill/>
          </p:spPr>
          <p:txBody>
            <a:bodyPr wrap="none" rtlCol="0">
              <a:spAutoFit/>
            </a:bodyPr>
            <a:lstStyle/>
            <a:p>
              <a:pPr algn="ctr">
                <a:spcBef>
                  <a:spcPts val="0"/>
                </a:spcBef>
              </a:pPr>
              <a:r>
                <a:rPr lang="de-DE" sz="1600" dirty="0">
                  <a:solidFill>
                    <a:schemeClr val="tx1"/>
                  </a:solidFill>
                  <a:latin typeface="+mn-lt"/>
                </a:rPr>
                <a:t>CADENAS</a:t>
              </a:r>
            </a:p>
          </p:txBody>
        </p:sp>
      </p:grpSp>
      <p:sp>
        <p:nvSpPr>
          <p:cNvPr id="108" name="Textfeld 107"/>
          <p:cNvSpPr txBox="1"/>
          <p:nvPr/>
        </p:nvSpPr>
        <p:spPr>
          <a:xfrm>
            <a:off x="2905462" y="2666915"/>
            <a:ext cx="2351798" cy="830997"/>
          </a:xfrm>
          <a:prstGeom prst="rect">
            <a:avLst/>
          </a:prstGeom>
          <a:noFill/>
        </p:spPr>
        <p:txBody>
          <a:bodyPr wrap="none" rtlCol="0">
            <a:spAutoFit/>
          </a:bodyPr>
          <a:lstStyle/>
          <a:p>
            <a:pPr algn="l">
              <a:spcBef>
                <a:spcPts val="0"/>
              </a:spcBef>
            </a:pPr>
            <a:r>
              <a:rPr lang="de-DE" sz="1600" dirty="0">
                <a:solidFill>
                  <a:schemeClr val="tx1"/>
                </a:solidFill>
                <a:latin typeface="+mn-lt"/>
              </a:rPr>
              <a:t>Mit Anmerkung über die</a:t>
            </a:r>
            <a:br>
              <a:rPr lang="de-DE" sz="1600" dirty="0">
                <a:solidFill>
                  <a:schemeClr val="tx1"/>
                </a:solidFill>
                <a:latin typeface="+mn-lt"/>
              </a:rPr>
            </a:br>
            <a:r>
              <a:rPr lang="de-DE" sz="1600" dirty="0">
                <a:solidFill>
                  <a:schemeClr val="tx1"/>
                </a:solidFill>
                <a:latin typeface="+mn-lt"/>
              </a:rPr>
              <a:t>Einstellparameter des </a:t>
            </a:r>
            <a:br>
              <a:rPr lang="de-DE" sz="1600" dirty="0">
                <a:solidFill>
                  <a:schemeClr val="tx1"/>
                </a:solidFill>
                <a:latin typeface="+mn-lt"/>
              </a:rPr>
            </a:br>
            <a:r>
              <a:rPr lang="de-DE" sz="1600" dirty="0">
                <a:solidFill>
                  <a:schemeClr val="tx1"/>
                </a:solidFill>
                <a:latin typeface="+mn-lt"/>
              </a:rPr>
              <a:t>Modells</a:t>
            </a:r>
          </a:p>
        </p:txBody>
      </p:sp>
      <p:cxnSp>
        <p:nvCxnSpPr>
          <p:cNvPr id="109" name="Gerader Verbinder 108"/>
          <p:cNvCxnSpPr>
            <a:stCxn id="15" idx="1"/>
            <a:endCxn id="108" idx="1"/>
          </p:cNvCxnSpPr>
          <p:nvPr/>
        </p:nvCxnSpPr>
        <p:spPr bwMode="auto">
          <a:xfrm>
            <a:off x="2314385" y="2991929"/>
            <a:ext cx="591077" cy="90485"/>
          </a:xfrm>
          <a:prstGeom prst="line">
            <a:avLst/>
          </a:prstGeom>
          <a:solidFill>
            <a:srgbClr val="6699FF"/>
          </a:solidFill>
          <a:ln w="28575" cap="flat" cmpd="sng" algn="ctr">
            <a:solidFill>
              <a:schemeClr val="tx1"/>
            </a:solidFill>
            <a:prstDash val="dash"/>
            <a:round/>
            <a:headEnd type="none" w="med" len="med"/>
            <a:tailEnd type="none" w="med" len="med"/>
          </a:ln>
          <a:effectLst/>
        </p:spPr>
      </p:cxnSp>
      <p:grpSp>
        <p:nvGrpSpPr>
          <p:cNvPr id="3" name="Gruppieren 2"/>
          <p:cNvGrpSpPr/>
          <p:nvPr/>
        </p:nvGrpSpPr>
        <p:grpSpPr>
          <a:xfrm>
            <a:off x="7375356" y="1586607"/>
            <a:ext cx="461593" cy="350593"/>
            <a:chOff x="9563910" y="1820791"/>
            <a:chExt cx="726056" cy="532860"/>
          </a:xfrm>
        </p:grpSpPr>
        <p:pic>
          <p:nvPicPr>
            <p:cNvPr id="105" name="Grafik 104"/>
            <p:cNvPicPr>
              <a:picLocks noChangeAspect="1"/>
            </p:cNvPicPr>
            <p:nvPr/>
          </p:nvPicPr>
          <p:blipFill>
            <a:blip r:embed="rId2"/>
            <a:stretch>
              <a:fillRect/>
            </a:stretch>
          </p:blipFill>
          <p:spPr>
            <a:xfrm>
              <a:off x="9794300" y="1820791"/>
              <a:ext cx="495666" cy="532860"/>
            </a:xfrm>
            <a:prstGeom prst="rect">
              <a:avLst/>
            </a:prstGeom>
          </p:spPr>
        </p:pic>
        <p:pic>
          <p:nvPicPr>
            <p:cNvPr id="107" name="Grafik 106"/>
            <p:cNvPicPr>
              <a:picLocks noChangeAspect="1"/>
            </p:cNvPicPr>
            <p:nvPr/>
          </p:nvPicPr>
          <p:blipFill>
            <a:blip r:embed="rId3"/>
            <a:stretch>
              <a:fillRect/>
            </a:stretch>
          </p:blipFill>
          <p:spPr>
            <a:xfrm>
              <a:off x="9563910" y="1963380"/>
              <a:ext cx="230391" cy="247680"/>
            </a:xfrm>
            <a:prstGeom prst="rect">
              <a:avLst/>
            </a:prstGeom>
          </p:spPr>
        </p:pic>
      </p:grpSp>
      <p:sp>
        <p:nvSpPr>
          <p:cNvPr id="110" name="Textfeld 109"/>
          <p:cNvSpPr txBox="1"/>
          <p:nvPr/>
        </p:nvSpPr>
        <p:spPr>
          <a:xfrm>
            <a:off x="7862170" y="1606078"/>
            <a:ext cx="1197765" cy="338554"/>
          </a:xfrm>
          <a:prstGeom prst="rect">
            <a:avLst/>
          </a:prstGeom>
          <a:noFill/>
        </p:spPr>
        <p:txBody>
          <a:bodyPr wrap="none" rtlCol="0">
            <a:spAutoFit/>
          </a:bodyPr>
          <a:lstStyle/>
          <a:p>
            <a:pPr algn="ctr">
              <a:spcBef>
                <a:spcPts val="0"/>
              </a:spcBef>
            </a:pPr>
            <a:r>
              <a:rPr lang="de-DE" sz="1600" dirty="0">
                <a:solidFill>
                  <a:schemeClr val="tx1"/>
                </a:solidFill>
                <a:latin typeface="+mn-lt"/>
              </a:rPr>
              <a:t>Kin. Modell</a:t>
            </a:r>
          </a:p>
        </p:txBody>
      </p:sp>
      <p:sp>
        <p:nvSpPr>
          <p:cNvPr id="137" name="Textfeld 136"/>
          <p:cNvSpPr txBox="1"/>
          <p:nvPr/>
        </p:nvSpPr>
        <p:spPr>
          <a:xfrm>
            <a:off x="7868828" y="2081778"/>
            <a:ext cx="1059906" cy="584775"/>
          </a:xfrm>
          <a:prstGeom prst="rect">
            <a:avLst/>
          </a:prstGeom>
          <a:noFill/>
        </p:spPr>
        <p:txBody>
          <a:bodyPr wrap="none" rtlCol="0">
            <a:spAutoFit/>
          </a:bodyPr>
          <a:lstStyle/>
          <a:p>
            <a:pPr algn="ctr">
              <a:spcBef>
                <a:spcPts val="0"/>
              </a:spcBef>
            </a:pPr>
            <a:r>
              <a:rPr lang="de-DE" sz="1600" dirty="0">
                <a:solidFill>
                  <a:schemeClr val="tx1"/>
                </a:solidFill>
                <a:latin typeface="+mn-lt"/>
              </a:rPr>
              <a:t>README</a:t>
            </a:r>
            <a:br>
              <a:rPr lang="de-DE" sz="1600" dirty="0">
                <a:solidFill>
                  <a:schemeClr val="tx1"/>
                </a:solidFill>
                <a:latin typeface="+mn-lt"/>
              </a:rPr>
            </a:br>
            <a:r>
              <a:rPr lang="de-DE" sz="1600" dirty="0">
                <a:solidFill>
                  <a:schemeClr val="tx1"/>
                </a:solidFill>
                <a:latin typeface="+mn-lt"/>
              </a:rPr>
              <a:t>Datei</a:t>
            </a:r>
          </a:p>
        </p:txBody>
      </p:sp>
      <p:sp>
        <p:nvSpPr>
          <p:cNvPr id="138" name="Gefaltete Ecke 137"/>
          <p:cNvSpPr/>
          <p:nvPr/>
        </p:nvSpPr>
        <p:spPr>
          <a:xfrm rot="10800000">
            <a:off x="7481838" y="2151768"/>
            <a:ext cx="280454" cy="366266"/>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cxnSp>
        <p:nvCxnSpPr>
          <p:cNvPr id="139" name="Gerader Verbinder 138"/>
          <p:cNvCxnSpPr/>
          <p:nvPr/>
        </p:nvCxnSpPr>
        <p:spPr bwMode="auto">
          <a:xfrm flipH="1">
            <a:off x="7158328" y="4108710"/>
            <a:ext cx="710500" cy="2141087"/>
          </a:xfrm>
          <a:prstGeom prst="line">
            <a:avLst/>
          </a:prstGeom>
          <a:solidFill>
            <a:srgbClr val="6699FF"/>
          </a:solidFill>
          <a:ln w="2857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331238919"/>
      </p:ext>
    </p:extLst>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Simulationsfähige Produktdaten</a:t>
            </a:r>
          </a:p>
        </p:txBody>
      </p:sp>
      <p:sp>
        <p:nvSpPr>
          <p:cNvPr id="3" name="Untertitel 2"/>
          <p:cNvSpPr>
            <a:spLocks noGrp="1"/>
          </p:cNvSpPr>
          <p:nvPr>
            <p:ph type="subTitle" idx="1"/>
          </p:nvPr>
        </p:nvSpPr>
        <p:spPr/>
        <p:txBody>
          <a:bodyPr/>
          <a:lstStyle/>
          <a:p>
            <a:r>
              <a:rPr lang="de-DE" dirty="0"/>
              <a:t>30055_Schunk_STZ-RIM</a:t>
            </a:r>
          </a:p>
        </p:txBody>
      </p:sp>
    </p:spTree>
    <p:extLst>
      <p:ext uri="{BB962C8B-B14F-4D97-AF65-F5344CB8AC3E}">
        <p14:creationId xmlns:p14="http://schemas.microsoft.com/office/powerpoint/2010/main" val="868006445"/>
      </p:ext>
    </p:extLst>
  </p:cSld>
  <p:clrMapOvr>
    <a:masterClrMapping/>
  </p:clrMapOvr>
  <p:transition>
    <p:strips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Inhaltsverzeichnis</a:t>
            </a:r>
          </a:p>
        </p:txBody>
      </p:sp>
      <p:sp>
        <p:nvSpPr>
          <p:cNvPr id="3" name="Inhaltsplatzhalter 2"/>
          <p:cNvSpPr>
            <a:spLocks noGrp="1"/>
          </p:cNvSpPr>
          <p:nvPr>
            <p:ph idx="1"/>
          </p:nvPr>
        </p:nvSpPr>
        <p:spPr/>
        <p:txBody>
          <a:bodyPr/>
          <a:lstStyle/>
          <a:p>
            <a:pPr marL="342900" indent="-342900">
              <a:buFont typeface="+mj-lt"/>
              <a:buAutoNum type="arabicPeriod"/>
            </a:pPr>
            <a:r>
              <a:rPr lang="de-DE" dirty="0"/>
              <a:t>Einleitung – Motivation und Projektziele</a:t>
            </a:r>
          </a:p>
          <a:p>
            <a:pPr marL="342900" indent="-342900">
              <a:buFont typeface="+mj-lt"/>
              <a:buAutoNum type="arabicPeriod"/>
            </a:pPr>
            <a:r>
              <a:rPr lang="de-DE" dirty="0"/>
              <a:t>Grundlegendes über Modellierung</a:t>
            </a:r>
          </a:p>
          <a:p>
            <a:pPr marL="342900" indent="-342900">
              <a:buFont typeface="+mj-lt"/>
              <a:buAutoNum type="arabicPeriod"/>
            </a:pPr>
            <a:r>
              <a:rPr lang="de-DE" dirty="0"/>
              <a:t>Anwendungsfälle und Anforderungsspezifikation der Modelle (bezogen auf Key-User/Schunk Intern)</a:t>
            </a:r>
          </a:p>
          <a:p>
            <a:pPr marL="342900" indent="-342900">
              <a:buFont typeface="+mj-lt"/>
              <a:buAutoNum type="arabicPeriod"/>
            </a:pPr>
            <a:r>
              <a:rPr lang="de-DE" dirty="0"/>
              <a:t>Vorgehensweise der </a:t>
            </a:r>
            <a:r>
              <a:rPr lang="de-DE" dirty="0" err="1"/>
              <a:t>Kinematisierung</a:t>
            </a:r>
            <a:r>
              <a:rPr lang="de-DE" dirty="0"/>
              <a:t> mit MCD</a:t>
            </a:r>
          </a:p>
          <a:p>
            <a:pPr marL="342900" indent="-342900">
              <a:buFont typeface="+mj-lt"/>
              <a:buAutoNum type="arabicPeriod"/>
            </a:pPr>
            <a:r>
              <a:rPr lang="de-DE" dirty="0"/>
              <a:t>Voreinstellung und wichtige Physik-Elemente in MCD (Programmgrundlage)</a:t>
            </a:r>
          </a:p>
          <a:p>
            <a:pPr marL="342900" indent="-342900">
              <a:buFont typeface="+mj-lt"/>
              <a:buAutoNum type="arabicPeriod"/>
            </a:pPr>
            <a:r>
              <a:rPr lang="de-DE" dirty="0"/>
              <a:t>Konzept der Bibliothek</a:t>
            </a:r>
          </a:p>
          <a:p>
            <a:pPr marL="342900" indent="-342900">
              <a:buFont typeface="+mj-lt"/>
              <a:buAutoNum type="arabicPeriod"/>
            </a:pPr>
            <a:r>
              <a:rPr lang="de-DE" dirty="0"/>
              <a:t>Konzept der Versorgung der Bibliothek</a:t>
            </a:r>
          </a:p>
          <a:p>
            <a:pPr marL="342900" indent="-342900">
              <a:buFont typeface="+mj-lt"/>
              <a:buAutoNum type="arabicPeriod"/>
            </a:pPr>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15</a:t>
            </a:fld>
            <a:endParaRPr lang="de-DE"/>
          </a:p>
        </p:txBody>
      </p:sp>
    </p:spTree>
    <p:extLst>
      <p:ext uri="{BB962C8B-B14F-4D97-AF65-F5344CB8AC3E}">
        <p14:creationId xmlns:p14="http://schemas.microsoft.com/office/powerpoint/2010/main" val="1029095408"/>
      </p:ext>
    </p:extLst>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1. Einleitung – Motivation &amp;</a:t>
            </a:r>
            <a:br>
              <a:rPr lang="de-DE" dirty="0"/>
            </a:br>
            <a:r>
              <a:rPr lang="de-DE" dirty="0"/>
              <a:t>    Projektziele</a:t>
            </a: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891555280"/>
      </p:ext>
    </p:extLst>
  </p:cSld>
  <p:clrMapOvr>
    <a:masterClrMapping/>
  </p:clrMapOvr>
  <p:transition>
    <p:strips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und </a:t>
            </a:r>
            <a:r>
              <a:rPr lang="de-DE" dirty="0"/>
              <a:t>Projektziele</a:t>
            </a:r>
          </a:p>
        </p:txBody>
      </p:sp>
      <p:sp>
        <p:nvSpPr>
          <p:cNvPr id="3" name="Content Placeholder 2"/>
          <p:cNvSpPr>
            <a:spLocks noGrp="1"/>
          </p:cNvSpPr>
          <p:nvPr>
            <p:ph idx="1"/>
          </p:nvPr>
        </p:nvSpPr>
        <p:spPr>
          <a:xfrm>
            <a:off x="443552" y="1190769"/>
            <a:ext cx="5512850" cy="5141792"/>
          </a:xfrm>
        </p:spPr>
        <p:txBody>
          <a:bodyPr/>
          <a:lstStyle/>
          <a:p>
            <a:r>
              <a:rPr lang="de-DE" sz="2000" b="1" dirty="0"/>
              <a:t>Motivation</a:t>
            </a:r>
          </a:p>
          <a:p>
            <a:pPr lvl="1"/>
            <a:r>
              <a:rPr lang="de-DE" sz="2000" dirty="0"/>
              <a:t>Den Kunden soll eine Bibliothek mit </a:t>
            </a:r>
            <a:r>
              <a:rPr lang="de-DE" sz="2000" b="1" dirty="0"/>
              <a:t>simulationsfähigen Produktdaten</a:t>
            </a:r>
            <a:r>
              <a:rPr lang="de-DE" sz="2000" dirty="0"/>
              <a:t> zur Verfügung gestellt werden, die sie</a:t>
            </a:r>
            <a:r>
              <a:rPr lang="de-DE" sz="2000" b="1" dirty="0"/>
              <a:t> </a:t>
            </a:r>
            <a:r>
              <a:rPr lang="de-DE" sz="2000" dirty="0"/>
              <a:t>für ihre eigene Simulationen nutzen können </a:t>
            </a:r>
          </a:p>
          <a:p>
            <a:r>
              <a:rPr lang="de-DE" sz="2000" b="1" dirty="0"/>
              <a:t>Zieldefinition</a:t>
            </a:r>
          </a:p>
          <a:p>
            <a:pPr lvl="1"/>
            <a:r>
              <a:rPr lang="de-DE" sz="2000" dirty="0"/>
              <a:t>Entwicklung eines </a:t>
            </a:r>
            <a:r>
              <a:rPr lang="de-DE" sz="2000" b="1" dirty="0"/>
              <a:t>Einsatzkonzepts</a:t>
            </a:r>
            <a:r>
              <a:rPr lang="de-DE" sz="2000" dirty="0"/>
              <a:t> der </a:t>
            </a:r>
            <a:r>
              <a:rPr lang="de-DE" sz="2000" b="1" dirty="0"/>
              <a:t>Simulation mit MCD</a:t>
            </a:r>
            <a:endParaRPr lang="de-DE" sz="2000" dirty="0"/>
          </a:p>
          <a:p>
            <a:pPr lvl="1"/>
            <a:r>
              <a:rPr lang="de-DE" sz="2000" dirty="0"/>
              <a:t>Wissenstransfer zum Aufbau von </a:t>
            </a:r>
            <a:r>
              <a:rPr lang="de-DE" sz="2000" b="1" dirty="0"/>
              <a:t>Simulationsmodellen im MCD</a:t>
            </a:r>
            <a:endParaRPr lang="de-DE" sz="2000" dirty="0"/>
          </a:p>
          <a:p>
            <a:pPr lvl="1"/>
            <a:r>
              <a:rPr lang="de-DE" sz="2000" dirty="0"/>
              <a:t>Entwicklung eines Konzepts für </a:t>
            </a:r>
            <a:r>
              <a:rPr lang="de-DE" sz="2000" b="1" dirty="0"/>
              <a:t>Bibliotheken</a:t>
            </a:r>
          </a:p>
          <a:p>
            <a:pPr lvl="1"/>
            <a:r>
              <a:rPr lang="de-DE" sz="2000" dirty="0"/>
              <a:t>Beispielhafter Aufbau einer </a:t>
            </a:r>
            <a:r>
              <a:rPr lang="de-DE" sz="2000" b="1" dirty="0"/>
              <a:t>Bibliothek</a:t>
            </a:r>
            <a:r>
              <a:rPr lang="de-DE" sz="2000" dirty="0"/>
              <a:t> zur Versorgung der Modelle</a:t>
            </a:r>
          </a:p>
          <a:p>
            <a:endParaRPr lang="de-DE" sz="2000" dirty="0"/>
          </a:p>
        </p:txBody>
      </p:sp>
      <p:sp>
        <p:nvSpPr>
          <p:cNvPr id="4" name="Slide Number Placehold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17</a:t>
            </a:fld>
            <a:endParaRPr lang="de-DE">
              <a:solidFill>
                <a:prstClr val="white"/>
              </a:solidFill>
            </a:endParaRPr>
          </a:p>
        </p:txBody>
      </p:sp>
      <p:pic>
        <p:nvPicPr>
          <p:cNvPr id="6"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0953"/>
          <a:stretch/>
        </p:blipFill>
        <p:spPr bwMode="auto">
          <a:xfrm>
            <a:off x="6251712" y="1299013"/>
            <a:ext cx="2556000" cy="16147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8788" y="3075977"/>
            <a:ext cx="2398012" cy="1591626"/>
          </a:xfrm>
          <a:prstGeom prst="rect">
            <a:avLst/>
          </a:prstGeom>
        </p:spPr>
      </p:pic>
      <p:pic>
        <p:nvPicPr>
          <p:cNvPr id="9" name="Picture 2"/>
          <p:cNvPicPr>
            <a:picLocks noChangeAspect="1" noChangeArrowheads="1"/>
          </p:cNvPicPr>
          <p:nvPr/>
        </p:nvPicPr>
        <p:blipFill>
          <a:blip r:embed="rId4" cstate="email">
            <a:clrChange>
              <a:clrFrom>
                <a:srgbClr val="D2D4D6"/>
              </a:clrFrom>
              <a:clrTo>
                <a:srgbClr val="D2D4D6">
                  <a:alpha val="0"/>
                </a:srgbClr>
              </a:clrTo>
            </a:clrChange>
          </a:blip>
          <a:srcRect/>
          <a:stretch>
            <a:fillRect/>
          </a:stretch>
        </p:blipFill>
        <p:spPr bwMode="auto">
          <a:xfrm>
            <a:off x="6753001" y="4462431"/>
            <a:ext cx="1553422" cy="1933092"/>
          </a:xfrm>
          <a:prstGeom prst="rect">
            <a:avLst/>
          </a:prstGeom>
          <a:noFill/>
          <a:ln w="9525">
            <a:noFill/>
            <a:miter lim="800000"/>
            <a:headEnd/>
            <a:tailEnd/>
          </a:ln>
        </p:spPr>
      </p:pic>
    </p:spTree>
    <p:extLst>
      <p:ext uri="{BB962C8B-B14F-4D97-AF65-F5344CB8AC3E}">
        <p14:creationId xmlns:p14="http://schemas.microsoft.com/office/powerpoint/2010/main" val="418887376"/>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2. Grundlegendes über </a:t>
            </a:r>
            <a:br>
              <a:rPr lang="de-DE" dirty="0"/>
            </a:br>
            <a:r>
              <a:rPr lang="de-DE" dirty="0"/>
              <a:t>    Modellierung</a:t>
            </a: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3079260347"/>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Modellieren bedeutet abstrahieren</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19</a:t>
            </a:fld>
            <a:endParaRPr lang="de-DE">
              <a:solidFill>
                <a:prstClr val="black"/>
              </a:solidFill>
            </a:endParaRPr>
          </a:p>
        </p:txBody>
      </p:sp>
      <p:sp>
        <p:nvSpPr>
          <p:cNvPr id="22" name="Rectangle 4"/>
          <p:cNvSpPr/>
          <p:nvPr/>
        </p:nvSpPr>
        <p:spPr>
          <a:xfrm>
            <a:off x="5618515" y="2751434"/>
            <a:ext cx="3240000" cy="774356"/>
          </a:xfrm>
          <a:prstGeom prst="rect">
            <a:avLst/>
          </a:prstGeom>
          <a:solidFill>
            <a:srgbClr val="ADBECB"/>
          </a:solidFill>
          <a:ln>
            <a:solidFill>
              <a:srgbClr val="ADBECB"/>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defRPr/>
            </a:pPr>
            <a:r>
              <a:rPr lang="en-US" sz="2800" kern="0" dirty="0" err="1">
                <a:ln w="18415" cmpd="sng">
                  <a:noFill/>
                  <a:prstDash val="solid"/>
                </a:ln>
                <a:solidFill>
                  <a:schemeClr val="tx1"/>
                </a:solidFill>
                <a:latin typeface="+mj-lt"/>
              </a:rPr>
              <a:t>Zweck</a:t>
            </a:r>
            <a:endParaRPr lang="en-US" sz="2800" kern="0" dirty="0">
              <a:ln w="18415" cmpd="sng">
                <a:noFill/>
                <a:prstDash val="solid"/>
              </a:ln>
              <a:solidFill>
                <a:schemeClr val="tx1"/>
              </a:solidFill>
              <a:latin typeface="+mj-lt"/>
            </a:endParaRPr>
          </a:p>
        </p:txBody>
      </p:sp>
      <p:sp>
        <p:nvSpPr>
          <p:cNvPr id="40" name="Down Arrow 7"/>
          <p:cNvSpPr/>
          <p:nvPr/>
        </p:nvSpPr>
        <p:spPr>
          <a:xfrm>
            <a:off x="4218390" y="3040680"/>
            <a:ext cx="641935" cy="493353"/>
          </a:xfrm>
          <a:prstGeom prst="downArrow">
            <a:avLst/>
          </a:prstGeom>
          <a:solidFill>
            <a:srgbClr val="879BAA"/>
          </a:solidFill>
          <a:ln/>
        </p:spPr>
        <p:style>
          <a:lnRef idx="1">
            <a:schemeClr val="dk1"/>
          </a:lnRef>
          <a:fillRef idx="2">
            <a:schemeClr val="dk1"/>
          </a:fillRef>
          <a:effectRef idx="1">
            <a:schemeClr val="dk1"/>
          </a:effectRef>
          <a:fontRef idx="minor">
            <a:schemeClr val="dk1"/>
          </a:fontRef>
        </p:style>
        <p:txBody>
          <a:bodyPr rtlCol="0" anchor="ctr"/>
          <a:lstStyle/>
          <a:p>
            <a:pPr algn="ctr" fontAlgn="auto">
              <a:spcBef>
                <a:spcPts val="0"/>
              </a:spcBef>
              <a:spcAft>
                <a:spcPts val="0"/>
              </a:spcAft>
              <a:defRPr/>
            </a:pPr>
            <a:endParaRPr lang="en-US" kern="0">
              <a:solidFill>
                <a:prstClr val="black"/>
              </a:solidFill>
              <a:latin typeface="Calibri"/>
            </a:endParaRPr>
          </a:p>
        </p:txBody>
      </p:sp>
      <p:sp>
        <p:nvSpPr>
          <p:cNvPr id="41" name="TextBox 36"/>
          <p:cNvSpPr txBox="1"/>
          <p:nvPr/>
        </p:nvSpPr>
        <p:spPr>
          <a:xfrm>
            <a:off x="3806151" y="2576075"/>
            <a:ext cx="1589634" cy="461665"/>
          </a:xfrm>
          <a:prstGeom prst="rect">
            <a:avLst/>
          </a:prstGeom>
          <a:noFill/>
        </p:spPr>
        <p:txBody>
          <a:bodyPr wrap="square" rtlCol="0">
            <a:spAutoFit/>
          </a:bodyPr>
          <a:lstStyle/>
          <a:p>
            <a:pPr fontAlgn="auto">
              <a:spcBef>
                <a:spcPts val="0"/>
              </a:spcBef>
              <a:spcAft>
                <a:spcPts val="0"/>
              </a:spcAft>
            </a:pPr>
            <a:r>
              <a:rPr lang="en-US" sz="2400" b="1" dirty="0" err="1">
                <a:solidFill>
                  <a:prstClr val="black"/>
                </a:solidFill>
                <a:ea typeface="+mn-ea"/>
                <a:cs typeface="Arial" pitchFamily="34" charset="0"/>
              </a:rPr>
              <a:t>Aufwand</a:t>
            </a:r>
            <a:endParaRPr lang="en-US" sz="2400" b="1" dirty="0">
              <a:solidFill>
                <a:prstClr val="black"/>
              </a:solidFill>
              <a:ea typeface="+mn-ea"/>
              <a:cs typeface="Arial" pitchFamily="34" charset="0"/>
            </a:endParaRPr>
          </a:p>
        </p:txBody>
      </p:sp>
      <p:sp>
        <p:nvSpPr>
          <p:cNvPr id="9" name="Rectangle 6"/>
          <p:cNvSpPr/>
          <p:nvPr/>
        </p:nvSpPr>
        <p:spPr>
          <a:xfrm>
            <a:off x="353763" y="3550510"/>
            <a:ext cx="3240000" cy="2364258"/>
          </a:xfrm>
          <a:prstGeom prst="rect">
            <a:avLst/>
          </a:prstGeom>
          <a:solidFill>
            <a:schemeClr val="bg1">
              <a:lumMod val="85000"/>
            </a:schemeClr>
          </a:solidFill>
          <a:ln>
            <a:solidFill>
              <a:srgbClr val="ADBECB"/>
            </a:solidFill>
          </a:ln>
        </p:spPr>
        <p:style>
          <a:lnRef idx="1">
            <a:schemeClr val="accent1"/>
          </a:lnRef>
          <a:fillRef idx="2">
            <a:schemeClr val="accent1"/>
          </a:fillRef>
          <a:effectRef idx="1">
            <a:schemeClr val="accent1"/>
          </a:effectRef>
          <a:fontRef idx="minor">
            <a:schemeClr val="dk1"/>
          </a:fontRef>
        </p:style>
        <p:txBody>
          <a:bodyPr rtlCol="0" anchor="ctr"/>
          <a:lstStyle/>
          <a:p>
            <a:pPr marL="342900" indent="-342900" algn="ctr" fontAlgn="auto">
              <a:spcBef>
                <a:spcPts val="0"/>
              </a:spcBef>
              <a:spcAft>
                <a:spcPts val="0"/>
              </a:spcAft>
              <a:defRPr/>
            </a:pPr>
            <a:r>
              <a:rPr lang="en-US" sz="3500" kern="0" dirty="0" err="1">
                <a:solidFill>
                  <a:schemeClr val="tx1"/>
                </a:solidFill>
                <a:latin typeface="+mj-lt"/>
              </a:rPr>
              <a:t>Reales</a:t>
            </a:r>
            <a:r>
              <a:rPr lang="en-US" sz="3500" kern="0" dirty="0">
                <a:solidFill>
                  <a:schemeClr val="tx1"/>
                </a:solidFill>
                <a:latin typeface="+mj-lt"/>
              </a:rPr>
              <a:t> System</a:t>
            </a:r>
          </a:p>
        </p:txBody>
      </p:sp>
      <p:sp>
        <p:nvSpPr>
          <p:cNvPr id="10" name="Down Arrow 7"/>
          <p:cNvSpPr/>
          <p:nvPr/>
        </p:nvSpPr>
        <p:spPr>
          <a:xfrm rot="16200000">
            <a:off x="3583465" y="3822356"/>
            <a:ext cx="2166553" cy="1787610"/>
          </a:xfrm>
          <a:prstGeom prst="downArrow">
            <a:avLst/>
          </a:prstGeom>
          <a:solidFill>
            <a:srgbClr val="879BAA"/>
          </a:solidFill>
          <a:ln/>
        </p:spPr>
        <p:style>
          <a:lnRef idx="1">
            <a:schemeClr val="dk1"/>
          </a:lnRef>
          <a:fillRef idx="2">
            <a:schemeClr val="dk1"/>
          </a:fillRef>
          <a:effectRef idx="1">
            <a:schemeClr val="dk1"/>
          </a:effectRef>
          <a:fontRef idx="minor">
            <a:schemeClr val="dk1"/>
          </a:fontRef>
        </p:style>
        <p:txBody>
          <a:bodyPr vert="eaVert" rtlCol="0" anchor="ctr"/>
          <a:lstStyle/>
          <a:p>
            <a:pPr algn="ctr" fontAlgn="auto">
              <a:spcBef>
                <a:spcPts val="0"/>
              </a:spcBef>
              <a:spcAft>
                <a:spcPts val="0"/>
              </a:spcAft>
              <a:defRPr/>
            </a:pPr>
            <a:r>
              <a:rPr lang="en-US" b="1" kern="0" dirty="0" err="1">
                <a:solidFill>
                  <a:prstClr val="black"/>
                </a:solidFill>
                <a:latin typeface="Calibri"/>
              </a:rPr>
              <a:t>Abstraktion</a:t>
            </a:r>
            <a:r>
              <a:rPr lang="en-US" b="1" kern="0" dirty="0">
                <a:solidFill>
                  <a:prstClr val="black"/>
                </a:solidFill>
                <a:latin typeface="Calibri"/>
              </a:rPr>
              <a:t>/</a:t>
            </a:r>
            <a:r>
              <a:rPr lang="en-US" b="1" kern="0" dirty="0" err="1">
                <a:solidFill>
                  <a:prstClr val="black"/>
                </a:solidFill>
                <a:latin typeface="Calibri"/>
              </a:rPr>
              <a:t>Abbildung</a:t>
            </a:r>
            <a:endParaRPr lang="en-US" b="1" kern="0" dirty="0">
              <a:solidFill>
                <a:prstClr val="black"/>
              </a:solidFill>
              <a:latin typeface="Calibri"/>
            </a:endParaRPr>
          </a:p>
        </p:txBody>
      </p:sp>
      <p:sp>
        <p:nvSpPr>
          <p:cNvPr id="11" name="Rectangle 6"/>
          <p:cNvSpPr/>
          <p:nvPr/>
        </p:nvSpPr>
        <p:spPr>
          <a:xfrm>
            <a:off x="5617742" y="3534034"/>
            <a:ext cx="3240000" cy="2364258"/>
          </a:xfrm>
          <a:prstGeom prst="rect">
            <a:avLst/>
          </a:prstGeom>
          <a:solidFill>
            <a:schemeClr val="bg1">
              <a:lumMod val="85000"/>
            </a:schemeClr>
          </a:solidFill>
          <a:ln>
            <a:solidFill>
              <a:schemeClr val="bg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marL="342900" indent="-342900" algn="ctr" fontAlgn="auto">
              <a:spcBef>
                <a:spcPts val="0"/>
              </a:spcBef>
              <a:spcAft>
                <a:spcPts val="0"/>
              </a:spcAft>
              <a:defRPr/>
            </a:pPr>
            <a:r>
              <a:rPr lang="en-US" sz="3500" kern="0" dirty="0" err="1">
                <a:solidFill>
                  <a:schemeClr val="tx1"/>
                </a:solidFill>
                <a:latin typeface="+mj-lt"/>
              </a:rPr>
              <a:t>Modell</a:t>
            </a:r>
            <a:endParaRPr lang="en-US" sz="3500" kern="0" dirty="0">
              <a:solidFill>
                <a:schemeClr val="tx1"/>
              </a:solidFill>
              <a:latin typeface="+mj-lt"/>
            </a:endParaRPr>
          </a:p>
        </p:txBody>
      </p:sp>
      <p:sp>
        <p:nvSpPr>
          <p:cNvPr id="14" name="Oval Callout 13"/>
          <p:cNvSpPr/>
          <p:nvPr/>
        </p:nvSpPr>
        <p:spPr>
          <a:xfrm>
            <a:off x="6264324" y="1207094"/>
            <a:ext cx="2402005" cy="1270103"/>
          </a:xfrm>
          <a:prstGeom prst="wedgeEllipseCallout">
            <a:avLst>
              <a:gd name="adj1" fmla="val -35416"/>
              <a:gd name="adj2" fmla="val 70664"/>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de-DE" sz="1600" dirty="0"/>
              <a:t>Die </a:t>
            </a:r>
            <a:r>
              <a:rPr lang="de-DE" sz="1600" b="1" dirty="0"/>
              <a:t>Zielgranularität</a:t>
            </a:r>
            <a:br>
              <a:rPr lang="de-DE" sz="1600" dirty="0"/>
            </a:br>
            <a:r>
              <a:rPr lang="de-DE" sz="1600" dirty="0"/>
              <a:t>des Modells hängt</a:t>
            </a:r>
            <a:br>
              <a:rPr lang="de-DE" sz="1600" dirty="0"/>
            </a:br>
            <a:r>
              <a:rPr lang="de-DE" sz="1600" dirty="0"/>
              <a:t>vom Zweck ab</a:t>
            </a:r>
          </a:p>
        </p:txBody>
      </p:sp>
    </p:spTree>
    <p:extLst>
      <p:ext uri="{BB962C8B-B14F-4D97-AF65-F5344CB8AC3E}">
        <p14:creationId xmlns:p14="http://schemas.microsoft.com/office/powerpoint/2010/main" val="2513660989"/>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0" grpId="0" animBg="1"/>
      <p:bldP spid="41" grpId="0"/>
      <p:bldP spid="9" grpId="0" animBg="1"/>
      <p:bldP spid="10" grpId="0" animBg="1"/>
      <p:bldP spid="11"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Konzept des Informationsflusses des kinematischen Modells</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96838101"/>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Wozu</a:t>
            </a:r>
            <a:r>
              <a:rPr lang="en-US" dirty="0"/>
              <a:t> </a:t>
            </a:r>
            <a:r>
              <a:rPr lang="en-US" dirty="0" err="1"/>
              <a:t>Modellierung</a:t>
            </a:r>
            <a:endParaRPr lang="en-US" dirty="0"/>
          </a:p>
        </p:txBody>
      </p:sp>
      <p:sp>
        <p:nvSpPr>
          <p:cNvPr id="4" name="Slide Number Placehold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20</a:t>
            </a:fld>
            <a:endParaRPr lang="de-DE">
              <a:solidFill>
                <a:prstClr val="white"/>
              </a:solidFill>
            </a:endParaRPr>
          </a:p>
        </p:txBody>
      </p:sp>
      <p:sp>
        <p:nvSpPr>
          <p:cNvPr id="5" name="Rounded Rectangle 4"/>
          <p:cNvSpPr/>
          <p:nvPr/>
        </p:nvSpPr>
        <p:spPr>
          <a:xfrm>
            <a:off x="1419367" y="1555845"/>
            <a:ext cx="6209732" cy="1228298"/>
          </a:xfrm>
          <a:prstGeom prst="roundRect">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ctr"/>
            <a:r>
              <a:rPr lang="en-US" sz="3200" dirty="0" err="1"/>
              <a:t>Ein</a:t>
            </a:r>
            <a:r>
              <a:rPr lang="en-US" sz="3200" dirty="0"/>
              <a:t> </a:t>
            </a:r>
            <a:r>
              <a:rPr lang="en-US" sz="3200" dirty="0" err="1"/>
              <a:t>Modell</a:t>
            </a:r>
            <a:r>
              <a:rPr lang="en-US" sz="3200" dirty="0"/>
              <a:t> </a:t>
            </a:r>
            <a:r>
              <a:rPr lang="en-US" sz="3200" dirty="0" err="1"/>
              <a:t>braucht</a:t>
            </a:r>
            <a:r>
              <a:rPr lang="en-US" sz="3200" dirty="0"/>
              <a:t> </a:t>
            </a:r>
            <a:r>
              <a:rPr lang="en-US" sz="3200" b="1" u="sng" dirty="0" err="1"/>
              <a:t>einen</a:t>
            </a:r>
            <a:r>
              <a:rPr lang="en-US" sz="3200" b="1" u="sng" dirty="0"/>
              <a:t> </a:t>
            </a:r>
            <a:r>
              <a:rPr lang="en-US" sz="3200" b="1" u="sng" dirty="0" err="1"/>
              <a:t>Zweck</a:t>
            </a:r>
            <a:r>
              <a:rPr lang="en-US" sz="3200" dirty="0"/>
              <a:t>!</a:t>
            </a:r>
          </a:p>
        </p:txBody>
      </p:sp>
      <p:pic>
        <p:nvPicPr>
          <p:cNvPr id="6" name="Picture 5" descr="Capture.PNG"/>
          <p:cNvPicPr>
            <a:picLocks noChangeAspect="1"/>
          </p:cNvPicPr>
          <p:nvPr/>
        </p:nvPicPr>
        <p:blipFill>
          <a:blip r:embed="rId2"/>
          <a:stretch>
            <a:fillRect/>
          </a:stretch>
        </p:blipFill>
        <p:spPr>
          <a:xfrm>
            <a:off x="7022719" y="4838687"/>
            <a:ext cx="561952" cy="1411649"/>
          </a:xfrm>
          <a:prstGeom prst="rect">
            <a:avLst/>
          </a:prstGeom>
        </p:spPr>
      </p:pic>
      <p:sp>
        <p:nvSpPr>
          <p:cNvPr id="7" name="Cloud Callout 6"/>
          <p:cNvSpPr/>
          <p:nvPr/>
        </p:nvSpPr>
        <p:spPr>
          <a:xfrm>
            <a:off x="2320119" y="2947916"/>
            <a:ext cx="4544705" cy="1965278"/>
          </a:xfrm>
          <a:prstGeom prst="cloudCallout">
            <a:avLst>
              <a:gd name="adj1" fmla="val 55222"/>
              <a:gd name="adj2" fmla="val 49361"/>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r>
              <a:rPr lang="en-US" sz="2000" dirty="0" err="1"/>
              <a:t>Ich</a:t>
            </a:r>
            <a:r>
              <a:rPr lang="en-US" sz="2000" dirty="0"/>
              <a:t> </a:t>
            </a:r>
            <a:r>
              <a:rPr lang="en-US" sz="2000" dirty="0" err="1"/>
              <a:t>brauche</a:t>
            </a:r>
            <a:r>
              <a:rPr lang="en-US" sz="2000" dirty="0"/>
              <a:t> das </a:t>
            </a:r>
            <a:r>
              <a:rPr lang="en-US" sz="2000" dirty="0" err="1"/>
              <a:t>Modell</a:t>
            </a:r>
            <a:r>
              <a:rPr lang="en-US" sz="2000" dirty="0"/>
              <a:t>, </a:t>
            </a:r>
            <a:br>
              <a:rPr lang="en-US" sz="2000" dirty="0"/>
            </a:br>
            <a:r>
              <a:rPr lang="en-US" sz="2000" dirty="0"/>
              <a:t>um…..</a:t>
            </a:r>
            <a:r>
              <a:rPr lang="en-US" sz="2000" dirty="0" err="1"/>
              <a:t>zu</a:t>
            </a:r>
            <a:r>
              <a:rPr lang="en-US" sz="2000" dirty="0"/>
              <a:t>….</a:t>
            </a:r>
          </a:p>
        </p:txBody>
      </p:sp>
    </p:spTree>
    <p:extLst>
      <p:ext uri="{BB962C8B-B14F-4D97-AF65-F5344CB8AC3E}">
        <p14:creationId xmlns:p14="http://schemas.microsoft.com/office/powerpoint/2010/main" val="3010505049"/>
      </p:ext>
    </p:extLst>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Modelle aus unterschiedlicher Sicht</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21</a:t>
            </a:fld>
            <a:endParaRPr lang="de-DE">
              <a:solidFill>
                <a:prstClr val="black"/>
              </a:solidFill>
            </a:endParaRPr>
          </a:p>
        </p:txBody>
      </p:sp>
      <p:sp>
        <p:nvSpPr>
          <p:cNvPr id="6" name="Textfeld 5"/>
          <p:cNvSpPr txBox="1"/>
          <p:nvPr/>
        </p:nvSpPr>
        <p:spPr>
          <a:xfrm>
            <a:off x="7611747" y="3797745"/>
            <a:ext cx="889987" cy="338554"/>
          </a:xfrm>
          <a:prstGeom prst="rect">
            <a:avLst/>
          </a:prstGeom>
          <a:noFill/>
        </p:spPr>
        <p:txBody>
          <a:bodyPr wrap="none" rtlCol="0">
            <a:spAutoFit/>
          </a:bodyPr>
          <a:lstStyle/>
          <a:p>
            <a:pPr algn="l">
              <a:spcBef>
                <a:spcPts val="0"/>
              </a:spcBef>
            </a:pPr>
            <a:r>
              <a:rPr lang="de-DE" sz="1600" dirty="0">
                <a:solidFill>
                  <a:schemeClr val="tx1"/>
                </a:solidFill>
                <a:latin typeface="+mn-lt"/>
              </a:rPr>
              <a:t>Kunden</a:t>
            </a:r>
          </a:p>
        </p:txBody>
      </p:sp>
      <p:sp>
        <p:nvSpPr>
          <p:cNvPr id="7" name="Textfeld 6"/>
          <p:cNvSpPr txBox="1"/>
          <p:nvPr/>
        </p:nvSpPr>
        <p:spPr>
          <a:xfrm>
            <a:off x="1136576" y="1647873"/>
            <a:ext cx="1438214" cy="338554"/>
          </a:xfrm>
          <a:prstGeom prst="rect">
            <a:avLst/>
          </a:prstGeom>
          <a:noFill/>
        </p:spPr>
        <p:txBody>
          <a:bodyPr wrap="none" rtlCol="0">
            <a:spAutoFit/>
          </a:bodyPr>
          <a:lstStyle/>
          <a:p>
            <a:pPr algn="l">
              <a:spcBef>
                <a:spcPts val="0"/>
              </a:spcBef>
            </a:pPr>
            <a:r>
              <a:rPr lang="de-DE" sz="1600" dirty="0">
                <a:solidFill>
                  <a:schemeClr val="tx1"/>
                </a:solidFill>
                <a:latin typeface="+mn-lt"/>
              </a:rPr>
              <a:t>intern Schunk</a:t>
            </a:r>
          </a:p>
        </p:txBody>
      </p:sp>
      <p:sp>
        <p:nvSpPr>
          <p:cNvPr id="13" name="Textfeld 12"/>
          <p:cNvSpPr txBox="1"/>
          <p:nvPr/>
        </p:nvSpPr>
        <p:spPr>
          <a:xfrm>
            <a:off x="7433321" y="1787709"/>
            <a:ext cx="1210588" cy="338554"/>
          </a:xfrm>
          <a:prstGeom prst="rect">
            <a:avLst/>
          </a:prstGeom>
          <a:noFill/>
        </p:spPr>
        <p:txBody>
          <a:bodyPr wrap="none" rtlCol="0">
            <a:spAutoFit/>
          </a:bodyPr>
          <a:lstStyle/>
          <a:p>
            <a:pPr algn="l">
              <a:spcBef>
                <a:spcPts val="0"/>
              </a:spcBef>
            </a:pPr>
            <a:r>
              <a:rPr lang="de-DE" sz="1600" dirty="0">
                <a:solidFill>
                  <a:schemeClr val="tx1"/>
                </a:solidFill>
                <a:latin typeface="+mn-lt"/>
              </a:rPr>
              <a:t>Lieferanten</a:t>
            </a:r>
          </a:p>
        </p:txBody>
      </p:sp>
      <p:pic>
        <p:nvPicPr>
          <p:cNvPr id="24" name="Picture 23" descr="Logo_Schunk.svg.png"/>
          <p:cNvPicPr>
            <a:picLocks noChangeAspect="1"/>
          </p:cNvPicPr>
          <p:nvPr/>
        </p:nvPicPr>
        <p:blipFill>
          <a:blip r:embed="rId3"/>
          <a:stretch>
            <a:fillRect/>
          </a:stretch>
        </p:blipFill>
        <p:spPr>
          <a:xfrm>
            <a:off x="996778" y="1985319"/>
            <a:ext cx="1756679" cy="625817"/>
          </a:xfrm>
          <a:prstGeom prst="rect">
            <a:avLst/>
          </a:prstGeom>
        </p:spPr>
      </p:pic>
      <p:sp>
        <p:nvSpPr>
          <p:cNvPr id="25" name="Left-Right Arrow 24"/>
          <p:cNvSpPr/>
          <p:nvPr/>
        </p:nvSpPr>
        <p:spPr>
          <a:xfrm>
            <a:off x="3361038" y="2100650"/>
            <a:ext cx="3937686"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sp>
        <p:nvSpPr>
          <p:cNvPr id="26" name="Left-Right Arrow 25"/>
          <p:cNvSpPr/>
          <p:nvPr/>
        </p:nvSpPr>
        <p:spPr>
          <a:xfrm rot="1554745">
            <a:off x="2950162" y="3483251"/>
            <a:ext cx="4503436"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sp>
        <p:nvSpPr>
          <p:cNvPr id="28" name="Textfeld 6"/>
          <p:cNvSpPr txBox="1"/>
          <p:nvPr/>
        </p:nvSpPr>
        <p:spPr>
          <a:xfrm>
            <a:off x="321276" y="4001799"/>
            <a:ext cx="1037463" cy="584775"/>
          </a:xfrm>
          <a:prstGeom prst="rect">
            <a:avLst/>
          </a:prstGeom>
          <a:noFill/>
        </p:spPr>
        <p:txBody>
          <a:bodyPr wrap="none" rtlCol="0">
            <a:spAutoFit/>
          </a:bodyPr>
          <a:lstStyle/>
          <a:p>
            <a:pPr algn="ctr">
              <a:spcBef>
                <a:spcPts val="0"/>
              </a:spcBef>
            </a:pPr>
            <a:r>
              <a:rPr lang="de-DE" sz="1600" dirty="0">
                <a:solidFill>
                  <a:schemeClr val="tx1"/>
                </a:solidFill>
                <a:latin typeface="+mn-lt"/>
              </a:rPr>
              <a:t>F&amp;E</a:t>
            </a:r>
            <a:br>
              <a:rPr lang="de-DE" sz="1600" dirty="0">
                <a:solidFill>
                  <a:schemeClr val="tx1"/>
                </a:solidFill>
                <a:latin typeface="+mn-lt"/>
              </a:rPr>
            </a:br>
            <a:r>
              <a:rPr lang="de-DE" sz="1600" dirty="0">
                <a:solidFill>
                  <a:schemeClr val="tx1"/>
                </a:solidFill>
                <a:latin typeface="+mn-lt"/>
              </a:rPr>
              <a:t>Abteilung</a:t>
            </a:r>
          </a:p>
        </p:txBody>
      </p:sp>
      <p:sp>
        <p:nvSpPr>
          <p:cNvPr id="29" name="Textfeld 6"/>
          <p:cNvSpPr txBox="1"/>
          <p:nvPr/>
        </p:nvSpPr>
        <p:spPr>
          <a:xfrm>
            <a:off x="2372498" y="4001802"/>
            <a:ext cx="1037463" cy="584775"/>
          </a:xfrm>
          <a:prstGeom prst="rect">
            <a:avLst/>
          </a:prstGeom>
          <a:noFill/>
        </p:spPr>
        <p:txBody>
          <a:bodyPr wrap="none" rtlCol="0">
            <a:spAutoFit/>
          </a:bodyPr>
          <a:lstStyle/>
          <a:p>
            <a:pPr algn="ctr">
              <a:spcBef>
                <a:spcPts val="0"/>
              </a:spcBef>
            </a:pPr>
            <a:r>
              <a:rPr lang="de-DE" sz="1600" dirty="0">
                <a:solidFill>
                  <a:schemeClr val="tx1"/>
                </a:solidFill>
                <a:latin typeface="+mn-lt"/>
              </a:rPr>
              <a:t>Vertrieb</a:t>
            </a:r>
            <a:br>
              <a:rPr lang="de-DE" sz="1600" dirty="0">
                <a:solidFill>
                  <a:schemeClr val="tx1"/>
                </a:solidFill>
                <a:latin typeface="+mn-lt"/>
              </a:rPr>
            </a:br>
            <a:r>
              <a:rPr lang="de-DE" sz="1600" dirty="0">
                <a:solidFill>
                  <a:schemeClr val="tx1"/>
                </a:solidFill>
                <a:latin typeface="+mn-lt"/>
              </a:rPr>
              <a:t>Abteilung</a:t>
            </a:r>
          </a:p>
        </p:txBody>
      </p:sp>
      <p:sp>
        <p:nvSpPr>
          <p:cNvPr id="31" name="Left-Right Arrow 30"/>
          <p:cNvSpPr/>
          <p:nvPr/>
        </p:nvSpPr>
        <p:spPr>
          <a:xfrm>
            <a:off x="1400433" y="4102446"/>
            <a:ext cx="906162" cy="428368"/>
          </a:xfrm>
          <a:prstGeom prst="leftRightArrow">
            <a:avLst/>
          </a:prstGeom>
          <a:solidFill>
            <a:schemeClr val="bg2"/>
          </a:solidFill>
          <a:ln w="1270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en-US" sz="1100" dirty="0"/>
          </a:p>
        </p:txBody>
      </p:sp>
      <p:cxnSp>
        <p:nvCxnSpPr>
          <p:cNvPr id="45" name="Straight Connector 44"/>
          <p:cNvCxnSpPr>
            <a:stCxn id="24" idx="2"/>
            <a:endCxn id="29" idx="0"/>
          </p:cNvCxnSpPr>
          <p:nvPr/>
        </p:nvCxnSpPr>
        <p:spPr bwMode="auto">
          <a:xfrm rot="16200000" flipH="1">
            <a:off x="1687841" y="2798413"/>
            <a:ext cx="1390666" cy="1016112"/>
          </a:xfrm>
          <a:prstGeom prst="bentConnector3">
            <a:avLst>
              <a:gd name="adj1" fmla="val 50000"/>
            </a:avLst>
          </a:prstGeom>
          <a:solidFill>
            <a:srgbClr val="6699FF"/>
          </a:solidFill>
          <a:ln w="12700" cap="flat" cmpd="sng" algn="ctr">
            <a:solidFill>
              <a:schemeClr val="tx1"/>
            </a:solidFill>
            <a:prstDash val="solid"/>
            <a:round/>
            <a:headEnd type="none" w="med" len="med"/>
            <a:tailEnd type="none" w="med" len="med"/>
          </a:ln>
          <a:effectLst/>
        </p:spPr>
      </p:cxnSp>
      <p:cxnSp>
        <p:nvCxnSpPr>
          <p:cNvPr id="49" name="Straight Connector 48"/>
          <p:cNvCxnSpPr>
            <a:stCxn id="24" idx="2"/>
            <a:endCxn id="28" idx="0"/>
          </p:cNvCxnSpPr>
          <p:nvPr/>
        </p:nvCxnSpPr>
        <p:spPr bwMode="auto">
          <a:xfrm rot="5400000">
            <a:off x="662232" y="2788912"/>
            <a:ext cx="1390663" cy="1035110"/>
          </a:xfrm>
          <a:prstGeom prst="bentConnector3">
            <a:avLst>
              <a:gd name="adj1" fmla="val 50000"/>
            </a:avLst>
          </a:prstGeom>
          <a:solidFill>
            <a:srgbClr val="6699FF"/>
          </a:solidFill>
          <a:ln w="12700" cap="flat" cmpd="sng" algn="ctr">
            <a:solidFill>
              <a:schemeClr val="tx1"/>
            </a:solidFill>
            <a:prstDash val="solid"/>
            <a:round/>
            <a:headEnd type="none" w="med" len="med"/>
            <a:tailEnd type="none" w="med" len="med"/>
          </a:ln>
          <a:effectLst/>
        </p:spPr>
      </p:cxnSp>
      <p:pic>
        <p:nvPicPr>
          <p:cNvPr id="23" name="Picture 22" descr="Capture.PNG"/>
          <p:cNvPicPr>
            <a:picLocks noChangeAspect="1"/>
          </p:cNvPicPr>
          <p:nvPr/>
        </p:nvPicPr>
        <p:blipFill>
          <a:blip r:embed="rId4"/>
          <a:stretch>
            <a:fillRect/>
          </a:stretch>
        </p:blipFill>
        <p:spPr>
          <a:xfrm>
            <a:off x="7677812" y="2150077"/>
            <a:ext cx="561952" cy="1411649"/>
          </a:xfrm>
          <a:prstGeom prst="rect">
            <a:avLst/>
          </a:prstGeom>
        </p:spPr>
      </p:pic>
      <p:pic>
        <p:nvPicPr>
          <p:cNvPr id="30" name="Picture 29" descr="Capture.PNG"/>
          <p:cNvPicPr>
            <a:picLocks noChangeAspect="1"/>
          </p:cNvPicPr>
          <p:nvPr/>
        </p:nvPicPr>
        <p:blipFill>
          <a:blip r:embed="rId4"/>
          <a:stretch>
            <a:fillRect/>
          </a:stretch>
        </p:blipFill>
        <p:spPr>
          <a:xfrm>
            <a:off x="7611910" y="4226012"/>
            <a:ext cx="561952" cy="1411649"/>
          </a:xfrm>
          <a:prstGeom prst="rect">
            <a:avLst/>
          </a:prstGeom>
        </p:spPr>
      </p:pic>
      <p:cxnSp>
        <p:nvCxnSpPr>
          <p:cNvPr id="33" name="Straight Connector 32"/>
          <p:cNvCxnSpPr>
            <a:stCxn id="31" idx="5"/>
          </p:cNvCxnSpPr>
          <p:nvPr/>
        </p:nvCxnSpPr>
        <p:spPr bwMode="auto">
          <a:xfrm flipH="1">
            <a:off x="1850982" y="4423722"/>
            <a:ext cx="2532" cy="411892"/>
          </a:xfrm>
          <a:prstGeom prst="line">
            <a:avLst/>
          </a:prstGeom>
          <a:solidFill>
            <a:srgbClr val="6699FF"/>
          </a:solidFill>
          <a:ln w="9525" cap="flat" cmpd="sng" algn="ctr">
            <a:solidFill>
              <a:schemeClr val="tx1"/>
            </a:solidFill>
            <a:prstDash val="sysDot"/>
            <a:round/>
            <a:headEnd type="none" w="med" len="med"/>
            <a:tailEnd type="none" w="med" len="med"/>
          </a:ln>
          <a:effectLst/>
        </p:spPr>
      </p:cxnSp>
      <p:cxnSp>
        <p:nvCxnSpPr>
          <p:cNvPr id="36" name="Straight Connector 35"/>
          <p:cNvCxnSpPr/>
          <p:nvPr/>
        </p:nvCxnSpPr>
        <p:spPr bwMode="auto">
          <a:xfrm>
            <a:off x="3270422" y="4580240"/>
            <a:ext cx="1326292" cy="593122"/>
          </a:xfrm>
          <a:prstGeom prst="line">
            <a:avLst/>
          </a:prstGeom>
          <a:solidFill>
            <a:srgbClr val="6699FF"/>
          </a:solidFill>
          <a:ln w="9525" cap="flat" cmpd="sng" algn="ctr">
            <a:solidFill>
              <a:schemeClr val="tx1"/>
            </a:solidFill>
            <a:prstDash val="sysDot"/>
            <a:round/>
            <a:headEnd type="none" w="med" len="med"/>
            <a:tailEnd type="none" w="med" len="med"/>
          </a:ln>
          <a:effectLst/>
        </p:spPr>
      </p:cxnSp>
      <p:cxnSp>
        <p:nvCxnSpPr>
          <p:cNvPr id="38" name="Straight Connector 37"/>
          <p:cNvCxnSpPr/>
          <p:nvPr/>
        </p:nvCxnSpPr>
        <p:spPr bwMode="auto">
          <a:xfrm flipV="1">
            <a:off x="5642919" y="4992130"/>
            <a:ext cx="1606378" cy="296564"/>
          </a:xfrm>
          <a:prstGeom prst="line">
            <a:avLst/>
          </a:prstGeom>
          <a:solidFill>
            <a:srgbClr val="6699FF"/>
          </a:solidFill>
          <a:ln w="9525" cap="flat" cmpd="sng" algn="ctr">
            <a:solidFill>
              <a:schemeClr val="tx1"/>
            </a:solidFill>
            <a:prstDash val="sysDot"/>
            <a:round/>
            <a:headEnd type="none" w="med" len="med"/>
            <a:tailEnd type="none" w="med" len="med"/>
          </a:ln>
          <a:effectLst/>
        </p:spPr>
      </p:cxnSp>
      <p:sp>
        <p:nvSpPr>
          <p:cNvPr id="40" name="Textfeld 12"/>
          <p:cNvSpPr txBox="1"/>
          <p:nvPr/>
        </p:nvSpPr>
        <p:spPr>
          <a:xfrm>
            <a:off x="4960286" y="779864"/>
            <a:ext cx="4279250" cy="400110"/>
          </a:xfrm>
          <a:prstGeom prst="rect">
            <a:avLst/>
          </a:prstGeom>
          <a:noFill/>
        </p:spPr>
        <p:txBody>
          <a:bodyPr wrap="square" rtlCol="0">
            <a:spAutoFit/>
          </a:bodyPr>
          <a:lstStyle/>
          <a:p>
            <a:pPr>
              <a:spcBef>
                <a:spcPts val="0"/>
              </a:spcBef>
            </a:pPr>
            <a:r>
              <a:rPr lang="de-DE" sz="1000" dirty="0">
                <a:solidFill>
                  <a:schemeClr val="tx1"/>
                </a:solidFill>
                <a:latin typeface="+mn-lt"/>
              </a:rPr>
              <a:t>Quelle: https://www.retit.de/software-performance-in-devops-teil-2-die-dev-perspektive/ </a:t>
            </a:r>
          </a:p>
        </p:txBody>
      </p:sp>
      <p:pic>
        <p:nvPicPr>
          <p:cNvPr id="1028" name="Picture 4"/>
          <p:cNvPicPr>
            <a:picLocks noChangeAspect="1" noChangeArrowheads="1"/>
          </p:cNvPicPr>
          <p:nvPr/>
        </p:nvPicPr>
        <p:blipFill>
          <a:blip r:embed="rId5"/>
          <a:srcRect/>
          <a:stretch>
            <a:fillRect/>
          </a:stretch>
        </p:blipFill>
        <p:spPr bwMode="auto">
          <a:xfrm>
            <a:off x="4986145" y="1768979"/>
            <a:ext cx="1006667" cy="977647"/>
          </a:xfrm>
          <a:prstGeom prst="rect">
            <a:avLst/>
          </a:prstGeom>
          <a:noFill/>
          <a:ln w="9525">
            <a:noFill/>
            <a:miter lim="800000"/>
            <a:headEnd/>
            <a:tailEnd/>
          </a:ln>
          <a:effectLst/>
        </p:spPr>
      </p:pic>
      <p:pic>
        <p:nvPicPr>
          <p:cNvPr id="32" name="Picture 4"/>
          <p:cNvPicPr>
            <a:picLocks noChangeAspect="1" noChangeArrowheads="1"/>
          </p:cNvPicPr>
          <p:nvPr/>
        </p:nvPicPr>
        <p:blipFill>
          <a:blip r:embed="rId5"/>
          <a:srcRect/>
          <a:stretch>
            <a:fillRect/>
          </a:stretch>
        </p:blipFill>
        <p:spPr bwMode="auto">
          <a:xfrm>
            <a:off x="4815229" y="3136306"/>
            <a:ext cx="1006667" cy="977647"/>
          </a:xfrm>
          <a:prstGeom prst="rect">
            <a:avLst/>
          </a:prstGeom>
          <a:noFill/>
          <a:ln w="9525">
            <a:noFill/>
            <a:miter lim="800000"/>
            <a:headEnd/>
            <a:tailEnd/>
          </a:ln>
          <a:effectLst/>
        </p:spPr>
      </p:pic>
      <p:pic>
        <p:nvPicPr>
          <p:cNvPr id="34" name="Picture 4"/>
          <p:cNvPicPr>
            <a:picLocks noChangeAspect="1" noChangeArrowheads="1"/>
          </p:cNvPicPr>
          <p:nvPr/>
        </p:nvPicPr>
        <p:blipFill>
          <a:blip r:embed="rId5"/>
          <a:srcRect/>
          <a:stretch>
            <a:fillRect/>
          </a:stretch>
        </p:blipFill>
        <p:spPr bwMode="auto">
          <a:xfrm>
            <a:off x="4610130" y="4828373"/>
            <a:ext cx="1006667" cy="977647"/>
          </a:xfrm>
          <a:prstGeom prst="rect">
            <a:avLst/>
          </a:prstGeom>
          <a:noFill/>
          <a:ln w="9525">
            <a:noFill/>
            <a:miter lim="800000"/>
            <a:headEnd/>
            <a:tailEnd/>
          </a:ln>
          <a:effectLst/>
        </p:spPr>
      </p:pic>
      <p:pic>
        <p:nvPicPr>
          <p:cNvPr id="35" name="Picture 4"/>
          <p:cNvPicPr>
            <a:picLocks noChangeAspect="1" noChangeArrowheads="1"/>
          </p:cNvPicPr>
          <p:nvPr/>
        </p:nvPicPr>
        <p:blipFill>
          <a:blip r:embed="rId5"/>
          <a:srcRect/>
          <a:stretch>
            <a:fillRect/>
          </a:stretch>
        </p:blipFill>
        <p:spPr bwMode="auto">
          <a:xfrm>
            <a:off x="1345637" y="4819828"/>
            <a:ext cx="1006667" cy="977647"/>
          </a:xfrm>
          <a:prstGeom prst="rect">
            <a:avLst/>
          </a:prstGeom>
          <a:noFill/>
          <a:ln w="9525">
            <a:noFill/>
            <a:miter lim="800000"/>
            <a:headEnd/>
            <a:tailEnd/>
          </a:ln>
          <a:effectLst/>
        </p:spPr>
      </p:pic>
      <p:sp>
        <p:nvSpPr>
          <p:cNvPr id="27" name="Rectangle 40"/>
          <p:cNvSpPr/>
          <p:nvPr/>
        </p:nvSpPr>
        <p:spPr>
          <a:xfrm>
            <a:off x="4553992" y="1114348"/>
            <a:ext cx="1868406" cy="461665"/>
          </a:xfrm>
          <a:prstGeom prst="rect">
            <a:avLst/>
          </a:prstGeom>
          <a:noFill/>
        </p:spPr>
        <p:txBody>
          <a:bodyPr wrap="square">
            <a:spAutoFit/>
          </a:bodyPr>
          <a:lstStyle/>
          <a:p>
            <a:pPr>
              <a:spcBef>
                <a:spcPts val="0"/>
              </a:spcBef>
            </a:pPr>
            <a:r>
              <a:rPr lang="de-DE" sz="2400" b="1" dirty="0">
                <a:solidFill>
                  <a:prstClr val="black"/>
                </a:solidFill>
              </a:rPr>
              <a:t>Extern</a:t>
            </a:r>
          </a:p>
        </p:txBody>
      </p:sp>
      <p:sp>
        <p:nvSpPr>
          <p:cNvPr id="37" name="Rectangle 39"/>
          <p:cNvSpPr/>
          <p:nvPr/>
        </p:nvSpPr>
        <p:spPr>
          <a:xfrm>
            <a:off x="3045929" y="1130259"/>
            <a:ext cx="1275515" cy="461665"/>
          </a:xfrm>
          <a:prstGeom prst="rect">
            <a:avLst/>
          </a:prstGeom>
          <a:solidFill>
            <a:schemeClr val="bg1">
              <a:alpha val="55000"/>
            </a:schemeClr>
          </a:solidFill>
        </p:spPr>
        <p:txBody>
          <a:bodyPr wrap="none">
            <a:spAutoFit/>
          </a:bodyPr>
          <a:lstStyle/>
          <a:p>
            <a:pPr algn="r"/>
            <a:r>
              <a:rPr lang="de-DE" sz="2400" b="1" dirty="0">
                <a:solidFill>
                  <a:prstClr val="black"/>
                </a:solidFill>
              </a:rPr>
              <a:t>Intern Schunk</a:t>
            </a:r>
          </a:p>
        </p:txBody>
      </p:sp>
      <p:cxnSp>
        <p:nvCxnSpPr>
          <p:cNvPr id="39" name="Straight Connector 9"/>
          <p:cNvCxnSpPr/>
          <p:nvPr/>
        </p:nvCxnSpPr>
        <p:spPr bwMode="auto">
          <a:xfrm rot="16200000">
            <a:off x="1893001" y="3697436"/>
            <a:ext cx="5019893" cy="0"/>
          </a:xfrm>
          <a:prstGeom prst="line">
            <a:avLst/>
          </a:prstGeom>
          <a:solidFill>
            <a:srgbClr val="6699FF"/>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79885402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down)">
                                      <p:cBhvr>
                                        <p:cTn id="22" dur="500"/>
                                        <p:tgtEl>
                                          <p:spTgt spid="3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par>
                                <p:cTn id="31" presetID="22" presetClass="entr" presetSubtype="4"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par>
                                <p:cTn id="39" presetID="2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down)">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par>
                                <p:cTn id="47" presetID="22" presetClass="entr" presetSubtype="4" fill="hold" nodeType="withEffect">
                                  <p:stCondLst>
                                    <p:cond delay="0"/>
                                  </p:stCondLst>
                                  <p:childTnLst>
                                    <p:set>
                                      <p:cBhvr>
                                        <p:cTn id="48" dur="1" fill="hold">
                                          <p:stCondLst>
                                            <p:cond delay="0"/>
                                          </p:stCondLst>
                                        </p:cTn>
                                        <p:tgtEl>
                                          <p:spTgt spid="1028"/>
                                        </p:tgtEl>
                                        <p:attrNameLst>
                                          <p:attrName>style.visibility</p:attrName>
                                        </p:attrNameLst>
                                      </p:cBhvr>
                                      <p:to>
                                        <p:strVal val="visible"/>
                                      </p:to>
                                    </p:set>
                                    <p:animEffect transition="in" filter="wipe(down)">
                                      <p:cBhvr>
                                        <p:cTn id="49" dur="500"/>
                                        <p:tgtEl>
                                          <p:spTgt spid="1028"/>
                                        </p:tgtEl>
                                      </p:cBhvr>
                                    </p:animEffect>
                                  </p:childTnLst>
                                </p:cTn>
                              </p:par>
                              <p:par>
                                <p:cTn id="50" presetID="22" presetClass="entr" presetSubtype="4"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25" grpId="0" animBg="1"/>
      <p:bldP spid="26"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6089159" cy="576262"/>
          </a:xfrm>
        </p:spPr>
        <p:txBody>
          <a:bodyPr/>
          <a:lstStyle/>
          <a:p>
            <a:r>
              <a:rPr lang="de-DE" dirty="0"/>
              <a:t>Modelle in einem beispielhaften Produktentstehungsprozess</a:t>
            </a:r>
          </a:p>
        </p:txBody>
      </p:sp>
      <p:sp>
        <p:nvSpPr>
          <p:cNvPr id="3" name="Foliennummernplatzhalter 2"/>
          <p:cNvSpPr>
            <a:spLocks noGrp="1"/>
          </p:cNvSpPr>
          <p:nvPr>
            <p:ph type="sldNum" sz="quarter" idx="10"/>
          </p:nvPr>
        </p:nvSpPr>
        <p:spPr/>
        <p:txBody>
          <a:bodyPr/>
          <a:lstStyle/>
          <a:p>
            <a:pPr>
              <a:defRPr/>
            </a:pPr>
            <a:fld id="{21310951-9F0F-4D0C-A69E-A3030A53C914}" type="slidenum">
              <a:rPr lang="de-DE" smtClean="0">
                <a:solidFill>
                  <a:prstClr val="black"/>
                </a:solidFill>
              </a:rPr>
              <a:pPr>
                <a:defRPr/>
              </a:pPr>
              <a:t>22</a:t>
            </a:fld>
            <a:endParaRPr lang="de-DE" dirty="0">
              <a:solidFill>
                <a:prstClr val="black"/>
              </a:solidFill>
            </a:endParaRPr>
          </a:p>
        </p:txBody>
      </p:sp>
      <p:sp>
        <p:nvSpPr>
          <p:cNvPr id="4" name="Textfeld 3"/>
          <p:cNvSpPr txBox="1"/>
          <p:nvPr/>
        </p:nvSpPr>
        <p:spPr>
          <a:xfrm>
            <a:off x="232012" y="5628174"/>
            <a:ext cx="2347415" cy="307777"/>
          </a:xfrm>
          <a:prstGeom prst="rect">
            <a:avLst/>
          </a:prstGeom>
          <a:noFill/>
        </p:spPr>
        <p:txBody>
          <a:bodyPr wrap="square" rtlCol="0">
            <a:spAutoFit/>
          </a:bodyPr>
          <a:lstStyle/>
          <a:p>
            <a:pPr algn="l">
              <a:spcBef>
                <a:spcPts val="0"/>
              </a:spcBef>
            </a:pPr>
            <a:r>
              <a:rPr lang="de-DE" sz="1400" b="1" dirty="0">
                <a:solidFill>
                  <a:schemeClr val="tx1"/>
                </a:solidFill>
                <a:latin typeface="+mn-lt"/>
              </a:rPr>
              <a:t>SOP: Start </a:t>
            </a:r>
            <a:r>
              <a:rPr lang="de-DE" sz="1400" b="1" dirty="0" err="1">
                <a:solidFill>
                  <a:schemeClr val="tx1"/>
                </a:solidFill>
                <a:latin typeface="+mn-lt"/>
              </a:rPr>
              <a:t>of</a:t>
            </a:r>
            <a:r>
              <a:rPr lang="de-DE" sz="1400" b="1" dirty="0">
                <a:solidFill>
                  <a:schemeClr val="tx1"/>
                </a:solidFill>
                <a:latin typeface="+mn-lt"/>
              </a:rPr>
              <a:t> </a:t>
            </a:r>
            <a:r>
              <a:rPr lang="de-DE" sz="1400" b="1" dirty="0" err="1">
                <a:solidFill>
                  <a:schemeClr val="tx1"/>
                </a:solidFill>
                <a:latin typeface="+mn-lt"/>
              </a:rPr>
              <a:t>production</a:t>
            </a:r>
            <a:endParaRPr lang="de-DE" sz="1400" b="1" dirty="0">
              <a:solidFill>
                <a:schemeClr val="tx1"/>
              </a:solidFill>
              <a:latin typeface="+mn-lt"/>
            </a:endParaRPr>
          </a:p>
        </p:txBody>
      </p:sp>
      <p:sp>
        <p:nvSpPr>
          <p:cNvPr id="45" name="Textfeld 44"/>
          <p:cNvSpPr txBox="1"/>
          <p:nvPr/>
        </p:nvSpPr>
        <p:spPr>
          <a:xfrm>
            <a:off x="293300" y="5884994"/>
            <a:ext cx="2579427" cy="307777"/>
          </a:xfrm>
          <a:prstGeom prst="rect">
            <a:avLst/>
          </a:prstGeom>
          <a:noFill/>
        </p:spPr>
        <p:txBody>
          <a:bodyPr wrap="square" rtlCol="0">
            <a:spAutoFit/>
          </a:bodyPr>
          <a:lstStyle/>
          <a:p>
            <a:pPr algn="l">
              <a:spcBef>
                <a:spcPts val="0"/>
              </a:spcBef>
            </a:pPr>
            <a:r>
              <a:rPr lang="de-DE" sz="1400" b="1" dirty="0">
                <a:solidFill>
                  <a:schemeClr val="tx1"/>
                </a:solidFill>
                <a:latin typeface="+mn-lt"/>
              </a:rPr>
              <a:t>VC: Virtual Commissioning</a:t>
            </a:r>
          </a:p>
        </p:txBody>
      </p:sp>
      <p:sp>
        <p:nvSpPr>
          <p:cNvPr id="47" name="Textfeld 46"/>
          <p:cNvSpPr txBox="1"/>
          <p:nvPr/>
        </p:nvSpPr>
        <p:spPr>
          <a:xfrm>
            <a:off x="297235" y="6133480"/>
            <a:ext cx="2156346" cy="308263"/>
          </a:xfrm>
          <a:prstGeom prst="rect">
            <a:avLst/>
          </a:prstGeom>
          <a:noFill/>
        </p:spPr>
        <p:txBody>
          <a:bodyPr wrap="square" rtlCol="0">
            <a:spAutoFit/>
          </a:bodyPr>
          <a:lstStyle/>
          <a:p>
            <a:pPr algn="l">
              <a:spcBef>
                <a:spcPts val="0"/>
              </a:spcBef>
            </a:pPr>
            <a:r>
              <a:rPr lang="de-DE" sz="1400" b="1" dirty="0">
                <a:solidFill>
                  <a:schemeClr val="tx1"/>
                </a:solidFill>
                <a:latin typeface="+mn-lt"/>
              </a:rPr>
              <a:t>CS: </a:t>
            </a:r>
            <a:r>
              <a:rPr lang="de-DE" sz="1400" b="1" dirty="0" err="1">
                <a:solidFill>
                  <a:schemeClr val="tx1"/>
                </a:solidFill>
                <a:latin typeface="+mn-lt"/>
              </a:rPr>
              <a:t>Contract</a:t>
            </a:r>
            <a:r>
              <a:rPr lang="de-DE" sz="1400" b="1" dirty="0">
                <a:solidFill>
                  <a:schemeClr val="tx1"/>
                </a:solidFill>
                <a:latin typeface="+mn-lt"/>
              </a:rPr>
              <a:t> </a:t>
            </a:r>
            <a:r>
              <a:rPr lang="de-DE" sz="1400" b="1" dirty="0" err="1">
                <a:solidFill>
                  <a:schemeClr val="tx1"/>
                </a:solidFill>
                <a:latin typeface="+mn-lt"/>
              </a:rPr>
              <a:t>Signing</a:t>
            </a:r>
            <a:endParaRPr lang="de-DE" sz="1400" b="1" dirty="0">
              <a:solidFill>
                <a:schemeClr val="tx1"/>
              </a:solidFill>
              <a:latin typeface="+mn-lt"/>
            </a:endParaRPr>
          </a:p>
        </p:txBody>
      </p:sp>
      <p:sp>
        <p:nvSpPr>
          <p:cNvPr id="48" name="Textfeld 47"/>
          <p:cNvSpPr txBox="1"/>
          <p:nvPr/>
        </p:nvSpPr>
        <p:spPr>
          <a:xfrm>
            <a:off x="5061054" y="5645097"/>
            <a:ext cx="2229810" cy="307777"/>
          </a:xfrm>
          <a:prstGeom prst="rect">
            <a:avLst/>
          </a:prstGeom>
          <a:noFill/>
        </p:spPr>
        <p:txBody>
          <a:bodyPr wrap="square" rtlCol="0">
            <a:spAutoFit/>
          </a:bodyPr>
          <a:lstStyle/>
          <a:p>
            <a:pPr algn="l">
              <a:spcBef>
                <a:spcPts val="0"/>
              </a:spcBef>
            </a:pPr>
            <a:r>
              <a:rPr lang="de-DE" sz="1400" b="1" dirty="0">
                <a:solidFill>
                  <a:schemeClr val="tx1"/>
                </a:solidFill>
                <a:latin typeface="+mn-lt"/>
              </a:rPr>
              <a:t>MB: Maschinenbau Abt.</a:t>
            </a:r>
          </a:p>
        </p:txBody>
      </p:sp>
      <p:sp>
        <p:nvSpPr>
          <p:cNvPr id="49" name="Textfeld 48"/>
          <p:cNvSpPr txBox="1"/>
          <p:nvPr/>
        </p:nvSpPr>
        <p:spPr>
          <a:xfrm>
            <a:off x="2831596" y="6124731"/>
            <a:ext cx="2211873" cy="307777"/>
          </a:xfrm>
          <a:prstGeom prst="rect">
            <a:avLst/>
          </a:prstGeom>
          <a:noFill/>
        </p:spPr>
        <p:txBody>
          <a:bodyPr wrap="square" rtlCol="0">
            <a:spAutoFit/>
          </a:bodyPr>
          <a:lstStyle/>
          <a:p>
            <a:pPr algn="l">
              <a:spcBef>
                <a:spcPts val="0"/>
              </a:spcBef>
            </a:pPr>
            <a:r>
              <a:rPr lang="de-DE" sz="1400" b="1" dirty="0">
                <a:solidFill>
                  <a:schemeClr val="tx1"/>
                </a:solidFill>
                <a:latin typeface="+mn-lt"/>
              </a:rPr>
              <a:t>ET: Elektrotechnik Abt.</a:t>
            </a:r>
          </a:p>
        </p:txBody>
      </p:sp>
      <p:sp>
        <p:nvSpPr>
          <p:cNvPr id="50" name="Textfeld 49"/>
          <p:cNvSpPr txBox="1"/>
          <p:nvPr/>
        </p:nvSpPr>
        <p:spPr>
          <a:xfrm>
            <a:off x="2889292" y="5877107"/>
            <a:ext cx="1032076" cy="307777"/>
          </a:xfrm>
          <a:prstGeom prst="rect">
            <a:avLst/>
          </a:prstGeom>
          <a:noFill/>
        </p:spPr>
        <p:txBody>
          <a:bodyPr wrap="square" rtlCol="0">
            <a:spAutoFit/>
          </a:bodyPr>
          <a:lstStyle/>
          <a:p>
            <a:pPr algn="l">
              <a:spcBef>
                <a:spcPts val="0"/>
              </a:spcBef>
            </a:pPr>
            <a:r>
              <a:rPr lang="de-DE" sz="1400" b="1" dirty="0">
                <a:solidFill>
                  <a:schemeClr val="tx1"/>
                </a:solidFill>
                <a:latin typeface="+mn-lt"/>
              </a:rPr>
              <a:t>IT: IT Abt.</a:t>
            </a:r>
          </a:p>
        </p:txBody>
      </p:sp>
      <p:grpSp>
        <p:nvGrpSpPr>
          <p:cNvPr id="7" name="Gruppieren 8"/>
          <p:cNvGrpSpPr/>
          <p:nvPr/>
        </p:nvGrpSpPr>
        <p:grpSpPr>
          <a:xfrm>
            <a:off x="1101970" y="1201462"/>
            <a:ext cx="7537064" cy="4169596"/>
            <a:chOff x="754473" y="1103614"/>
            <a:chExt cx="7932327" cy="4427206"/>
          </a:xfrm>
        </p:grpSpPr>
        <p:grpSp>
          <p:nvGrpSpPr>
            <p:cNvPr id="8" name="Group 56"/>
            <p:cNvGrpSpPr/>
            <p:nvPr/>
          </p:nvGrpSpPr>
          <p:grpSpPr>
            <a:xfrm>
              <a:off x="754473" y="1103614"/>
              <a:ext cx="7932327" cy="4427206"/>
              <a:chOff x="755576" y="747824"/>
              <a:chExt cx="7993536" cy="5499384"/>
            </a:xfrm>
          </p:grpSpPr>
          <p:cxnSp>
            <p:nvCxnSpPr>
              <p:cNvPr id="129" name="Straight Arrow Connector 5"/>
              <p:cNvCxnSpPr/>
              <p:nvPr/>
            </p:nvCxnSpPr>
            <p:spPr>
              <a:xfrm>
                <a:off x="755576" y="5589240"/>
                <a:ext cx="7848872" cy="0"/>
              </a:xfrm>
              <a:prstGeom prst="straightConnector1">
                <a:avLst/>
              </a:prstGeom>
              <a:noFill/>
              <a:ln w="57150" cap="flat" cmpd="sng" algn="ctr">
                <a:solidFill>
                  <a:sysClr val="windowText" lastClr="000000">
                    <a:shade val="95000"/>
                    <a:satMod val="105000"/>
                  </a:sysClr>
                </a:solidFill>
                <a:prstDash val="solid"/>
                <a:tailEnd type="arrow"/>
              </a:ln>
              <a:effectLst/>
            </p:spPr>
          </p:cxnSp>
          <p:cxnSp>
            <p:nvCxnSpPr>
              <p:cNvPr id="130" name="Straight Connector 8"/>
              <p:cNvCxnSpPr/>
              <p:nvPr/>
            </p:nvCxnSpPr>
            <p:spPr>
              <a:xfrm>
                <a:off x="7740352" y="5373216"/>
                <a:ext cx="0" cy="432048"/>
              </a:xfrm>
              <a:prstGeom prst="line">
                <a:avLst/>
              </a:prstGeom>
              <a:noFill/>
              <a:ln w="38100" cap="flat" cmpd="sng" algn="ctr">
                <a:solidFill>
                  <a:sysClr val="windowText" lastClr="000000">
                    <a:shade val="95000"/>
                    <a:satMod val="105000"/>
                  </a:sysClr>
                </a:solidFill>
                <a:prstDash val="solid"/>
              </a:ln>
              <a:effectLst/>
            </p:spPr>
          </p:cxnSp>
          <p:cxnSp>
            <p:nvCxnSpPr>
              <p:cNvPr id="131" name="Straight Connector 10"/>
              <p:cNvCxnSpPr/>
              <p:nvPr/>
            </p:nvCxnSpPr>
            <p:spPr>
              <a:xfrm>
                <a:off x="2627784" y="5373216"/>
                <a:ext cx="0" cy="432048"/>
              </a:xfrm>
              <a:prstGeom prst="line">
                <a:avLst/>
              </a:prstGeom>
              <a:noFill/>
              <a:ln w="38100" cap="flat" cmpd="sng" algn="ctr">
                <a:solidFill>
                  <a:sysClr val="windowText" lastClr="000000">
                    <a:shade val="95000"/>
                    <a:satMod val="105000"/>
                  </a:sysClr>
                </a:solidFill>
                <a:prstDash val="solid"/>
              </a:ln>
              <a:effectLst/>
            </p:spPr>
          </p:cxnSp>
          <p:cxnSp>
            <p:nvCxnSpPr>
              <p:cNvPr id="134" name="Straight Connector 13"/>
              <p:cNvCxnSpPr/>
              <p:nvPr/>
            </p:nvCxnSpPr>
            <p:spPr>
              <a:xfrm>
                <a:off x="7020272" y="5373216"/>
                <a:ext cx="0" cy="432048"/>
              </a:xfrm>
              <a:prstGeom prst="line">
                <a:avLst/>
              </a:prstGeom>
              <a:noFill/>
              <a:ln w="38100" cap="flat" cmpd="sng" algn="ctr">
                <a:solidFill>
                  <a:sysClr val="windowText" lastClr="000000">
                    <a:shade val="95000"/>
                    <a:satMod val="105000"/>
                  </a:sysClr>
                </a:solidFill>
                <a:prstDash val="solid"/>
              </a:ln>
              <a:effectLst/>
            </p:spPr>
          </p:cxnSp>
          <p:sp>
            <p:nvSpPr>
              <p:cNvPr id="135" name="TextBox 14"/>
              <p:cNvSpPr txBox="1"/>
              <p:nvPr/>
            </p:nvSpPr>
            <p:spPr>
              <a:xfrm>
                <a:off x="7949888" y="5714553"/>
                <a:ext cx="799224" cy="3707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prstClr val="black"/>
                    </a:solidFill>
                    <a:effectLst/>
                    <a:uLnTx/>
                    <a:uFillTx/>
                    <a:latin typeface="Calibri"/>
                    <a:ea typeface="+mn-ea"/>
                  </a:rPr>
                  <a:t>Zeit</a:t>
                </a:r>
                <a:r>
                  <a:rPr kumimoji="0" lang="en-US" sz="1600" b="1" i="0" u="none" strike="noStrike" kern="0" cap="none" spc="0" normalizeH="0" baseline="0" noProof="0" dirty="0">
                    <a:ln>
                      <a:noFill/>
                    </a:ln>
                    <a:solidFill>
                      <a:prstClr val="black"/>
                    </a:solidFill>
                    <a:effectLst/>
                    <a:uLnTx/>
                    <a:uFillTx/>
                    <a:latin typeface="Calibri"/>
                    <a:ea typeface="+mn-ea"/>
                  </a:rPr>
                  <a:t>, t</a:t>
                </a:r>
              </a:p>
            </p:txBody>
          </p:sp>
          <p:sp>
            <p:nvSpPr>
              <p:cNvPr id="136" name="TextBox 15"/>
              <p:cNvSpPr txBox="1"/>
              <p:nvPr/>
            </p:nvSpPr>
            <p:spPr>
              <a:xfrm>
                <a:off x="7376746" y="5788431"/>
                <a:ext cx="641584" cy="41050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SOP</a:t>
                </a:r>
              </a:p>
            </p:txBody>
          </p:sp>
          <p:sp>
            <p:nvSpPr>
              <p:cNvPr id="137" name="TextBox 16"/>
              <p:cNvSpPr txBox="1"/>
              <p:nvPr/>
            </p:nvSpPr>
            <p:spPr>
              <a:xfrm>
                <a:off x="6787381" y="5788431"/>
                <a:ext cx="485242" cy="458777"/>
              </a:xfrm>
              <a:prstGeom prst="rect">
                <a:avLst/>
              </a:prstGeom>
              <a:noFill/>
            </p:spPr>
            <p:txBody>
              <a:bodyPr wrap="square" rtlCol="0">
                <a:spAutoFit/>
              </a:bodyPr>
              <a:lstStyle/>
              <a:p>
                <a:pPr fontAlgn="auto">
                  <a:spcBef>
                    <a:spcPts val="0"/>
                  </a:spcBef>
                  <a:spcAft>
                    <a:spcPts val="0"/>
                  </a:spcAft>
                </a:pPr>
                <a:r>
                  <a:rPr lang="en-US" b="1" kern="0" dirty="0">
                    <a:solidFill>
                      <a:prstClr val="black"/>
                    </a:solidFill>
                    <a:latin typeface="Calibri"/>
                    <a:ea typeface="+mn-ea"/>
                  </a:rPr>
                  <a:t>VC</a:t>
                </a:r>
              </a:p>
            </p:txBody>
          </p:sp>
          <p:cxnSp>
            <p:nvCxnSpPr>
              <p:cNvPr id="138" name="Straight Connector 18"/>
              <p:cNvCxnSpPr/>
              <p:nvPr/>
            </p:nvCxnSpPr>
            <p:spPr>
              <a:xfrm>
                <a:off x="2987824" y="2996952"/>
                <a:ext cx="3960440" cy="0"/>
              </a:xfrm>
              <a:prstGeom prst="line">
                <a:avLst/>
              </a:prstGeom>
              <a:noFill/>
              <a:ln w="19050" cap="flat" cmpd="sng" algn="ctr">
                <a:solidFill>
                  <a:sysClr val="windowText" lastClr="000000">
                    <a:shade val="95000"/>
                    <a:satMod val="105000"/>
                  </a:sysClr>
                </a:solidFill>
                <a:prstDash val="solid"/>
              </a:ln>
              <a:effectLst/>
            </p:spPr>
          </p:cxnSp>
          <p:cxnSp>
            <p:nvCxnSpPr>
              <p:cNvPr id="139" name="Straight Connector 19"/>
              <p:cNvCxnSpPr/>
              <p:nvPr/>
            </p:nvCxnSpPr>
            <p:spPr>
              <a:xfrm>
                <a:off x="2987824" y="3933056"/>
                <a:ext cx="3953825" cy="23336"/>
              </a:xfrm>
              <a:prstGeom prst="line">
                <a:avLst/>
              </a:prstGeom>
              <a:noFill/>
              <a:ln w="19050" cap="flat" cmpd="sng" algn="ctr">
                <a:solidFill>
                  <a:sysClr val="windowText" lastClr="000000">
                    <a:shade val="95000"/>
                    <a:satMod val="105000"/>
                  </a:sysClr>
                </a:solidFill>
                <a:prstDash val="solid"/>
              </a:ln>
              <a:effectLst/>
            </p:spPr>
          </p:cxnSp>
          <p:cxnSp>
            <p:nvCxnSpPr>
              <p:cNvPr id="140" name="Straight Connector 20"/>
              <p:cNvCxnSpPr/>
              <p:nvPr/>
            </p:nvCxnSpPr>
            <p:spPr>
              <a:xfrm flipV="1">
                <a:off x="2987824" y="4793311"/>
                <a:ext cx="3960440" cy="3841"/>
              </a:xfrm>
              <a:prstGeom prst="line">
                <a:avLst/>
              </a:prstGeom>
              <a:noFill/>
              <a:ln w="19050" cap="flat" cmpd="sng" algn="ctr">
                <a:solidFill>
                  <a:sysClr val="windowText" lastClr="000000">
                    <a:shade val="95000"/>
                    <a:satMod val="105000"/>
                  </a:sysClr>
                </a:solidFill>
                <a:prstDash val="solid"/>
              </a:ln>
              <a:effectLst/>
            </p:spPr>
          </p:cxnSp>
          <p:sp>
            <p:nvSpPr>
              <p:cNvPr id="141" name="TextBox 28"/>
              <p:cNvSpPr txBox="1"/>
              <p:nvPr/>
            </p:nvSpPr>
            <p:spPr>
              <a:xfrm>
                <a:off x="2483768" y="2780929"/>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MB</a:t>
                </a:r>
              </a:p>
            </p:txBody>
          </p:sp>
          <p:sp>
            <p:nvSpPr>
              <p:cNvPr id="142" name="TextBox 29"/>
              <p:cNvSpPr txBox="1"/>
              <p:nvPr/>
            </p:nvSpPr>
            <p:spPr>
              <a:xfrm>
                <a:off x="2627135" y="3708639"/>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IT</a:t>
                </a:r>
              </a:p>
            </p:txBody>
          </p:sp>
          <p:sp>
            <p:nvSpPr>
              <p:cNvPr id="143" name="TextBox 30"/>
              <p:cNvSpPr txBox="1"/>
              <p:nvPr/>
            </p:nvSpPr>
            <p:spPr>
              <a:xfrm>
                <a:off x="2627784" y="4581128"/>
                <a:ext cx="576064" cy="40443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a:ea typeface="+mn-ea"/>
                  </a:rPr>
                  <a:t>ET</a:t>
                </a:r>
              </a:p>
            </p:txBody>
          </p:sp>
          <p:sp>
            <p:nvSpPr>
              <p:cNvPr id="153" name="Rectangle 43"/>
              <p:cNvSpPr/>
              <p:nvPr/>
            </p:nvSpPr>
            <p:spPr>
              <a:xfrm>
                <a:off x="6444208" y="1988840"/>
                <a:ext cx="936104" cy="43204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5" name="Rectangle 45"/>
              <p:cNvSpPr/>
              <p:nvPr/>
            </p:nvSpPr>
            <p:spPr>
              <a:xfrm>
                <a:off x="4788024" y="1988840"/>
                <a:ext cx="936104" cy="43204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6" name="Rectangle 46"/>
              <p:cNvSpPr/>
              <p:nvPr/>
            </p:nvSpPr>
            <p:spPr>
              <a:xfrm>
                <a:off x="1340143" y="1988841"/>
                <a:ext cx="936104" cy="43204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prstClr val="black"/>
                    </a:solidFill>
                    <a:effectLst/>
                    <a:uLnTx/>
                    <a:uFillTx/>
                    <a:latin typeface="Calibri"/>
                    <a:ea typeface="+mn-ea"/>
                    <a:cs typeface="+mn-cs"/>
                  </a:rPr>
                  <a:t>Modell</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158" name="Down Arrow 48"/>
              <p:cNvSpPr/>
              <p:nvPr/>
            </p:nvSpPr>
            <p:spPr>
              <a:xfrm flipV="1">
                <a:off x="1700183" y="2492896"/>
                <a:ext cx="216024" cy="288032"/>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9" name="TextBox 49"/>
              <p:cNvSpPr txBox="1"/>
              <p:nvPr/>
            </p:nvSpPr>
            <p:spPr>
              <a:xfrm>
                <a:off x="2397355" y="5782953"/>
                <a:ext cx="459559"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a:solidFill>
                      <a:prstClr val="black"/>
                    </a:solidFill>
                    <a:latin typeface="Calibri"/>
                    <a:ea typeface="+mn-ea"/>
                  </a:rPr>
                  <a:t>CS</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161" name="Rectangle 51"/>
              <p:cNvSpPr/>
              <p:nvPr/>
            </p:nvSpPr>
            <p:spPr>
              <a:xfrm>
                <a:off x="1259632" y="2852936"/>
                <a:ext cx="1152128" cy="2520280"/>
              </a:xfrm>
              <a:prstGeom prst="rect">
                <a:avLst/>
              </a:prstGeom>
              <a:solidFill>
                <a:schemeClr val="bg2">
                  <a:lumMod val="90000"/>
                </a:schemeClr>
              </a:solidFill>
              <a:ln w="9525" cap="flat" cmpd="sng" algn="ctr">
                <a:solidFill>
                  <a:schemeClr val="bg2">
                    <a:lumMod val="90000"/>
                  </a:scheme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prstClr val="black"/>
                    </a:solidFill>
                    <a:effectLst/>
                    <a:uLnTx/>
                    <a:uFillTx/>
                    <a:latin typeface="Calibri"/>
                    <a:ea typeface="+mn-ea"/>
                    <a:cs typeface="+mn-cs"/>
                  </a:rPr>
                  <a:t>Vertrieb</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162" name="Right Triangle 52"/>
              <p:cNvSpPr/>
              <p:nvPr/>
            </p:nvSpPr>
            <p:spPr>
              <a:xfrm rot="10800000" flipV="1">
                <a:off x="1492259" y="1095178"/>
                <a:ext cx="6480720" cy="504056"/>
              </a:xfrm>
              <a:prstGeom prst="rtTriangle">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3" name="TextBox 53"/>
              <p:cNvSpPr txBox="1"/>
              <p:nvPr/>
            </p:nvSpPr>
            <p:spPr>
              <a:xfrm>
                <a:off x="2227755" y="747824"/>
                <a:ext cx="4749611" cy="4970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prstClr val="black"/>
                    </a:solidFill>
                    <a:effectLst/>
                    <a:uLnTx/>
                    <a:uFillTx/>
                    <a:latin typeface="Calibri"/>
                    <a:ea typeface="+mn-ea"/>
                  </a:rPr>
                  <a:t>Qualität</a:t>
                </a:r>
                <a:r>
                  <a:rPr kumimoji="0" lang="en-US" sz="2000" b="1" i="0" u="none" strike="noStrike" kern="0" cap="none" spc="0" normalizeH="0" baseline="0" noProof="0" dirty="0">
                    <a:ln>
                      <a:noFill/>
                    </a:ln>
                    <a:solidFill>
                      <a:prstClr val="black"/>
                    </a:solidFill>
                    <a:effectLst/>
                    <a:uLnTx/>
                    <a:uFillTx/>
                    <a:latin typeface="Calibri"/>
                    <a:ea typeface="+mn-ea"/>
                  </a:rPr>
                  <a:t> der </a:t>
                </a:r>
                <a:r>
                  <a:rPr kumimoji="0" lang="en-US" sz="2000" b="1" i="0" u="none" strike="noStrike" kern="0" cap="none" spc="0" normalizeH="0" baseline="0" noProof="0" dirty="0" err="1">
                    <a:ln>
                      <a:noFill/>
                    </a:ln>
                    <a:solidFill>
                      <a:prstClr val="black"/>
                    </a:solidFill>
                    <a:effectLst/>
                    <a:uLnTx/>
                    <a:uFillTx/>
                    <a:latin typeface="Calibri"/>
                    <a:ea typeface="+mn-ea"/>
                  </a:rPr>
                  <a:t>verfügbaren</a:t>
                </a:r>
                <a:r>
                  <a:rPr kumimoji="0" lang="en-US" sz="2000" b="1" i="0" u="none" strike="noStrike" kern="0" cap="none" spc="0" normalizeH="0" baseline="0" noProof="0" dirty="0">
                    <a:ln>
                      <a:noFill/>
                    </a:ln>
                    <a:solidFill>
                      <a:prstClr val="black"/>
                    </a:solidFill>
                    <a:effectLst/>
                    <a:uLnTx/>
                    <a:uFillTx/>
                    <a:latin typeface="Calibri"/>
                    <a:ea typeface="+mn-ea"/>
                  </a:rPr>
                  <a:t> Information</a:t>
                </a:r>
              </a:p>
            </p:txBody>
          </p:sp>
          <p:sp>
            <p:nvSpPr>
              <p:cNvPr id="53" name="TextBox 28"/>
              <p:cNvSpPr txBox="1"/>
              <p:nvPr/>
            </p:nvSpPr>
            <p:spPr>
              <a:xfrm>
                <a:off x="1363078" y="1573450"/>
                <a:ext cx="854851"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56" name="TextBox 28"/>
              <p:cNvSpPr txBox="1"/>
              <p:nvPr/>
            </p:nvSpPr>
            <p:spPr>
              <a:xfrm>
                <a:off x="6443539" y="1542749"/>
                <a:ext cx="854851"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60" name="TextBox 28"/>
              <p:cNvSpPr txBox="1"/>
              <p:nvPr/>
            </p:nvSpPr>
            <p:spPr>
              <a:xfrm>
                <a:off x="4667250" y="1568516"/>
                <a:ext cx="1104674" cy="4871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noProof="0" dirty="0" err="1">
                    <a:solidFill>
                      <a:prstClr val="black"/>
                    </a:solidFill>
                    <a:latin typeface="Calibri"/>
                    <a:ea typeface="+mn-ea"/>
                  </a:rPr>
                  <a:t>Kunde</a:t>
                </a:r>
                <a:endParaRPr kumimoji="0" lang="en-US" b="1" i="0" u="none" strike="noStrike" kern="0" cap="none" spc="0" normalizeH="0" baseline="0" noProof="0" dirty="0">
                  <a:ln>
                    <a:noFill/>
                  </a:ln>
                  <a:solidFill>
                    <a:prstClr val="black"/>
                  </a:solidFill>
                  <a:effectLst/>
                  <a:uLnTx/>
                  <a:uFillTx/>
                  <a:latin typeface="Calibri"/>
                  <a:ea typeface="+mn-ea"/>
                </a:endParaRPr>
              </a:p>
            </p:txBody>
          </p:sp>
          <p:sp>
            <p:nvSpPr>
              <p:cNvPr id="62" name="TextBox 49"/>
              <p:cNvSpPr txBox="1"/>
              <p:nvPr/>
            </p:nvSpPr>
            <p:spPr>
              <a:xfrm>
                <a:off x="928007" y="5784482"/>
                <a:ext cx="459559" cy="458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noProof="0" dirty="0">
                    <a:solidFill>
                      <a:prstClr val="black"/>
                    </a:solidFill>
                    <a:latin typeface="Calibri"/>
                    <a:ea typeface="+mn-ea"/>
                  </a:rPr>
                  <a:t>PI</a:t>
                </a:r>
                <a:endParaRPr kumimoji="0" lang="en-US" b="1" i="0" u="none" strike="noStrike" kern="0" cap="none" spc="0" normalizeH="0" baseline="0" noProof="0" dirty="0">
                  <a:ln>
                    <a:noFill/>
                  </a:ln>
                  <a:solidFill>
                    <a:prstClr val="black"/>
                  </a:solidFill>
                  <a:effectLst/>
                  <a:uLnTx/>
                  <a:uFillTx/>
                  <a:latin typeface="Calibri"/>
                  <a:ea typeface="+mn-ea"/>
                </a:endParaRPr>
              </a:p>
            </p:txBody>
          </p:sp>
        </p:grpSp>
        <p:cxnSp>
          <p:nvCxnSpPr>
            <p:cNvPr id="59" name="Straight Arrow Connector 37"/>
            <p:cNvCxnSpPr/>
            <p:nvPr/>
          </p:nvCxnSpPr>
          <p:spPr>
            <a:xfrm flipV="1">
              <a:off x="5217397" y="2905842"/>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110" name="Straight Arrow Connector 37"/>
            <p:cNvCxnSpPr/>
            <p:nvPr/>
          </p:nvCxnSpPr>
          <p:spPr>
            <a:xfrm flipV="1">
              <a:off x="6893177" y="2901039"/>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195" name="Straight Arrow Connector 37"/>
            <p:cNvCxnSpPr/>
            <p:nvPr/>
          </p:nvCxnSpPr>
          <p:spPr>
            <a:xfrm flipV="1">
              <a:off x="3888838" y="2898050"/>
              <a:ext cx="3114" cy="144922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67" name="Straight Arrow Connector 37"/>
            <p:cNvCxnSpPr/>
            <p:nvPr/>
          </p:nvCxnSpPr>
          <p:spPr>
            <a:xfrm flipH="1" flipV="1">
              <a:off x="3891953" y="3164539"/>
              <a:ext cx="5282" cy="34559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69" name="Straight Arrow Connector 37"/>
            <p:cNvCxnSpPr/>
            <p:nvPr/>
          </p:nvCxnSpPr>
          <p:spPr>
            <a:xfrm flipV="1">
              <a:off x="5218361" y="3816824"/>
              <a:ext cx="3932" cy="34648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0" name="Straight Arrow Connector 37"/>
            <p:cNvCxnSpPr/>
            <p:nvPr/>
          </p:nvCxnSpPr>
          <p:spPr>
            <a:xfrm flipH="1" flipV="1">
              <a:off x="6894329" y="3139748"/>
              <a:ext cx="5194" cy="347288"/>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2" name="Straight Arrow Connector 37"/>
            <p:cNvCxnSpPr/>
            <p:nvPr/>
          </p:nvCxnSpPr>
          <p:spPr>
            <a:xfrm>
              <a:off x="3889624" y="3858511"/>
              <a:ext cx="6112" cy="301123"/>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5" name="Straight Arrow Connector 37"/>
            <p:cNvCxnSpPr/>
            <p:nvPr/>
          </p:nvCxnSpPr>
          <p:spPr>
            <a:xfrm>
              <a:off x="5223124" y="3210811"/>
              <a:ext cx="1973" cy="312652"/>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cxnSp>
          <p:nvCxnSpPr>
            <p:cNvPr id="76" name="Straight Arrow Connector 37"/>
            <p:cNvCxnSpPr/>
            <p:nvPr/>
          </p:nvCxnSpPr>
          <p:spPr>
            <a:xfrm flipH="1">
              <a:off x="6889569" y="3800771"/>
              <a:ext cx="5192" cy="340204"/>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grpSp>
      <p:sp>
        <p:nvSpPr>
          <p:cNvPr id="5" name="Gleichschenkliges Dreieck 4"/>
          <p:cNvSpPr/>
          <p:nvPr/>
        </p:nvSpPr>
        <p:spPr>
          <a:xfrm>
            <a:off x="5234135" y="2889503"/>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7" name="Gleichschenkliges Dreieck 56"/>
          <p:cNvSpPr/>
          <p:nvPr/>
        </p:nvSpPr>
        <p:spPr>
          <a:xfrm>
            <a:off x="5233107" y="3562521"/>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8" name="Gleichschenkliges Dreieck 57"/>
          <p:cNvSpPr/>
          <p:nvPr/>
        </p:nvSpPr>
        <p:spPr>
          <a:xfrm>
            <a:off x="5236522" y="4144227"/>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7" name="Gleichschenkliges Dreieck 106"/>
          <p:cNvSpPr/>
          <p:nvPr/>
        </p:nvSpPr>
        <p:spPr>
          <a:xfrm>
            <a:off x="6823351" y="2893146"/>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8" name="Gleichschenkliges Dreieck 107"/>
          <p:cNvSpPr/>
          <p:nvPr/>
        </p:nvSpPr>
        <p:spPr>
          <a:xfrm>
            <a:off x="6818589" y="3533946"/>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09" name="Gleichschenkliges Dreieck 108"/>
          <p:cNvSpPr/>
          <p:nvPr/>
        </p:nvSpPr>
        <p:spPr>
          <a:xfrm>
            <a:off x="6815629" y="4120373"/>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2" name="Gleichschenkliges Dreieck 191"/>
          <p:cNvSpPr/>
          <p:nvPr/>
        </p:nvSpPr>
        <p:spPr>
          <a:xfrm>
            <a:off x="3965003" y="2895500"/>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3" name="Gleichschenkliges Dreieck 192"/>
          <p:cNvSpPr/>
          <p:nvPr/>
        </p:nvSpPr>
        <p:spPr>
          <a:xfrm>
            <a:off x="3963974" y="3545438"/>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94" name="Gleichschenkliges Dreieck 193"/>
          <p:cNvSpPr/>
          <p:nvPr/>
        </p:nvSpPr>
        <p:spPr>
          <a:xfrm>
            <a:off x="3957864" y="4136669"/>
            <a:ext cx="224117" cy="173907"/>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51" name="Gleichschenkliges Dreieck 50"/>
          <p:cNvSpPr/>
          <p:nvPr/>
        </p:nvSpPr>
        <p:spPr>
          <a:xfrm>
            <a:off x="7210704" y="5662305"/>
            <a:ext cx="295565" cy="274471"/>
          </a:xfrm>
          <a:prstGeom prst="triangl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b="1" dirty="0"/>
          </a:p>
        </p:txBody>
      </p:sp>
      <p:sp>
        <p:nvSpPr>
          <p:cNvPr id="52" name="Textfeld 51"/>
          <p:cNvSpPr txBox="1"/>
          <p:nvPr/>
        </p:nvSpPr>
        <p:spPr>
          <a:xfrm>
            <a:off x="7484949" y="5680182"/>
            <a:ext cx="1618107" cy="311185"/>
          </a:xfrm>
          <a:prstGeom prst="rect">
            <a:avLst/>
          </a:prstGeom>
          <a:noFill/>
        </p:spPr>
        <p:txBody>
          <a:bodyPr wrap="square" rtlCol="0">
            <a:spAutoFit/>
          </a:bodyPr>
          <a:lstStyle/>
          <a:p>
            <a:pPr algn="l">
              <a:spcBef>
                <a:spcPts val="0"/>
              </a:spcBef>
            </a:pPr>
            <a:r>
              <a:rPr lang="de-DE" sz="1400" b="1" dirty="0">
                <a:solidFill>
                  <a:schemeClr val="tx1"/>
                </a:solidFill>
                <a:latin typeface="+mn-lt"/>
              </a:rPr>
              <a:t>: Internes Modell</a:t>
            </a:r>
          </a:p>
        </p:txBody>
      </p:sp>
      <p:sp>
        <p:nvSpPr>
          <p:cNvPr id="54" name="Up-Down Arrow 53"/>
          <p:cNvSpPr/>
          <p:nvPr/>
        </p:nvSpPr>
        <p:spPr>
          <a:xfrm>
            <a:off x="5229225" y="2539056"/>
            <a:ext cx="205946" cy="288324"/>
          </a:xfrm>
          <a:prstGeom prst="upDown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p>
        </p:txBody>
      </p:sp>
      <p:sp>
        <p:nvSpPr>
          <p:cNvPr id="55" name="Up-Down Arrow 54"/>
          <p:cNvSpPr/>
          <p:nvPr/>
        </p:nvSpPr>
        <p:spPr>
          <a:xfrm>
            <a:off x="6808830" y="2536481"/>
            <a:ext cx="205946" cy="288324"/>
          </a:xfrm>
          <a:prstGeom prst="upDown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p>
        </p:txBody>
      </p:sp>
      <p:sp>
        <p:nvSpPr>
          <p:cNvPr id="81" name="Curved Left Arrow 80"/>
          <p:cNvSpPr/>
          <p:nvPr/>
        </p:nvSpPr>
        <p:spPr>
          <a:xfrm rot="10800000">
            <a:off x="1367995" y="1974507"/>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sp>
        <p:nvSpPr>
          <p:cNvPr id="82" name="Curved Left Arrow 81"/>
          <p:cNvSpPr/>
          <p:nvPr/>
        </p:nvSpPr>
        <p:spPr>
          <a:xfrm rot="10800000">
            <a:off x="4605723" y="1964982"/>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sp>
        <p:nvSpPr>
          <p:cNvPr id="83" name="Curved Left Arrow 82"/>
          <p:cNvSpPr/>
          <p:nvPr/>
        </p:nvSpPr>
        <p:spPr>
          <a:xfrm rot="10800000">
            <a:off x="6170139" y="1977081"/>
            <a:ext cx="238897" cy="387178"/>
          </a:xfrm>
          <a:prstGeom prst="curvedLeftArrow">
            <a:avLst/>
          </a:prstGeom>
          <a:ln/>
        </p:spPr>
        <p:style>
          <a:lnRef idx="1">
            <a:schemeClr val="dk1"/>
          </a:lnRef>
          <a:fillRef idx="2">
            <a:schemeClr val="dk1"/>
          </a:fillRef>
          <a:effectRef idx="1">
            <a:schemeClr val="dk1"/>
          </a:effectRef>
          <a:fontRef idx="minor">
            <a:schemeClr val="dk1"/>
          </a:fontRef>
        </p:style>
        <p:txBody>
          <a:bodyPr wrap="none" rtlCol="0" anchor="ctr">
            <a:noAutofit/>
          </a:bodyPr>
          <a:lstStyle/>
          <a:p>
            <a:pPr algn="l"/>
            <a:endParaRPr lang="en-US" sz="1100" dirty="0">
              <a:solidFill>
                <a:schemeClr val="tx1"/>
              </a:solidFill>
            </a:endParaRPr>
          </a:p>
        </p:txBody>
      </p:sp>
      <p:cxnSp>
        <p:nvCxnSpPr>
          <p:cNvPr id="61" name="Straight Connector 10"/>
          <p:cNvCxnSpPr/>
          <p:nvPr/>
        </p:nvCxnSpPr>
        <p:spPr>
          <a:xfrm>
            <a:off x="1451891" y="4694919"/>
            <a:ext cx="0" cy="347815"/>
          </a:xfrm>
          <a:prstGeom prst="line">
            <a:avLst/>
          </a:prstGeom>
          <a:noFill/>
          <a:ln w="38100" cap="flat" cmpd="sng" algn="ctr">
            <a:solidFill>
              <a:sysClr val="windowText" lastClr="000000">
                <a:shade val="95000"/>
                <a:satMod val="105000"/>
              </a:sysClr>
            </a:solidFill>
            <a:prstDash val="solid"/>
          </a:ln>
          <a:effectLst/>
        </p:spPr>
      </p:cxnSp>
      <p:sp>
        <p:nvSpPr>
          <p:cNvPr id="63" name="Textfeld 46"/>
          <p:cNvSpPr txBox="1"/>
          <p:nvPr/>
        </p:nvSpPr>
        <p:spPr>
          <a:xfrm>
            <a:off x="2852091" y="5623102"/>
            <a:ext cx="2020160" cy="307777"/>
          </a:xfrm>
          <a:prstGeom prst="rect">
            <a:avLst/>
          </a:prstGeom>
          <a:noFill/>
        </p:spPr>
        <p:txBody>
          <a:bodyPr wrap="square" rtlCol="0">
            <a:spAutoFit/>
          </a:bodyPr>
          <a:lstStyle/>
          <a:p>
            <a:pPr algn="l">
              <a:spcBef>
                <a:spcPts val="0"/>
              </a:spcBef>
            </a:pPr>
            <a:r>
              <a:rPr lang="de-DE" sz="1400" b="1" dirty="0">
                <a:solidFill>
                  <a:schemeClr val="tx1"/>
                </a:solidFill>
                <a:latin typeface="+mn-lt"/>
              </a:rPr>
              <a:t>PI: Program Initiation</a:t>
            </a:r>
          </a:p>
        </p:txBody>
      </p:sp>
      <p:sp>
        <p:nvSpPr>
          <p:cNvPr id="6" name="Textfeld 5"/>
          <p:cNvSpPr txBox="1"/>
          <p:nvPr/>
        </p:nvSpPr>
        <p:spPr>
          <a:xfrm>
            <a:off x="5344846" y="5988599"/>
            <a:ext cx="1744388" cy="307777"/>
          </a:xfrm>
          <a:prstGeom prst="rect">
            <a:avLst/>
          </a:prstGeom>
          <a:noFill/>
        </p:spPr>
        <p:txBody>
          <a:bodyPr wrap="none" rtlCol="0">
            <a:spAutoFit/>
          </a:bodyPr>
          <a:lstStyle/>
          <a:p>
            <a:pPr algn="l">
              <a:spcBef>
                <a:spcPts val="0"/>
              </a:spcBef>
            </a:pPr>
            <a:r>
              <a:rPr lang="de-DE" sz="1400" b="1" dirty="0">
                <a:solidFill>
                  <a:schemeClr val="tx1"/>
                </a:solidFill>
                <a:latin typeface="+mn-lt"/>
              </a:rPr>
              <a:t>:Informationsfluss</a:t>
            </a:r>
          </a:p>
        </p:txBody>
      </p:sp>
      <p:cxnSp>
        <p:nvCxnSpPr>
          <p:cNvPr id="66" name="Straight Arrow Connector 37"/>
          <p:cNvCxnSpPr/>
          <p:nvPr/>
        </p:nvCxnSpPr>
        <p:spPr>
          <a:xfrm flipH="1" flipV="1">
            <a:off x="5337759" y="5949147"/>
            <a:ext cx="5282" cy="345597"/>
          </a:xfrm>
          <a:prstGeom prst="straightConnector1">
            <a:avLst/>
          </a:prstGeom>
          <a:noFill/>
          <a:ln w="38100" cap="flat" cmpd="sng" algn="ctr">
            <a:solidFill>
              <a:schemeClr val="tx1"/>
            </a:solidFill>
            <a:prstDash val="solid"/>
            <a:tailEnd type="arrow"/>
          </a:ln>
          <a:effectLst>
            <a:outerShdw blurRad="40000" dist="23000" dir="5400000" rotWithShape="0">
              <a:srgbClr val="000000">
                <a:alpha val="35000"/>
              </a:srgbClr>
            </a:outerShdw>
          </a:effectLst>
        </p:spPr>
      </p:cxnSp>
    </p:spTree>
    <p:extLst>
      <p:ext uri="{BB962C8B-B14F-4D97-AF65-F5344CB8AC3E}">
        <p14:creationId xmlns:p14="http://schemas.microsoft.com/office/powerpoint/2010/main" val="3334688764"/>
      </p:ext>
    </p:extLst>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799" y="1773238"/>
            <a:ext cx="8268077" cy="1827212"/>
          </a:xfrm>
        </p:spPr>
        <p:txBody>
          <a:bodyPr/>
          <a:lstStyle/>
          <a:p>
            <a:r>
              <a:rPr lang="de-DE" dirty="0"/>
              <a:t>3. Anwendungsfälle und</a:t>
            </a:r>
            <a:br>
              <a:rPr lang="de-DE" dirty="0"/>
            </a:br>
            <a:r>
              <a:rPr lang="de-DE" dirty="0"/>
              <a:t>    Anforderungsspezifikation für</a:t>
            </a:r>
            <a:br>
              <a:rPr lang="de-DE" dirty="0"/>
            </a:br>
            <a:r>
              <a:rPr lang="de-DE" dirty="0"/>
              <a:t>    simulationsfähige Produktdaten</a:t>
            </a:r>
          </a:p>
        </p:txBody>
      </p:sp>
      <p:sp>
        <p:nvSpPr>
          <p:cNvPr id="3" name="Untertitel 2"/>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220855075"/>
      </p:ext>
    </p:extLst>
  </p:cSld>
  <p:clrMapOvr>
    <a:masterClrMapping/>
  </p:clrMapOvr>
  <p:transition>
    <p:strips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und Spezifikationen für simulationsfähige Produktdaten mit MCD (1)</a:t>
            </a:r>
          </a:p>
        </p:txBody>
      </p:sp>
      <p:sp>
        <p:nvSpPr>
          <p:cNvPr id="3" name="Inhaltsplatzhalter 2"/>
          <p:cNvSpPr>
            <a:spLocks noGrp="1"/>
          </p:cNvSpPr>
          <p:nvPr>
            <p:ph idx="1"/>
          </p:nvPr>
        </p:nvSpPr>
        <p:spPr/>
        <p:txBody>
          <a:bodyPr/>
          <a:lstStyle/>
          <a:p>
            <a:pPr marL="0" indent="0">
              <a:buNone/>
            </a:pPr>
            <a:r>
              <a:rPr lang="de-DE" b="1" dirty="0"/>
              <a:t>Allgemein:</a:t>
            </a:r>
          </a:p>
          <a:p>
            <a:r>
              <a:rPr lang="de-DE" dirty="0"/>
              <a:t>Die „Auslieferungseinheit“ für Greifer soll eine Baugruppe mit einem Greifer-Grundkörper, den Führungen und den Greifer-Fingern sein.</a:t>
            </a:r>
          </a:p>
          <a:p>
            <a:r>
              <a:rPr lang="de-DE" dirty="0"/>
              <a:t>Die „Auslieferungseinheit“ für linearen Antrieben soll aus einem Antrieb und einem Schlitten bestehen.</a:t>
            </a:r>
          </a:p>
          <a:p>
            <a:r>
              <a:rPr lang="de-DE" dirty="0"/>
              <a:t>Simulationsfähige Zusammenbauten von Greifern und Antrieben zu Handhabungssystemen ist nicht vorgesehen.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24</a:t>
            </a:fld>
            <a:endParaRPr lang="de-DE">
              <a:solidFill>
                <a:prstClr val="white"/>
              </a:solidFill>
            </a:endParaRPr>
          </a:p>
        </p:txBody>
      </p:sp>
    </p:spTree>
    <p:extLst>
      <p:ext uri="{BB962C8B-B14F-4D97-AF65-F5344CB8AC3E}">
        <p14:creationId xmlns:p14="http://schemas.microsoft.com/office/powerpoint/2010/main" val="327938803"/>
      </p:ext>
    </p:extLst>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und Spezifikationen für simulationsfähige Produktdaten mit MCD (2)</a:t>
            </a:r>
          </a:p>
        </p:txBody>
      </p:sp>
      <p:sp>
        <p:nvSpPr>
          <p:cNvPr id="3" name="Inhaltsplatzhalter 2"/>
          <p:cNvSpPr>
            <a:spLocks noGrp="1"/>
          </p:cNvSpPr>
          <p:nvPr>
            <p:ph idx="1"/>
          </p:nvPr>
        </p:nvSpPr>
        <p:spPr/>
        <p:txBody>
          <a:bodyPr/>
          <a:lstStyle/>
          <a:p>
            <a:pPr marL="0" indent="0">
              <a:buNone/>
            </a:pPr>
            <a:r>
              <a:rPr lang="de-DE" b="1" dirty="0"/>
              <a:t>Anwendungsfallbezogen:</a:t>
            </a:r>
          </a:p>
          <a:p>
            <a:r>
              <a:rPr lang="de-DE" dirty="0"/>
              <a:t>Für den internen Prozess von Schunk soll es möglich sein, mit geringem Aufwand, nach einem spezifischen Kundenauftrag, eine simulationsfähige „Auslieferungseinheit“ zusammenstellen zu können. Um diese Anforderungen zu erfüllen soll eine Lösung mit Templates verfolgt werden.</a:t>
            </a:r>
          </a:p>
          <a:p>
            <a:r>
              <a:rPr lang="de-DE" dirty="0"/>
              <a:t>Unter „Template“ sind NX Objekte zu verstehen, die für einen bestimmten Anwendungsfall (z.B. Greifer mit zwei Fingern) die gewünschte Kinematik bereitstellen.</a:t>
            </a:r>
          </a:p>
          <a:p>
            <a:r>
              <a:rPr lang="de-DE" dirty="0"/>
              <a:t>Eine wichtige Kenngröße von Greifern und Linearantrieben ist ihr maximaler </a:t>
            </a:r>
            <a:r>
              <a:rPr lang="de-DE" dirty="0" err="1"/>
              <a:t>Verfahrweg</a:t>
            </a:r>
            <a:r>
              <a:rPr lang="de-DE" dirty="0"/>
              <a:t>. Dieser ist durch die physischen Abmessungen der Komponenten bestimmt und ist deshalb bei sonst gleichem kinematischen Verhalten von z.B. Greifern eine Variable, die nicht fest in dem Template hinterlegt werden kann. In diesem Zusammenhang wird beschlossen, dass die „Auslieferungseinheit“ für den Kunden immer vom Kunden selbst (z.B. nach den Spezifikationen einer </a:t>
            </a:r>
            <a:r>
              <a:rPr lang="de-DE" dirty="0" err="1"/>
              <a:t>Greifervariante</a:t>
            </a:r>
            <a:r>
              <a:rPr lang="de-DE" dirty="0"/>
              <a:t> aus dem Produktkatalog von Schunk) angepasst können werden soll.</a:t>
            </a:r>
          </a:p>
          <a:p>
            <a:r>
              <a:rPr lang="de-DE" dirty="0"/>
              <a:t>Einstellparameter von Komponenten, wie z.B. der </a:t>
            </a:r>
            <a:r>
              <a:rPr lang="de-DE" dirty="0" err="1"/>
              <a:t>Verfahrweg</a:t>
            </a:r>
            <a:r>
              <a:rPr lang="de-DE" dirty="0"/>
              <a:t>, werden in Form von Variablen in virtuellen Modellen hinterlegt </a:t>
            </a:r>
          </a:p>
          <a:p>
            <a:r>
              <a:rPr lang="de-DE" dirty="0"/>
              <a:t>Produktspezifische Daten und Informationen (wie </a:t>
            </a:r>
            <a:r>
              <a:rPr lang="de-DE" dirty="0" err="1"/>
              <a:t>bsp.</a:t>
            </a:r>
            <a:r>
              <a:rPr lang="de-DE" dirty="0"/>
              <a:t> Hublänge, Eigengewicht, o.ä.), die mit den CAD-Daten verknüpft werden müssen, sollen ins MCD integriert werden können</a:t>
            </a:r>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25</a:t>
            </a:fld>
            <a:endParaRPr lang="de-DE">
              <a:solidFill>
                <a:prstClr val="white"/>
              </a:solidFill>
            </a:endParaRPr>
          </a:p>
        </p:txBody>
      </p:sp>
    </p:spTree>
    <p:extLst>
      <p:ext uri="{BB962C8B-B14F-4D97-AF65-F5344CB8AC3E}">
        <p14:creationId xmlns:p14="http://schemas.microsoft.com/office/powerpoint/2010/main" val="708577531"/>
      </p:ext>
    </p:extLst>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Anwendungsfalldiagramm des MCD-Modells</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26</a:t>
            </a:fld>
            <a:endParaRPr lang="de-DE">
              <a:solidFill>
                <a:prstClr val="white"/>
              </a:solidFill>
            </a:endParaRPr>
          </a:p>
        </p:txBody>
      </p:sp>
      <p:pic>
        <p:nvPicPr>
          <p:cNvPr id="5" name="Grafik 4"/>
          <p:cNvPicPr>
            <a:picLocks noChangeAspect="1"/>
          </p:cNvPicPr>
          <p:nvPr/>
        </p:nvPicPr>
        <p:blipFill>
          <a:blip r:embed="rId3"/>
          <a:stretch>
            <a:fillRect/>
          </a:stretch>
        </p:blipFill>
        <p:spPr>
          <a:xfrm>
            <a:off x="1566251" y="1216984"/>
            <a:ext cx="6283105" cy="5069630"/>
          </a:xfrm>
          <a:prstGeom prst="rect">
            <a:avLst/>
          </a:prstGeom>
        </p:spPr>
      </p:pic>
      <p:pic>
        <p:nvPicPr>
          <p:cNvPr id="7" name="Picture 23" descr="Logo_Schunk.svg.png"/>
          <p:cNvPicPr>
            <a:picLocks noChangeAspect="1"/>
          </p:cNvPicPr>
          <p:nvPr/>
        </p:nvPicPr>
        <p:blipFill>
          <a:blip r:embed="rId4"/>
          <a:stretch>
            <a:fillRect/>
          </a:stretch>
        </p:blipFill>
        <p:spPr>
          <a:xfrm>
            <a:off x="6553200" y="4420511"/>
            <a:ext cx="1243262" cy="442912"/>
          </a:xfrm>
          <a:prstGeom prst="rect">
            <a:avLst/>
          </a:prstGeom>
        </p:spPr>
      </p:pic>
      <p:pic>
        <p:nvPicPr>
          <p:cNvPr id="8" name="Picture 23" descr="Logo_Schunk.svg.png"/>
          <p:cNvPicPr>
            <a:picLocks noChangeAspect="1"/>
          </p:cNvPicPr>
          <p:nvPr/>
        </p:nvPicPr>
        <p:blipFill>
          <a:blip r:embed="rId4"/>
          <a:stretch>
            <a:fillRect/>
          </a:stretch>
        </p:blipFill>
        <p:spPr>
          <a:xfrm>
            <a:off x="1488708" y="5217804"/>
            <a:ext cx="1243262" cy="442912"/>
          </a:xfrm>
          <a:prstGeom prst="rect">
            <a:avLst/>
          </a:prstGeom>
        </p:spPr>
      </p:pic>
    </p:spTree>
    <p:extLst>
      <p:ext uri="{BB962C8B-B14F-4D97-AF65-F5344CB8AC3E}">
        <p14:creationId xmlns:p14="http://schemas.microsoft.com/office/powerpoint/2010/main" val="973443334"/>
      </p:ext>
    </p:extLst>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des MCD Modells (1):</a:t>
            </a:r>
            <a:br>
              <a:rPr lang="de-DE" dirty="0"/>
            </a:br>
            <a:r>
              <a:rPr lang="de-DE" dirty="0"/>
              <a:t>Einsatz im Angebotsfall</a:t>
            </a:r>
          </a:p>
        </p:txBody>
      </p:sp>
      <p:sp>
        <p:nvSpPr>
          <p:cNvPr id="3" name="Inhaltsplatzhalter 2"/>
          <p:cNvSpPr>
            <a:spLocks noGrp="1"/>
          </p:cNvSpPr>
          <p:nvPr>
            <p:ph idx="1"/>
          </p:nvPr>
        </p:nvSpPr>
        <p:spPr/>
        <p:txBody>
          <a:bodyPr/>
          <a:lstStyle/>
          <a:p>
            <a:pPr marL="0" indent="0">
              <a:buNone/>
            </a:pPr>
            <a:r>
              <a:rPr lang="de-DE" sz="2000" b="1" dirty="0"/>
              <a:t>Angebotssimulation</a:t>
            </a:r>
            <a:r>
              <a:rPr lang="de-DE" sz="2000" dirty="0"/>
              <a:t> für den Vertrieb</a:t>
            </a:r>
          </a:p>
          <a:p>
            <a:pPr marL="0" indent="0">
              <a:buNone/>
            </a:pPr>
            <a:r>
              <a:rPr lang="de-DE" sz="2000" dirty="0"/>
              <a:t>Bisher:</a:t>
            </a:r>
          </a:p>
          <a:p>
            <a:r>
              <a:rPr lang="de-DE" sz="2000" dirty="0"/>
              <a:t>Kunde kann </a:t>
            </a:r>
            <a:r>
              <a:rPr lang="de-DE" sz="2000" b="1" dirty="0"/>
              <a:t>Produktinformationen aus Modell </a:t>
            </a:r>
            <a:r>
              <a:rPr lang="de-DE" sz="2000" dirty="0"/>
              <a:t>ermitteln</a:t>
            </a:r>
          </a:p>
          <a:p>
            <a:r>
              <a:rPr lang="de-DE" sz="2000" b="1" dirty="0"/>
              <a:t>Darstellung</a:t>
            </a:r>
            <a:r>
              <a:rPr lang="de-DE" sz="2000" dirty="0"/>
              <a:t> der Geometrie des Produkts</a:t>
            </a:r>
          </a:p>
          <a:p>
            <a:pPr marL="0" indent="0">
              <a:buNone/>
            </a:pPr>
            <a:r>
              <a:rPr lang="de-DE" sz="2000" dirty="0"/>
              <a:t>Mit MCD:</a:t>
            </a:r>
          </a:p>
          <a:p>
            <a:r>
              <a:rPr lang="de-DE" sz="2000" b="1" dirty="0"/>
              <a:t>Schnellere Angebotsklärung </a:t>
            </a:r>
            <a:r>
              <a:rPr lang="de-DE" sz="2000" dirty="0"/>
              <a:t>durch visuelle Unterstützung</a:t>
            </a:r>
          </a:p>
          <a:p>
            <a:r>
              <a:rPr lang="de-DE" sz="2000" dirty="0"/>
              <a:t>Einfachere </a:t>
            </a:r>
            <a:r>
              <a:rPr lang="de-DE" sz="2000" b="1" dirty="0"/>
              <a:t>Kollisionsprüfung</a:t>
            </a:r>
            <a:r>
              <a:rPr lang="de-DE" sz="2000" dirty="0"/>
              <a:t> möglich</a:t>
            </a:r>
          </a:p>
          <a:p>
            <a:pPr marL="0" indent="0">
              <a:buNone/>
            </a:pPr>
            <a:endParaRPr lang="de-DE" sz="2000" dirty="0"/>
          </a:p>
          <a:p>
            <a:endParaRPr lang="de-DE" sz="2000"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27</a:t>
            </a:fld>
            <a:endParaRPr lang="de-DE">
              <a:solidFill>
                <a:prstClr val="white"/>
              </a:solidFill>
            </a:endParaRPr>
          </a:p>
        </p:txBody>
      </p:sp>
      <p:pic>
        <p:nvPicPr>
          <p:cNvPr id="6" name="Grafik 5"/>
          <p:cNvPicPr>
            <a:picLocks noChangeAspect="1"/>
          </p:cNvPicPr>
          <p:nvPr/>
        </p:nvPicPr>
        <p:blipFill rotWithShape="1">
          <a:blip r:embed="rId2"/>
          <a:srcRect l="522" t="1559" r="703" b="1535"/>
          <a:stretch/>
        </p:blipFill>
        <p:spPr>
          <a:xfrm>
            <a:off x="3058914" y="4253067"/>
            <a:ext cx="2612051" cy="1737725"/>
          </a:xfrm>
          <a:prstGeom prst="rect">
            <a:avLst/>
          </a:prstGeom>
          <a:ln>
            <a:noFill/>
          </a:ln>
        </p:spPr>
      </p:pic>
      <p:pic>
        <p:nvPicPr>
          <p:cNvPr id="1026" name="Picture 2" descr="https://de.schunk.com/fileadmin/_processed_/csm_IM0019227_c4d1f79ef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31" y="4646472"/>
            <a:ext cx="2489300" cy="9509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p:cNvPicPr>
            <a:picLocks noChangeAspect="1"/>
          </p:cNvPicPr>
          <p:nvPr/>
        </p:nvPicPr>
        <p:blipFill>
          <a:blip r:embed="rId4"/>
          <a:stretch>
            <a:fillRect/>
          </a:stretch>
        </p:blipFill>
        <p:spPr>
          <a:xfrm>
            <a:off x="5804666" y="4253066"/>
            <a:ext cx="3183619" cy="1737725"/>
          </a:xfrm>
          <a:prstGeom prst="rect">
            <a:avLst/>
          </a:prstGeom>
        </p:spPr>
      </p:pic>
    </p:spTree>
    <p:extLst>
      <p:ext uri="{BB962C8B-B14F-4D97-AF65-F5344CB8AC3E}">
        <p14:creationId xmlns:p14="http://schemas.microsoft.com/office/powerpoint/2010/main" val="3896426834"/>
      </p:ext>
    </p:extLst>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Anwendungsfälle des MCD Modells (2):</a:t>
            </a:r>
            <a:br>
              <a:rPr lang="de-DE" dirty="0"/>
            </a:br>
            <a:r>
              <a:rPr lang="de-DE" dirty="0"/>
              <a:t>Überprüfung und Validierung des Anlagenkonzepts</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28</a:t>
            </a:fld>
            <a:endParaRPr lang="de-DE">
              <a:solidFill>
                <a:prstClr val="white"/>
              </a:solidFill>
            </a:endParaRPr>
          </a:p>
        </p:txBody>
      </p:sp>
      <p:pic>
        <p:nvPicPr>
          <p:cNvPr id="8" name="Grafik 7"/>
          <p:cNvPicPr>
            <a:picLocks noChangeAspect="1"/>
          </p:cNvPicPr>
          <p:nvPr/>
        </p:nvPicPr>
        <p:blipFill>
          <a:blip r:embed="rId2"/>
          <a:stretch>
            <a:fillRect/>
          </a:stretch>
        </p:blipFill>
        <p:spPr>
          <a:xfrm>
            <a:off x="490273" y="4152309"/>
            <a:ext cx="3788862" cy="2068087"/>
          </a:xfrm>
          <a:prstGeom prst="rect">
            <a:avLst/>
          </a:prstGeom>
        </p:spPr>
      </p:pic>
      <p:pic>
        <p:nvPicPr>
          <p:cNvPr id="3" name="Grafik 2"/>
          <p:cNvPicPr>
            <a:picLocks noChangeAspect="1"/>
          </p:cNvPicPr>
          <p:nvPr/>
        </p:nvPicPr>
        <p:blipFill>
          <a:blip r:embed="rId3"/>
          <a:stretch>
            <a:fillRect/>
          </a:stretch>
        </p:blipFill>
        <p:spPr>
          <a:xfrm>
            <a:off x="5001895" y="4147636"/>
            <a:ext cx="3684905" cy="2072759"/>
          </a:xfrm>
          <a:prstGeom prst="rect">
            <a:avLst/>
          </a:prstGeom>
        </p:spPr>
      </p:pic>
      <p:sp>
        <p:nvSpPr>
          <p:cNvPr id="10" name="Pfeil nach rechts 9"/>
          <p:cNvSpPr/>
          <p:nvPr/>
        </p:nvSpPr>
        <p:spPr>
          <a:xfrm>
            <a:off x="4279135" y="4987028"/>
            <a:ext cx="794418" cy="489985"/>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6" name="Inhaltsplatzhalter 5"/>
          <p:cNvSpPr>
            <a:spLocks noGrp="1"/>
          </p:cNvSpPr>
          <p:nvPr>
            <p:ph idx="1"/>
          </p:nvPr>
        </p:nvSpPr>
        <p:spPr>
          <a:xfrm>
            <a:off x="457200" y="1600207"/>
            <a:ext cx="8229600" cy="2256570"/>
          </a:xfrm>
        </p:spPr>
        <p:txBody>
          <a:bodyPr/>
          <a:lstStyle/>
          <a:p>
            <a:pPr marL="0" indent="0">
              <a:buNone/>
            </a:pPr>
            <a:r>
              <a:rPr lang="de-DE" sz="2000" b="1" dirty="0"/>
              <a:t>Fehlervermeidung durch</a:t>
            </a:r>
            <a:r>
              <a:rPr lang="de-DE" sz="2000" dirty="0"/>
              <a:t>:</a:t>
            </a:r>
          </a:p>
          <a:p>
            <a:r>
              <a:rPr lang="de-DE" sz="2000" b="1" dirty="0"/>
              <a:t>Validierung der Bewegungsabläufe </a:t>
            </a:r>
            <a:r>
              <a:rPr lang="de-DE" sz="2000" dirty="0"/>
              <a:t>in einem frühen Stadium des Anlagenentstehungsprozesses</a:t>
            </a:r>
          </a:p>
          <a:p>
            <a:r>
              <a:rPr lang="de-DE" sz="2000" b="1" dirty="0"/>
              <a:t>Unzureichende </a:t>
            </a:r>
            <a:r>
              <a:rPr lang="de-DE" sz="2000" b="1" dirty="0" err="1"/>
              <a:t>Verfahrwege</a:t>
            </a:r>
            <a:r>
              <a:rPr lang="de-DE" sz="2000" b="1" dirty="0"/>
              <a:t> / ungünstige </a:t>
            </a:r>
            <a:r>
              <a:rPr lang="de-DE" sz="2000" b="1" dirty="0" err="1"/>
              <a:t>Greiferpositionen</a:t>
            </a:r>
            <a:r>
              <a:rPr lang="de-DE" sz="2000" b="1" dirty="0"/>
              <a:t> </a:t>
            </a:r>
            <a:r>
              <a:rPr lang="de-DE" sz="2000" dirty="0"/>
              <a:t>können früh erkannt und spätere konstruktive </a:t>
            </a:r>
            <a:r>
              <a:rPr lang="de-DE" sz="2000" b="1" dirty="0"/>
              <a:t>Änderungen vermieden </a:t>
            </a:r>
            <a:r>
              <a:rPr lang="de-DE" sz="2000" dirty="0"/>
              <a:t>werden</a:t>
            </a:r>
          </a:p>
          <a:p>
            <a:r>
              <a:rPr lang="de-DE" sz="2000" dirty="0" err="1"/>
              <a:t>Sandbox</a:t>
            </a:r>
            <a:r>
              <a:rPr lang="de-DE" sz="2000" dirty="0"/>
              <a:t> Testumgebung</a:t>
            </a:r>
          </a:p>
          <a:p>
            <a:pPr marL="0" indent="0">
              <a:buNone/>
            </a:pPr>
            <a:endParaRPr lang="de-DE" dirty="0"/>
          </a:p>
        </p:txBody>
      </p:sp>
    </p:spTree>
    <p:extLst>
      <p:ext uri="{BB962C8B-B14F-4D97-AF65-F5344CB8AC3E}">
        <p14:creationId xmlns:p14="http://schemas.microsoft.com/office/powerpoint/2010/main" val="3077727865"/>
      </p:ext>
    </p:extLst>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4. Vorgehensweise der </a:t>
            </a:r>
            <a:br>
              <a:rPr lang="de-DE" dirty="0"/>
            </a:br>
            <a:r>
              <a:rPr lang="de-DE" dirty="0"/>
              <a:t>    </a:t>
            </a:r>
            <a:r>
              <a:rPr lang="de-DE" dirty="0" err="1"/>
              <a:t>Kinematisierung</a:t>
            </a:r>
            <a:r>
              <a:rPr lang="de-DE" dirty="0"/>
              <a:t> mit MCD</a:t>
            </a:r>
          </a:p>
        </p:txBody>
      </p:sp>
      <p:sp>
        <p:nvSpPr>
          <p:cNvPr id="4" name="Untertitel 3"/>
          <p:cNvSpPr>
            <a:spLocks noGrp="1"/>
          </p:cNvSpPr>
          <p:nvPr>
            <p:ph type="subTitle" idx="1"/>
          </p:nvPr>
        </p:nvSpPr>
        <p:spPr/>
        <p:txBody>
          <a:bodyPr/>
          <a:lstStyle/>
          <a:p>
            <a:endParaRPr lang="de-DE"/>
          </a:p>
        </p:txBody>
      </p:sp>
    </p:spTree>
    <p:extLst>
      <p:ext uri="{BB962C8B-B14F-4D97-AF65-F5344CB8AC3E}">
        <p14:creationId xmlns:p14="http://schemas.microsoft.com/office/powerpoint/2010/main" val="3105919382"/>
      </p:ext>
    </p:extLst>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Modellfluss Diagramm</a:t>
            </a:r>
          </a:p>
        </p:txBody>
      </p:sp>
      <p:sp>
        <p:nvSpPr>
          <p:cNvPr id="4" name="Foliennummernplatzhalter 3"/>
          <p:cNvSpPr>
            <a:spLocks noGrp="1"/>
          </p:cNvSpPr>
          <p:nvPr>
            <p:ph type="sldNum" sz="quarter" idx="10"/>
          </p:nvPr>
        </p:nvSpPr>
        <p:spPr/>
        <p:txBody>
          <a:bodyPr/>
          <a:lstStyle/>
          <a:p>
            <a:fld id="{A9D39160-6622-4657-899B-E48054115A88}" type="slidenum">
              <a:rPr lang="de-DE" smtClean="0"/>
              <a:t>3</a:t>
            </a:fld>
            <a:endParaRPr lang="de-DE"/>
          </a:p>
        </p:txBody>
      </p:sp>
      <p:grpSp>
        <p:nvGrpSpPr>
          <p:cNvPr id="17" name="Gruppieren 16"/>
          <p:cNvGrpSpPr/>
          <p:nvPr/>
        </p:nvGrpSpPr>
        <p:grpSpPr>
          <a:xfrm>
            <a:off x="840596" y="2540525"/>
            <a:ext cx="1921859" cy="612403"/>
            <a:chOff x="756140" y="1498735"/>
            <a:chExt cx="2453490" cy="635006"/>
          </a:xfrm>
        </p:grpSpPr>
        <p:sp>
          <p:nvSpPr>
            <p:cNvPr id="5" name="Rechteck 4"/>
            <p:cNvSpPr/>
            <p:nvPr/>
          </p:nvSpPr>
          <p:spPr>
            <a:xfrm>
              <a:off x="756140" y="1498735"/>
              <a:ext cx="2453490" cy="355576"/>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CAD-Parts</a:t>
              </a:r>
            </a:p>
          </p:txBody>
        </p:sp>
        <p:sp>
          <p:nvSpPr>
            <p:cNvPr id="15" name="Rechteck 14"/>
            <p:cNvSpPr/>
            <p:nvPr/>
          </p:nvSpPr>
          <p:spPr>
            <a:xfrm>
              <a:off x="756140" y="1852706"/>
              <a:ext cx="2453490" cy="281035"/>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err="1"/>
                <a:t>ProE</a:t>
              </a:r>
              <a:r>
                <a:rPr lang="de-DE" sz="1400" dirty="0"/>
                <a:t>/</a:t>
              </a:r>
              <a:r>
                <a:rPr lang="de-DE" sz="1400" dirty="0" err="1"/>
                <a:t>Creo</a:t>
              </a:r>
              <a:r>
                <a:rPr lang="de-DE" sz="1400" dirty="0"/>
                <a:t>; </a:t>
              </a:r>
              <a:r>
                <a:rPr lang="de-DE" sz="1400" dirty="0" err="1"/>
                <a:t>Solidworks</a:t>
              </a:r>
              <a:endParaRPr lang="de-DE" sz="1400" dirty="0"/>
            </a:p>
          </p:txBody>
        </p:sp>
      </p:grpSp>
      <p:grpSp>
        <p:nvGrpSpPr>
          <p:cNvPr id="18" name="Gruppieren 17"/>
          <p:cNvGrpSpPr/>
          <p:nvPr/>
        </p:nvGrpSpPr>
        <p:grpSpPr>
          <a:xfrm>
            <a:off x="1679032" y="4451496"/>
            <a:ext cx="1966298" cy="635016"/>
            <a:chOff x="1982885" y="2940328"/>
            <a:chExt cx="2073067" cy="626737"/>
          </a:xfrm>
        </p:grpSpPr>
        <p:sp>
          <p:nvSpPr>
            <p:cNvPr id="6" name="Rechteck 5"/>
            <p:cNvSpPr/>
            <p:nvPr/>
          </p:nvSpPr>
          <p:spPr>
            <a:xfrm>
              <a:off x="1982885" y="2940328"/>
              <a:ext cx="2073067" cy="346080"/>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MCD-Modell </a:t>
              </a:r>
            </a:p>
          </p:txBody>
        </p:sp>
        <p:sp>
          <p:nvSpPr>
            <p:cNvPr id="16" name="Rechteck 15"/>
            <p:cNvSpPr/>
            <p:nvPr/>
          </p:nvSpPr>
          <p:spPr>
            <a:xfrm>
              <a:off x="1982885" y="3286408"/>
              <a:ext cx="2073067" cy="280657"/>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NX MCD</a:t>
              </a:r>
            </a:p>
          </p:txBody>
        </p:sp>
      </p:grpSp>
      <p:cxnSp>
        <p:nvCxnSpPr>
          <p:cNvPr id="20" name="Gerade Verbindung mit Pfeil 19"/>
          <p:cNvCxnSpPr/>
          <p:nvPr/>
        </p:nvCxnSpPr>
        <p:spPr bwMode="auto">
          <a:xfrm flipV="1">
            <a:off x="135802" y="5857591"/>
            <a:ext cx="8741836" cy="14085"/>
          </a:xfrm>
          <a:prstGeom prst="straightConnector1">
            <a:avLst/>
          </a:prstGeom>
          <a:solidFill>
            <a:srgbClr val="6699FF"/>
          </a:solidFill>
          <a:ln w="19050" cap="flat" cmpd="sng" algn="ctr">
            <a:solidFill>
              <a:schemeClr val="tx1"/>
            </a:solidFill>
            <a:prstDash val="solid"/>
            <a:round/>
            <a:headEnd type="none" w="med" len="med"/>
            <a:tailEnd type="triangle" w="lg" len="lg"/>
          </a:ln>
          <a:effectLst/>
        </p:spPr>
      </p:cxnSp>
      <p:grpSp>
        <p:nvGrpSpPr>
          <p:cNvPr id="24" name="Gruppieren 23"/>
          <p:cNvGrpSpPr/>
          <p:nvPr/>
        </p:nvGrpSpPr>
        <p:grpSpPr>
          <a:xfrm>
            <a:off x="246256" y="1423832"/>
            <a:ext cx="1555270" cy="694114"/>
            <a:chOff x="756140" y="1498735"/>
            <a:chExt cx="2453490" cy="635006"/>
          </a:xfrm>
        </p:grpSpPr>
        <p:sp>
          <p:nvSpPr>
            <p:cNvPr id="25" name="Rechteck 24"/>
            <p:cNvSpPr/>
            <p:nvPr/>
          </p:nvSpPr>
          <p:spPr>
            <a:xfrm>
              <a:off x="756140" y="1498735"/>
              <a:ext cx="2453490" cy="355576"/>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Datenbank Modell</a:t>
              </a:r>
            </a:p>
          </p:txBody>
        </p:sp>
        <p:sp>
          <p:nvSpPr>
            <p:cNvPr id="26" name="Rechteck 25"/>
            <p:cNvSpPr/>
            <p:nvPr/>
          </p:nvSpPr>
          <p:spPr>
            <a:xfrm>
              <a:off x="756140" y="1852706"/>
              <a:ext cx="2453490" cy="281035"/>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err="1"/>
                <a:t>Windchill</a:t>
              </a:r>
              <a:endParaRPr lang="de-DE" sz="1400" dirty="0"/>
            </a:p>
          </p:txBody>
        </p:sp>
      </p:grpSp>
      <p:grpSp>
        <p:nvGrpSpPr>
          <p:cNvPr id="34" name="Gruppieren 33"/>
          <p:cNvGrpSpPr/>
          <p:nvPr/>
        </p:nvGrpSpPr>
        <p:grpSpPr>
          <a:xfrm>
            <a:off x="798930" y="2099145"/>
            <a:ext cx="112787" cy="468761"/>
            <a:chOff x="3107085" y="2253253"/>
            <a:chExt cx="117695" cy="468761"/>
          </a:xfrm>
        </p:grpSpPr>
        <p:cxnSp>
          <p:nvCxnSpPr>
            <p:cNvPr id="31" name="Gerade Verbindung mit Pfeil 30"/>
            <p:cNvCxnSpPr/>
            <p:nvPr/>
          </p:nvCxnSpPr>
          <p:spPr bwMode="auto">
            <a:xfrm>
              <a:off x="3165932" y="2393386"/>
              <a:ext cx="0" cy="328628"/>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32" name="Rechteck 31"/>
            <p:cNvSpPr/>
            <p:nvPr/>
          </p:nvSpPr>
          <p:spPr>
            <a:xfrm>
              <a:off x="3107085" y="2253253"/>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40" name="Gruppieren 39"/>
          <p:cNvGrpSpPr/>
          <p:nvPr/>
        </p:nvGrpSpPr>
        <p:grpSpPr>
          <a:xfrm>
            <a:off x="1711873" y="3161369"/>
            <a:ext cx="117695" cy="1304806"/>
            <a:chOff x="3107085" y="2253253"/>
            <a:chExt cx="117695" cy="1304806"/>
          </a:xfrm>
        </p:grpSpPr>
        <p:cxnSp>
          <p:nvCxnSpPr>
            <p:cNvPr id="41" name="Gerade Verbindung mit Pfeil 40"/>
            <p:cNvCxnSpPr/>
            <p:nvPr/>
          </p:nvCxnSpPr>
          <p:spPr bwMode="auto">
            <a:xfrm>
              <a:off x="3167678" y="2414562"/>
              <a:ext cx="6457" cy="1143497"/>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42" name="Rechteck 41"/>
            <p:cNvSpPr/>
            <p:nvPr/>
          </p:nvSpPr>
          <p:spPr>
            <a:xfrm>
              <a:off x="3107085" y="2253253"/>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51" name="Gruppieren 50"/>
          <p:cNvGrpSpPr/>
          <p:nvPr/>
        </p:nvGrpSpPr>
        <p:grpSpPr>
          <a:xfrm>
            <a:off x="3645155" y="4398274"/>
            <a:ext cx="1266902" cy="346425"/>
            <a:chOff x="2616943" y="2227529"/>
            <a:chExt cx="1266902" cy="346425"/>
          </a:xfrm>
        </p:grpSpPr>
        <p:cxnSp>
          <p:nvCxnSpPr>
            <p:cNvPr id="52" name="Gerade Verbindung mit Pfeil 51"/>
            <p:cNvCxnSpPr>
              <a:stCxn id="53" idx="3"/>
            </p:cNvCxnSpPr>
            <p:nvPr/>
          </p:nvCxnSpPr>
          <p:spPr bwMode="auto">
            <a:xfrm>
              <a:off x="2734638" y="2295430"/>
              <a:ext cx="1149207" cy="278524"/>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53" name="Rechteck 52"/>
            <p:cNvSpPr/>
            <p:nvPr/>
          </p:nvSpPr>
          <p:spPr>
            <a:xfrm>
              <a:off x="2616943" y="2227529"/>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59" name="Gruppieren 58"/>
          <p:cNvGrpSpPr/>
          <p:nvPr/>
        </p:nvGrpSpPr>
        <p:grpSpPr>
          <a:xfrm>
            <a:off x="2936933" y="3310297"/>
            <a:ext cx="1432743" cy="688279"/>
            <a:chOff x="1982885" y="2940328"/>
            <a:chExt cx="2073067" cy="626737"/>
          </a:xfrm>
        </p:grpSpPr>
        <p:sp>
          <p:nvSpPr>
            <p:cNvPr id="60" name="Rechteck 59"/>
            <p:cNvSpPr/>
            <p:nvPr/>
          </p:nvSpPr>
          <p:spPr>
            <a:xfrm>
              <a:off x="1982885" y="2940328"/>
              <a:ext cx="2073067" cy="346080"/>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README Datei</a:t>
              </a:r>
            </a:p>
          </p:txBody>
        </p:sp>
        <p:sp>
          <p:nvSpPr>
            <p:cNvPr id="61" name="Rechteck 60"/>
            <p:cNvSpPr/>
            <p:nvPr/>
          </p:nvSpPr>
          <p:spPr>
            <a:xfrm>
              <a:off x="1982885" y="3286408"/>
              <a:ext cx="2073067" cy="280657"/>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Editor</a:t>
              </a:r>
            </a:p>
          </p:txBody>
        </p:sp>
      </p:grpSp>
      <p:grpSp>
        <p:nvGrpSpPr>
          <p:cNvPr id="62" name="Gruppieren 61"/>
          <p:cNvGrpSpPr/>
          <p:nvPr/>
        </p:nvGrpSpPr>
        <p:grpSpPr>
          <a:xfrm>
            <a:off x="4344684" y="3949490"/>
            <a:ext cx="684893" cy="795209"/>
            <a:chOff x="3061929" y="2219694"/>
            <a:chExt cx="684893" cy="795209"/>
          </a:xfrm>
        </p:grpSpPr>
        <p:cxnSp>
          <p:nvCxnSpPr>
            <p:cNvPr id="63" name="Gerade Verbindung mit Pfeil 62"/>
            <p:cNvCxnSpPr>
              <a:stCxn id="64" idx="2"/>
            </p:cNvCxnSpPr>
            <p:nvPr/>
          </p:nvCxnSpPr>
          <p:spPr bwMode="auto">
            <a:xfrm>
              <a:off x="3120777" y="2355496"/>
              <a:ext cx="626045" cy="659407"/>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64" name="Rechteck 63"/>
            <p:cNvSpPr/>
            <p:nvPr/>
          </p:nvSpPr>
          <p:spPr>
            <a:xfrm>
              <a:off x="3061929" y="2219694"/>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sp>
        <p:nvSpPr>
          <p:cNvPr id="70" name="Textfeld 69"/>
          <p:cNvSpPr txBox="1"/>
          <p:nvPr/>
        </p:nvSpPr>
        <p:spPr>
          <a:xfrm>
            <a:off x="8728022" y="5871676"/>
            <a:ext cx="242374" cy="338554"/>
          </a:xfrm>
          <a:prstGeom prst="rect">
            <a:avLst/>
          </a:prstGeom>
          <a:noFill/>
        </p:spPr>
        <p:txBody>
          <a:bodyPr wrap="none" rtlCol="0">
            <a:spAutoFit/>
          </a:bodyPr>
          <a:lstStyle/>
          <a:p>
            <a:pPr algn="l">
              <a:spcBef>
                <a:spcPts val="0"/>
              </a:spcBef>
            </a:pPr>
            <a:r>
              <a:rPr lang="de-DE" sz="1600" dirty="0">
                <a:solidFill>
                  <a:schemeClr val="tx1"/>
                </a:solidFill>
                <a:latin typeface="+mn-lt"/>
              </a:rPr>
              <a:t>t</a:t>
            </a:r>
          </a:p>
        </p:txBody>
      </p:sp>
      <p:sp>
        <p:nvSpPr>
          <p:cNvPr id="71" name="Wolke 70"/>
          <p:cNvSpPr/>
          <p:nvPr/>
        </p:nvSpPr>
        <p:spPr>
          <a:xfrm>
            <a:off x="6189144" y="1423832"/>
            <a:ext cx="2845272" cy="4263997"/>
          </a:xfrm>
          <a:prstGeom prst="cloud">
            <a:avLst/>
          </a:prstGeom>
          <a:solidFill>
            <a:schemeClr val="bg1">
              <a:lumMod val="85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b">
            <a:noAutofit/>
          </a:bodyPr>
          <a:lstStyle/>
          <a:p>
            <a:pPr algn="r"/>
            <a:r>
              <a:rPr lang="de-DE" b="1" dirty="0"/>
              <a:t>An Kunden </a:t>
            </a:r>
            <a:br>
              <a:rPr lang="de-DE" b="1" dirty="0"/>
            </a:br>
            <a:r>
              <a:rPr lang="de-DE" b="1" dirty="0"/>
              <a:t>zur Verfügung </a:t>
            </a:r>
            <a:br>
              <a:rPr lang="de-DE" b="1" dirty="0"/>
            </a:br>
            <a:r>
              <a:rPr lang="de-DE" b="1" dirty="0"/>
              <a:t>gestellt</a:t>
            </a:r>
          </a:p>
        </p:txBody>
      </p:sp>
      <p:grpSp>
        <p:nvGrpSpPr>
          <p:cNvPr id="76" name="Gruppieren 75"/>
          <p:cNvGrpSpPr/>
          <p:nvPr/>
        </p:nvGrpSpPr>
        <p:grpSpPr>
          <a:xfrm>
            <a:off x="2805883" y="1473470"/>
            <a:ext cx="1622271" cy="633885"/>
            <a:chOff x="1982885" y="2940328"/>
            <a:chExt cx="2073067" cy="626737"/>
          </a:xfrm>
        </p:grpSpPr>
        <p:sp>
          <p:nvSpPr>
            <p:cNvPr id="77" name="Rechteck 76"/>
            <p:cNvSpPr/>
            <p:nvPr/>
          </p:nvSpPr>
          <p:spPr>
            <a:xfrm>
              <a:off x="1982885" y="2940328"/>
              <a:ext cx="2073067" cy="346080"/>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Datenbank Modell</a:t>
              </a:r>
            </a:p>
          </p:txBody>
        </p:sp>
        <p:sp>
          <p:nvSpPr>
            <p:cNvPr id="78" name="Rechteck 77"/>
            <p:cNvSpPr/>
            <p:nvPr/>
          </p:nvSpPr>
          <p:spPr>
            <a:xfrm>
              <a:off x="1982885" y="3286408"/>
              <a:ext cx="2073067" cy="280657"/>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CADENAS</a:t>
              </a:r>
            </a:p>
          </p:txBody>
        </p:sp>
      </p:grpSp>
      <p:grpSp>
        <p:nvGrpSpPr>
          <p:cNvPr id="79" name="Gruppieren 78"/>
          <p:cNvGrpSpPr/>
          <p:nvPr/>
        </p:nvGrpSpPr>
        <p:grpSpPr>
          <a:xfrm>
            <a:off x="2809455" y="2126467"/>
            <a:ext cx="117695" cy="2305917"/>
            <a:chOff x="3130283" y="82886"/>
            <a:chExt cx="117695" cy="2305917"/>
          </a:xfrm>
        </p:grpSpPr>
        <p:cxnSp>
          <p:nvCxnSpPr>
            <p:cNvPr id="80" name="Gerade Verbindung mit Pfeil 79"/>
            <p:cNvCxnSpPr>
              <a:stCxn id="81" idx="0"/>
            </p:cNvCxnSpPr>
            <p:nvPr/>
          </p:nvCxnSpPr>
          <p:spPr bwMode="auto">
            <a:xfrm flipH="1" flipV="1">
              <a:off x="3176717" y="82886"/>
              <a:ext cx="12414" cy="2170115"/>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81" name="Rechteck 80"/>
            <p:cNvSpPr/>
            <p:nvPr/>
          </p:nvSpPr>
          <p:spPr>
            <a:xfrm>
              <a:off x="3130283" y="2253001"/>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96" name="Gruppieren 95"/>
          <p:cNvGrpSpPr/>
          <p:nvPr/>
        </p:nvGrpSpPr>
        <p:grpSpPr>
          <a:xfrm>
            <a:off x="3023190" y="2126467"/>
            <a:ext cx="117695" cy="1182522"/>
            <a:chOff x="3083869" y="169553"/>
            <a:chExt cx="117695" cy="1182522"/>
          </a:xfrm>
        </p:grpSpPr>
        <p:cxnSp>
          <p:nvCxnSpPr>
            <p:cNvPr id="97" name="Gerade Verbindung mit Pfeil 96"/>
            <p:cNvCxnSpPr/>
            <p:nvPr/>
          </p:nvCxnSpPr>
          <p:spPr bwMode="auto">
            <a:xfrm flipV="1">
              <a:off x="3130124" y="169553"/>
              <a:ext cx="0" cy="1042610"/>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98" name="Rechteck 97"/>
            <p:cNvSpPr/>
            <p:nvPr/>
          </p:nvSpPr>
          <p:spPr>
            <a:xfrm>
              <a:off x="3083869" y="1216273"/>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cxnSp>
        <p:nvCxnSpPr>
          <p:cNvPr id="105" name="Gerader Verbinder 104"/>
          <p:cNvCxnSpPr/>
          <p:nvPr/>
        </p:nvCxnSpPr>
        <p:spPr bwMode="auto">
          <a:xfrm flipH="1">
            <a:off x="4734961" y="1309342"/>
            <a:ext cx="9053" cy="5036683"/>
          </a:xfrm>
          <a:prstGeom prst="line">
            <a:avLst/>
          </a:prstGeom>
          <a:solidFill>
            <a:srgbClr val="6699FF"/>
          </a:solidFill>
          <a:ln w="19050" cap="flat" cmpd="sng" algn="ctr">
            <a:solidFill>
              <a:schemeClr val="tx1"/>
            </a:solidFill>
            <a:prstDash val="solid"/>
            <a:round/>
            <a:headEnd type="none" w="med" len="med"/>
            <a:tailEnd type="none" w="med" len="med"/>
          </a:ln>
          <a:effectLst/>
        </p:spPr>
      </p:cxnSp>
      <p:cxnSp>
        <p:nvCxnSpPr>
          <p:cNvPr id="110" name="Gerader Verbinder 109"/>
          <p:cNvCxnSpPr/>
          <p:nvPr/>
        </p:nvCxnSpPr>
        <p:spPr bwMode="auto">
          <a:xfrm>
            <a:off x="4428154" y="1473470"/>
            <a:ext cx="2741555" cy="0"/>
          </a:xfrm>
          <a:prstGeom prst="line">
            <a:avLst/>
          </a:prstGeom>
          <a:solidFill>
            <a:srgbClr val="6699FF"/>
          </a:solidFill>
          <a:ln w="28575" cap="flat" cmpd="sng" algn="ctr">
            <a:solidFill>
              <a:srgbClr val="00B0F0"/>
            </a:solidFill>
            <a:prstDash val="solid"/>
            <a:round/>
            <a:headEnd type="none" w="med" len="med"/>
            <a:tailEnd type="none" w="med" len="med"/>
          </a:ln>
          <a:effectLst/>
        </p:spPr>
      </p:cxnSp>
      <p:sp>
        <p:nvSpPr>
          <p:cNvPr id="112" name="Pfeil nach links 111"/>
          <p:cNvSpPr/>
          <p:nvPr/>
        </p:nvSpPr>
        <p:spPr>
          <a:xfrm>
            <a:off x="2710333" y="5924894"/>
            <a:ext cx="1974159" cy="397224"/>
          </a:xfrm>
          <a:prstGeom prst="leftArrow">
            <a:avLst>
              <a:gd name="adj1" fmla="val 79455"/>
              <a:gd name="adj2" fmla="val 50000"/>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de-DE" sz="1400" dirty="0"/>
              <a:t>Generisch</a:t>
            </a:r>
          </a:p>
        </p:txBody>
      </p:sp>
      <p:sp>
        <p:nvSpPr>
          <p:cNvPr id="114" name="Pfeil nach rechts 113"/>
          <p:cNvSpPr/>
          <p:nvPr/>
        </p:nvSpPr>
        <p:spPr>
          <a:xfrm>
            <a:off x="4794483" y="5924894"/>
            <a:ext cx="2022776" cy="421132"/>
          </a:xfrm>
          <a:prstGeom prst="rightArrow">
            <a:avLst>
              <a:gd name="adj1" fmla="val 80066"/>
              <a:gd name="adj2" fmla="val 50000"/>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de-DE" sz="1400" dirty="0"/>
              <a:t>Auftragsspezifisch</a:t>
            </a:r>
          </a:p>
        </p:txBody>
      </p:sp>
      <p:grpSp>
        <p:nvGrpSpPr>
          <p:cNvPr id="55" name="Gruppieren 54"/>
          <p:cNvGrpSpPr/>
          <p:nvPr/>
        </p:nvGrpSpPr>
        <p:grpSpPr>
          <a:xfrm>
            <a:off x="4912057" y="4749424"/>
            <a:ext cx="2163555" cy="682655"/>
            <a:chOff x="1982885" y="2940328"/>
            <a:chExt cx="2073067" cy="626737"/>
          </a:xfrm>
        </p:grpSpPr>
        <p:sp>
          <p:nvSpPr>
            <p:cNvPr id="56" name="Rechteck 55"/>
            <p:cNvSpPr/>
            <p:nvPr/>
          </p:nvSpPr>
          <p:spPr>
            <a:xfrm>
              <a:off x="1982885" y="2940328"/>
              <a:ext cx="2073067" cy="346080"/>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Simulationsfähiges Modell </a:t>
              </a:r>
            </a:p>
          </p:txBody>
        </p:sp>
        <p:sp>
          <p:nvSpPr>
            <p:cNvPr id="57" name="Rechteck 56"/>
            <p:cNvSpPr/>
            <p:nvPr/>
          </p:nvSpPr>
          <p:spPr>
            <a:xfrm>
              <a:off x="1982885" y="3286408"/>
              <a:ext cx="2073067" cy="280657"/>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FTP Server</a:t>
              </a:r>
            </a:p>
          </p:txBody>
        </p:sp>
      </p:grpSp>
      <p:sp>
        <p:nvSpPr>
          <p:cNvPr id="119" name="Rechteck 118"/>
          <p:cNvSpPr/>
          <p:nvPr/>
        </p:nvSpPr>
        <p:spPr>
          <a:xfrm>
            <a:off x="1553305" y="4314743"/>
            <a:ext cx="451236" cy="974809"/>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20" name="Rechteck 119"/>
          <p:cNvSpPr/>
          <p:nvPr/>
        </p:nvSpPr>
        <p:spPr>
          <a:xfrm>
            <a:off x="2598052" y="1393553"/>
            <a:ext cx="737657" cy="823342"/>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25" name="Legende mit Linie 1 124"/>
          <p:cNvSpPr/>
          <p:nvPr/>
        </p:nvSpPr>
        <p:spPr>
          <a:xfrm>
            <a:off x="2111154" y="1528891"/>
            <a:ext cx="260169" cy="318675"/>
          </a:xfrm>
          <a:prstGeom prst="borderCallout1">
            <a:avLst>
              <a:gd name="adj1" fmla="val 55636"/>
              <a:gd name="adj2" fmla="val 99413"/>
              <a:gd name="adj3" fmla="val 92403"/>
              <a:gd name="adj4" fmla="val 189605"/>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B</a:t>
            </a:r>
          </a:p>
        </p:txBody>
      </p:sp>
      <p:sp>
        <p:nvSpPr>
          <p:cNvPr id="126" name="Legende mit Linie 1 125"/>
          <p:cNvSpPr/>
          <p:nvPr/>
        </p:nvSpPr>
        <p:spPr>
          <a:xfrm>
            <a:off x="1039675" y="4603719"/>
            <a:ext cx="260169" cy="318675"/>
          </a:xfrm>
          <a:prstGeom prst="borderCallout1">
            <a:avLst>
              <a:gd name="adj1" fmla="val 55636"/>
              <a:gd name="adj2" fmla="val 99413"/>
              <a:gd name="adj3" fmla="val 92403"/>
              <a:gd name="adj4" fmla="val 189605"/>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A</a:t>
            </a:r>
          </a:p>
        </p:txBody>
      </p:sp>
      <p:grpSp>
        <p:nvGrpSpPr>
          <p:cNvPr id="137" name="Gruppieren 136"/>
          <p:cNvGrpSpPr/>
          <p:nvPr/>
        </p:nvGrpSpPr>
        <p:grpSpPr>
          <a:xfrm>
            <a:off x="1402571" y="3552795"/>
            <a:ext cx="307482" cy="526027"/>
            <a:chOff x="987056" y="3632233"/>
            <a:chExt cx="307482" cy="526027"/>
          </a:xfrm>
        </p:grpSpPr>
        <p:grpSp>
          <p:nvGrpSpPr>
            <p:cNvPr id="135" name="Gruppieren 134"/>
            <p:cNvGrpSpPr/>
            <p:nvPr/>
          </p:nvGrpSpPr>
          <p:grpSpPr>
            <a:xfrm rot="10369154">
              <a:off x="987056" y="3700003"/>
              <a:ext cx="307482" cy="458257"/>
              <a:chOff x="489831" y="3622855"/>
              <a:chExt cx="307482" cy="458257"/>
            </a:xfrm>
          </p:grpSpPr>
          <p:sp>
            <p:nvSpPr>
              <p:cNvPr id="133" name="Ellipse 132"/>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34" name="Bogen 133"/>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136" name="Cube 135"/>
            <p:cNvSpPr/>
            <p:nvPr/>
          </p:nvSpPr>
          <p:spPr>
            <a:xfrm>
              <a:off x="1025321" y="3632233"/>
              <a:ext cx="245201" cy="233152"/>
            </a:xfrm>
            <a:prstGeom prst="cube">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144" name="Gruppieren 143"/>
          <p:cNvGrpSpPr/>
          <p:nvPr/>
        </p:nvGrpSpPr>
        <p:grpSpPr>
          <a:xfrm>
            <a:off x="3177538" y="2403592"/>
            <a:ext cx="307482" cy="627519"/>
            <a:chOff x="2935335" y="3405923"/>
            <a:chExt cx="307482" cy="627519"/>
          </a:xfrm>
        </p:grpSpPr>
        <p:grpSp>
          <p:nvGrpSpPr>
            <p:cNvPr id="139" name="Gruppieren 138"/>
            <p:cNvGrpSpPr/>
            <p:nvPr/>
          </p:nvGrpSpPr>
          <p:grpSpPr>
            <a:xfrm rot="10369154">
              <a:off x="2935335" y="3575185"/>
              <a:ext cx="307482" cy="458257"/>
              <a:chOff x="489831" y="3622855"/>
              <a:chExt cx="307482" cy="458257"/>
            </a:xfrm>
          </p:grpSpPr>
          <p:sp>
            <p:nvSpPr>
              <p:cNvPr id="141" name="Ellipse 140"/>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42" name="Bogen 141"/>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143" name="Flussdiagramm: Mehrere Dokumente 142"/>
            <p:cNvSpPr/>
            <p:nvPr/>
          </p:nvSpPr>
          <p:spPr>
            <a:xfrm>
              <a:off x="2970294" y="3405923"/>
              <a:ext cx="259862" cy="322989"/>
            </a:xfrm>
            <a:prstGeom prst="flowChartMultidocument">
              <a:avLst/>
            </a:prstGeom>
            <a:ln w="3175"/>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159" name="Gruppieren 158"/>
          <p:cNvGrpSpPr/>
          <p:nvPr/>
        </p:nvGrpSpPr>
        <p:grpSpPr>
          <a:xfrm>
            <a:off x="5532012" y="1172046"/>
            <a:ext cx="3576528" cy="2612400"/>
            <a:chOff x="5499779" y="1214824"/>
            <a:chExt cx="3576528" cy="2612400"/>
          </a:xfrm>
        </p:grpSpPr>
        <p:sp>
          <p:nvSpPr>
            <p:cNvPr id="11" name="Rechteck 10"/>
            <p:cNvSpPr/>
            <p:nvPr/>
          </p:nvSpPr>
          <p:spPr>
            <a:xfrm>
              <a:off x="5499779" y="1214824"/>
              <a:ext cx="3528091" cy="2612400"/>
            </a:xfrm>
            <a:prstGeom prst="rect">
              <a:avLst/>
            </a:prstGeom>
            <a:solidFill>
              <a:schemeClr val="bg1"/>
            </a:solidFill>
            <a:ln w="19050">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l"/>
              <a:r>
                <a:rPr lang="de-DE" sz="1600" dirty="0"/>
                <a:t>Legende:</a:t>
              </a:r>
            </a:p>
          </p:txBody>
        </p:sp>
        <p:sp>
          <p:nvSpPr>
            <p:cNvPr id="8" name="Rechteck 7"/>
            <p:cNvSpPr/>
            <p:nvPr/>
          </p:nvSpPr>
          <p:spPr>
            <a:xfrm>
              <a:off x="7304551" y="1577199"/>
              <a:ext cx="488888" cy="209069"/>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dirty="0"/>
            </a:p>
          </p:txBody>
        </p:sp>
        <p:sp>
          <p:nvSpPr>
            <p:cNvPr id="12" name="Textfeld 11"/>
            <p:cNvSpPr txBox="1"/>
            <p:nvPr/>
          </p:nvSpPr>
          <p:spPr>
            <a:xfrm>
              <a:off x="7834181" y="1534341"/>
              <a:ext cx="980718" cy="307777"/>
            </a:xfrm>
            <a:prstGeom prst="rect">
              <a:avLst/>
            </a:prstGeom>
            <a:noFill/>
          </p:spPr>
          <p:txBody>
            <a:bodyPr wrap="none" rtlCol="0">
              <a:spAutoFit/>
            </a:bodyPr>
            <a:lstStyle/>
            <a:p>
              <a:pPr algn="l">
                <a:spcBef>
                  <a:spcPts val="0"/>
                </a:spcBef>
              </a:pPr>
              <a:r>
                <a:rPr lang="de-DE" sz="1400" dirty="0">
                  <a:solidFill>
                    <a:schemeClr val="tx1"/>
                  </a:solidFill>
                  <a:latin typeface="+mn-lt"/>
                </a:rPr>
                <a:t>Teilmodell</a:t>
              </a:r>
            </a:p>
          </p:txBody>
        </p:sp>
        <p:sp>
          <p:nvSpPr>
            <p:cNvPr id="13" name="Rechteck 12"/>
            <p:cNvSpPr/>
            <p:nvPr/>
          </p:nvSpPr>
          <p:spPr>
            <a:xfrm>
              <a:off x="7308126" y="1943825"/>
              <a:ext cx="488888" cy="209069"/>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dirty="0"/>
            </a:p>
          </p:txBody>
        </p:sp>
        <p:sp>
          <p:nvSpPr>
            <p:cNvPr id="14" name="Textfeld 13"/>
            <p:cNvSpPr txBox="1"/>
            <p:nvPr/>
          </p:nvSpPr>
          <p:spPr>
            <a:xfrm>
              <a:off x="7882696" y="1889923"/>
              <a:ext cx="782587" cy="307777"/>
            </a:xfrm>
            <a:prstGeom prst="rect">
              <a:avLst/>
            </a:prstGeom>
            <a:noFill/>
          </p:spPr>
          <p:txBody>
            <a:bodyPr wrap="none" rtlCol="0">
              <a:spAutoFit/>
            </a:bodyPr>
            <a:lstStyle/>
            <a:p>
              <a:pPr algn="l">
                <a:spcBef>
                  <a:spcPts val="0"/>
                </a:spcBef>
              </a:pPr>
              <a:r>
                <a:rPr lang="de-DE" sz="1400" dirty="0">
                  <a:solidFill>
                    <a:schemeClr val="tx1"/>
                  </a:solidFill>
                  <a:latin typeface="+mn-lt"/>
                </a:rPr>
                <a:t>System</a:t>
              </a:r>
            </a:p>
          </p:txBody>
        </p:sp>
        <p:grpSp>
          <p:nvGrpSpPr>
            <p:cNvPr id="35" name="Gruppieren 34"/>
            <p:cNvGrpSpPr/>
            <p:nvPr/>
          </p:nvGrpSpPr>
          <p:grpSpPr>
            <a:xfrm>
              <a:off x="7374287" y="2343401"/>
              <a:ext cx="419152" cy="135802"/>
              <a:chOff x="3107085" y="2253253"/>
              <a:chExt cx="419152" cy="135802"/>
            </a:xfrm>
          </p:grpSpPr>
          <p:cxnSp>
            <p:nvCxnSpPr>
              <p:cNvPr id="36" name="Gerade Verbindung mit Pfeil 35"/>
              <p:cNvCxnSpPr/>
              <p:nvPr/>
            </p:nvCxnSpPr>
            <p:spPr bwMode="auto">
              <a:xfrm>
                <a:off x="3224780" y="2321154"/>
                <a:ext cx="301457" cy="0"/>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37" name="Rechteck 36"/>
              <p:cNvSpPr/>
              <p:nvPr/>
            </p:nvSpPr>
            <p:spPr>
              <a:xfrm>
                <a:off x="3107085" y="2253253"/>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sp>
          <p:nvSpPr>
            <p:cNvPr id="39" name="Textfeld 38"/>
            <p:cNvSpPr txBox="1"/>
            <p:nvPr/>
          </p:nvSpPr>
          <p:spPr>
            <a:xfrm>
              <a:off x="7882695" y="2196210"/>
              <a:ext cx="1079142" cy="523220"/>
            </a:xfrm>
            <a:prstGeom prst="rect">
              <a:avLst/>
            </a:prstGeom>
            <a:noFill/>
          </p:spPr>
          <p:txBody>
            <a:bodyPr wrap="none" rtlCol="0">
              <a:spAutoFit/>
            </a:bodyPr>
            <a:lstStyle/>
            <a:p>
              <a:pPr algn="l">
                <a:spcBef>
                  <a:spcPts val="0"/>
                </a:spcBef>
              </a:pPr>
              <a:r>
                <a:rPr lang="de-DE" sz="1400" dirty="0">
                  <a:solidFill>
                    <a:schemeClr val="tx1"/>
                  </a:solidFill>
                  <a:latin typeface="+mn-lt"/>
                </a:rPr>
                <a:t>Information</a:t>
              </a:r>
              <a:br>
                <a:rPr lang="de-DE" sz="1400" dirty="0">
                  <a:solidFill>
                    <a:schemeClr val="tx1"/>
                  </a:solidFill>
                  <a:latin typeface="+mn-lt"/>
                </a:rPr>
              </a:br>
              <a:r>
                <a:rPr lang="de-DE" sz="1400" dirty="0">
                  <a:solidFill>
                    <a:schemeClr val="tx1"/>
                  </a:solidFill>
                  <a:latin typeface="+mn-lt"/>
                </a:rPr>
                <a:t>Pull</a:t>
              </a:r>
            </a:p>
          </p:txBody>
        </p:sp>
        <p:sp>
          <p:nvSpPr>
            <p:cNvPr id="74" name="Wolke 73"/>
            <p:cNvSpPr/>
            <p:nvPr/>
          </p:nvSpPr>
          <p:spPr>
            <a:xfrm>
              <a:off x="7374287" y="2820457"/>
              <a:ext cx="351990" cy="227783"/>
            </a:xfrm>
            <a:prstGeom prst="cloud">
              <a:avLst/>
            </a:prstGeom>
            <a:solidFill>
              <a:schemeClr val="bg1">
                <a:lumMod val="85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75" name="Textfeld 74"/>
            <p:cNvSpPr txBox="1"/>
            <p:nvPr/>
          </p:nvSpPr>
          <p:spPr>
            <a:xfrm>
              <a:off x="7846483" y="2650030"/>
              <a:ext cx="1229824" cy="523220"/>
            </a:xfrm>
            <a:prstGeom prst="rect">
              <a:avLst/>
            </a:prstGeom>
            <a:noFill/>
          </p:spPr>
          <p:txBody>
            <a:bodyPr wrap="none" rtlCol="0">
              <a:spAutoFit/>
            </a:bodyPr>
            <a:lstStyle/>
            <a:p>
              <a:pPr algn="l">
                <a:spcBef>
                  <a:spcPts val="0"/>
                </a:spcBef>
              </a:pPr>
              <a:r>
                <a:rPr lang="de-DE" sz="1400" dirty="0">
                  <a:solidFill>
                    <a:schemeClr val="tx1"/>
                  </a:solidFill>
                  <a:latin typeface="+mn-lt"/>
                </a:rPr>
                <a:t>Out </a:t>
              </a:r>
              <a:r>
                <a:rPr lang="de-DE" sz="1400" dirty="0" err="1">
                  <a:solidFill>
                    <a:schemeClr val="tx1"/>
                  </a:solidFill>
                  <a:latin typeface="+mn-lt"/>
                </a:rPr>
                <a:t>of</a:t>
              </a:r>
              <a:r>
                <a:rPr lang="de-DE" sz="1400" dirty="0">
                  <a:solidFill>
                    <a:schemeClr val="tx1"/>
                  </a:solidFill>
                  <a:latin typeface="+mn-lt"/>
                </a:rPr>
                <a:t> </a:t>
              </a:r>
              <a:r>
                <a:rPr lang="de-DE" sz="1400" dirty="0" err="1">
                  <a:solidFill>
                    <a:schemeClr val="tx1"/>
                  </a:solidFill>
                  <a:latin typeface="+mn-lt"/>
                </a:rPr>
                <a:t>Scope</a:t>
              </a:r>
              <a:br>
                <a:rPr lang="de-DE" sz="1400" dirty="0">
                  <a:solidFill>
                    <a:schemeClr val="tx1"/>
                  </a:solidFill>
                  <a:latin typeface="+mn-lt"/>
                </a:rPr>
              </a:br>
              <a:r>
                <a:rPr lang="de-DE" sz="1400" dirty="0">
                  <a:solidFill>
                    <a:schemeClr val="tx1"/>
                  </a:solidFill>
                  <a:latin typeface="+mn-lt"/>
                </a:rPr>
                <a:t>Cloud</a:t>
              </a:r>
            </a:p>
          </p:txBody>
        </p:sp>
        <p:sp>
          <p:nvSpPr>
            <p:cNvPr id="127" name="Legende mit Linie 1 126"/>
            <p:cNvSpPr/>
            <p:nvPr/>
          </p:nvSpPr>
          <p:spPr>
            <a:xfrm>
              <a:off x="7359831" y="3313558"/>
              <a:ext cx="260169" cy="318675"/>
            </a:xfrm>
            <a:prstGeom prst="borderCallout1">
              <a:avLst>
                <a:gd name="adj1" fmla="val 55636"/>
                <a:gd name="adj2" fmla="val 99413"/>
                <a:gd name="adj3" fmla="val 58311"/>
                <a:gd name="adj4" fmla="val 16872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dirty="0"/>
            </a:p>
          </p:txBody>
        </p:sp>
        <p:sp>
          <p:nvSpPr>
            <p:cNvPr id="128" name="Textfeld 127"/>
            <p:cNvSpPr txBox="1"/>
            <p:nvPr/>
          </p:nvSpPr>
          <p:spPr>
            <a:xfrm>
              <a:off x="7846483" y="3326739"/>
              <a:ext cx="1090107" cy="307777"/>
            </a:xfrm>
            <a:prstGeom prst="rect">
              <a:avLst/>
            </a:prstGeom>
            <a:noFill/>
          </p:spPr>
          <p:txBody>
            <a:bodyPr wrap="none" rtlCol="0">
              <a:spAutoFit/>
            </a:bodyPr>
            <a:lstStyle/>
            <a:p>
              <a:pPr algn="l">
                <a:spcBef>
                  <a:spcPts val="0"/>
                </a:spcBef>
              </a:pPr>
              <a:r>
                <a:rPr lang="de-DE" sz="1400" dirty="0">
                  <a:solidFill>
                    <a:schemeClr val="tx1"/>
                  </a:solidFill>
                  <a:latin typeface="+mn-lt"/>
                </a:rPr>
                <a:t>Focus Area</a:t>
              </a:r>
            </a:p>
          </p:txBody>
        </p:sp>
        <p:grpSp>
          <p:nvGrpSpPr>
            <p:cNvPr id="147" name="Gruppieren 146"/>
            <p:cNvGrpSpPr/>
            <p:nvPr/>
          </p:nvGrpSpPr>
          <p:grpSpPr>
            <a:xfrm>
              <a:off x="5749840" y="1654561"/>
              <a:ext cx="307482" cy="627519"/>
              <a:chOff x="2935335" y="3405923"/>
              <a:chExt cx="307482" cy="627519"/>
            </a:xfrm>
          </p:grpSpPr>
          <p:grpSp>
            <p:nvGrpSpPr>
              <p:cNvPr id="148" name="Gruppieren 147"/>
              <p:cNvGrpSpPr/>
              <p:nvPr/>
            </p:nvGrpSpPr>
            <p:grpSpPr>
              <a:xfrm rot="10369154">
                <a:off x="2935335" y="3575185"/>
                <a:ext cx="307482" cy="458257"/>
                <a:chOff x="489831" y="3622855"/>
                <a:chExt cx="307482" cy="458257"/>
              </a:xfrm>
            </p:grpSpPr>
            <p:sp>
              <p:nvSpPr>
                <p:cNvPr id="150" name="Ellipse 149"/>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51" name="Bogen 150"/>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149" name="Flussdiagramm: Mehrere Dokumente 148"/>
              <p:cNvSpPr/>
              <p:nvPr/>
            </p:nvSpPr>
            <p:spPr>
              <a:xfrm>
                <a:off x="2970294" y="3405923"/>
                <a:ext cx="259862" cy="322989"/>
              </a:xfrm>
              <a:prstGeom prst="flowChartMultidocument">
                <a:avLst/>
              </a:prstGeom>
              <a:ln w="3175"/>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152" name="Gruppieren 151"/>
            <p:cNvGrpSpPr/>
            <p:nvPr/>
          </p:nvGrpSpPr>
          <p:grpSpPr>
            <a:xfrm>
              <a:off x="5768421" y="2810728"/>
              <a:ext cx="307482" cy="526027"/>
              <a:chOff x="987056" y="3632233"/>
              <a:chExt cx="307482" cy="526027"/>
            </a:xfrm>
          </p:grpSpPr>
          <p:grpSp>
            <p:nvGrpSpPr>
              <p:cNvPr id="153" name="Gruppieren 152"/>
              <p:cNvGrpSpPr/>
              <p:nvPr/>
            </p:nvGrpSpPr>
            <p:grpSpPr>
              <a:xfrm rot="10369154">
                <a:off x="987056" y="3700003"/>
                <a:ext cx="307482" cy="458257"/>
                <a:chOff x="489831" y="3622855"/>
                <a:chExt cx="307482" cy="458257"/>
              </a:xfrm>
            </p:grpSpPr>
            <p:sp>
              <p:nvSpPr>
                <p:cNvPr id="155" name="Ellipse 154"/>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56" name="Bogen 155"/>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154" name="Cube 153"/>
              <p:cNvSpPr/>
              <p:nvPr/>
            </p:nvSpPr>
            <p:spPr>
              <a:xfrm>
                <a:off x="1025321" y="3632233"/>
                <a:ext cx="245201" cy="233152"/>
              </a:xfrm>
              <a:prstGeom prst="cube">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sp>
          <p:nvSpPr>
            <p:cNvPr id="157" name="Textfeld 156"/>
            <p:cNvSpPr txBox="1"/>
            <p:nvPr/>
          </p:nvSpPr>
          <p:spPr>
            <a:xfrm>
              <a:off x="6078791" y="1725194"/>
              <a:ext cx="1149674" cy="523220"/>
            </a:xfrm>
            <a:prstGeom prst="rect">
              <a:avLst/>
            </a:prstGeom>
            <a:noFill/>
          </p:spPr>
          <p:txBody>
            <a:bodyPr wrap="none" rtlCol="0">
              <a:spAutoFit/>
            </a:bodyPr>
            <a:lstStyle/>
            <a:p>
              <a:pPr algn="l">
                <a:spcBef>
                  <a:spcPts val="0"/>
                </a:spcBef>
              </a:pPr>
              <a:r>
                <a:rPr lang="de-DE" sz="1400" dirty="0">
                  <a:solidFill>
                    <a:schemeClr val="tx1"/>
                  </a:solidFill>
                  <a:latin typeface="+mn-lt"/>
                </a:rPr>
                <a:t>Manuelle</a:t>
              </a:r>
              <a:br>
                <a:rPr lang="de-DE" sz="1400" dirty="0">
                  <a:solidFill>
                    <a:schemeClr val="tx1"/>
                  </a:solidFill>
                  <a:latin typeface="+mn-lt"/>
                </a:rPr>
              </a:br>
              <a:r>
                <a:rPr lang="de-DE" sz="1400" dirty="0">
                  <a:solidFill>
                    <a:schemeClr val="tx1"/>
                  </a:solidFill>
                  <a:latin typeface="+mn-lt"/>
                </a:rPr>
                <a:t>Datenpflege</a:t>
              </a:r>
            </a:p>
          </p:txBody>
        </p:sp>
        <p:sp>
          <p:nvSpPr>
            <p:cNvPr id="158" name="Textfeld 157"/>
            <p:cNvSpPr txBox="1"/>
            <p:nvPr/>
          </p:nvSpPr>
          <p:spPr>
            <a:xfrm>
              <a:off x="6114264" y="2782270"/>
              <a:ext cx="1208985" cy="523220"/>
            </a:xfrm>
            <a:prstGeom prst="rect">
              <a:avLst/>
            </a:prstGeom>
            <a:noFill/>
          </p:spPr>
          <p:txBody>
            <a:bodyPr wrap="none" rtlCol="0">
              <a:spAutoFit/>
            </a:bodyPr>
            <a:lstStyle/>
            <a:p>
              <a:pPr algn="l">
                <a:spcBef>
                  <a:spcPts val="0"/>
                </a:spcBef>
              </a:pPr>
              <a:r>
                <a:rPr lang="de-DE" sz="1400" dirty="0">
                  <a:solidFill>
                    <a:schemeClr val="tx1"/>
                  </a:solidFill>
                  <a:latin typeface="+mn-lt"/>
                </a:rPr>
                <a:t>Manuelle</a:t>
              </a:r>
              <a:br>
                <a:rPr lang="de-DE" sz="1400" dirty="0">
                  <a:solidFill>
                    <a:schemeClr val="tx1"/>
                  </a:solidFill>
                  <a:latin typeface="+mn-lt"/>
                </a:rPr>
              </a:br>
              <a:r>
                <a:rPr lang="de-DE" sz="1400" dirty="0">
                  <a:solidFill>
                    <a:schemeClr val="tx1"/>
                  </a:solidFill>
                  <a:latin typeface="+mn-lt"/>
                </a:rPr>
                <a:t>Modellierung</a:t>
              </a:r>
            </a:p>
          </p:txBody>
        </p:sp>
      </p:grpSp>
      <p:grpSp>
        <p:nvGrpSpPr>
          <p:cNvPr id="93" name="Gruppieren 92"/>
          <p:cNvGrpSpPr/>
          <p:nvPr/>
        </p:nvGrpSpPr>
        <p:grpSpPr>
          <a:xfrm>
            <a:off x="4130493" y="4694572"/>
            <a:ext cx="307482" cy="627519"/>
            <a:chOff x="2935335" y="3405923"/>
            <a:chExt cx="307482" cy="627519"/>
          </a:xfrm>
        </p:grpSpPr>
        <p:grpSp>
          <p:nvGrpSpPr>
            <p:cNvPr id="94" name="Gruppieren 93"/>
            <p:cNvGrpSpPr/>
            <p:nvPr/>
          </p:nvGrpSpPr>
          <p:grpSpPr>
            <a:xfrm rot="10369154">
              <a:off x="2935335" y="3575185"/>
              <a:ext cx="307482" cy="458257"/>
              <a:chOff x="489831" y="3622855"/>
              <a:chExt cx="307482" cy="458257"/>
            </a:xfrm>
          </p:grpSpPr>
          <p:sp>
            <p:nvSpPr>
              <p:cNvPr id="99" name="Ellipse 98"/>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00" name="Bogen 99"/>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95" name="Flussdiagramm: Mehrere Dokumente 94"/>
            <p:cNvSpPr/>
            <p:nvPr/>
          </p:nvSpPr>
          <p:spPr>
            <a:xfrm>
              <a:off x="2970294" y="3405923"/>
              <a:ext cx="259862" cy="322989"/>
            </a:xfrm>
            <a:prstGeom prst="flowChartMultidocument">
              <a:avLst/>
            </a:prstGeom>
            <a:ln w="3175"/>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spTree>
    <p:extLst>
      <p:ext uri="{BB962C8B-B14F-4D97-AF65-F5344CB8AC3E}">
        <p14:creationId xmlns:p14="http://schemas.microsoft.com/office/powerpoint/2010/main" val="1203868265"/>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ohne Template</a:t>
            </a:r>
          </a:p>
        </p:txBody>
      </p:sp>
      <p:sp>
        <p:nvSpPr>
          <p:cNvPr id="3" name="Inhaltsplatzhalter 2"/>
          <p:cNvSpPr>
            <a:spLocks noGrp="1"/>
          </p:cNvSpPr>
          <p:nvPr>
            <p:ph idx="1"/>
          </p:nvPr>
        </p:nvSpPr>
        <p:spPr/>
        <p:txBody>
          <a:bodyPr/>
          <a:lstStyle/>
          <a:p>
            <a:pPr marL="342900" indent="-342900">
              <a:buFont typeface="+mj-lt"/>
              <a:buAutoNum type="arabicPeriod"/>
            </a:pPr>
            <a:r>
              <a:rPr lang="de-DE" dirty="0"/>
              <a:t>Baugruppen analysieren. </a:t>
            </a:r>
            <a:r>
              <a:rPr lang="de-DE" b="1" dirty="0"/>
              <a:t>Statische Teile</a:t>
            </a:r>
            <a:r>
              <a:rPr lang="de-DE" dirty="0"/>
              <a:t>, die </a:t>
            </a:r>
            <a:r>
              <a:rPr lang="de-DE" b="1" dirty="0"/>
              <a:t>nicht </a:t>
            </a:r>
            <a:r>
              <a:rPr lang="de-DE" dirty="0"/>
              <a:t>in der Simulation beteiligt werden, und </a:t>
            </a:r>
            <a:r>
              <a:rPr lang="de-DE" b="1" dirty="0"/>
              <a:t>dynamische Teile</a:t>
            </a:r>
            <a:r>
              <a:rPr lang="de-DE" dirty="0"/>
              <a:t>, die in der Simulation beteiligt werden, werden unterschieden</a:t>
            </a:r>
          </a:p>
          <a:p>
            <a:pPr marL="342900" indent="-342900">
              <a:buFont typeface="+mj-lt"/>
              <a:buAutoNum type="arabicPeriod"/>
            </a:pPr>
            <a:r>
              <a:rPr lang="de-DE" dirty="0"/>
              <a:t>Dynamische Teile als Starrkörper definieren (statische Teile wird zweckmäßigerweise nicht als Starrkörper definiert)</a:t>
            </a:r>
          </a:p>
          <a:p>
            <a:pPr marL="342900" indent="-342900">
              <a:buFont typeface="+mj-lt"/>
              <a:buAutoNum type="arabicPeriod"/>
            </a:pPr>
            <a:r>
              <a:rPr lang="de-DE" dirty="0"/>
              <a:t>Gelenke definieren. Somit ist der Freiheitsgrad des Starrkörpers definiert. </a:t>
            </a:r>
          </a:p>
          <a:p>
            <a:pPr marL="342900" indent="-342900">
              <a:buFont typeface="+mj-lt"/>
              <a:buAutoNum type="arabicPeriod"/>
            </a:pPr>
            <a:r>
              <a:rPr lang="de-DE" dirty="0"/>
              <a:t>Gelenke mit Positions-/Geschwindigkeitsregler definieren, damit die Gelenke nicht mehr frei beweglich sind. Mit Positions-/Geschwindigkeitsregler lässt sich auch die Gelenke steuern</a:t>
            </a:r>
          </a:p>
          <a:p>
            <a:pPr marL="342900" indent="-342900">
              <a:buFont typeface="+mj-lt"/>
              <a:buAutoNum type="arabicPeriod"/>
            </a:pPr>
            <a:r>
              <a:rPr lang="de-DE" dirty="0"/>
              <a:t>Damit die Komponente nicht runterfällt, wird der Starrkörper als Anhang einer festen Verbindung definiert. </a:t>
            </a:r>
          </a:p>
          <a:p>
            <a:pPr marL="342900" indent="-342900">
              <a:buFont typeface="+mj-lt"/>
              <a:buAutoNum type="arabicPeriod"/>
            </a:pPr>
            <a:r>
              <a:rPr lang="de-DE" dirty="0"/>
              <a:t>Ein- und Ausgangssignale, die evtl. mit der SPS-Steuerung verbunden werden, werden mit Signaladapter definiert</a:t>
            </a:r>
          </a:p>
          <a:p>
            <a:pPr marL="342900" indent="-342900">
              <a:buFont typeface="+mj-lt"/>
              <a:buAutoNum type="arabicPeriod"/>
            </a:pPr>
            <a:r>
              <a:rPr lang="de-DE" dirty="0"/>
              <a:t>Operationen definieren. Operationen ohne eine Auslösungsbedingung wird von der Zeit ausgelöst</a:t>
            </a:r>
          </a:p>
          <a:p>
            <a:pPr marL="342900" indent="-342900">
              <a:buFont typeface="+mj-lt"/>
              <a:buAutoNum type="arabicPeriod"/>
            </a:pPr>
            <a:endParaRPr lang="de-DE" dirty="0"/>
          </a:p>
          <a:p>
            <a:pPr marL="342900" indent="-342900">
              <a:buFont typeface="+mj-lt"/>
              <a:buAutoNum type="arabicPeriod"/>
            </a:pPr>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30</a:t>
            </a:fld>
            <a:endParaRPr lang="de-DE"/>
          </a:p>
        </p:txBody>
      </p:sp>
    </p:spTree>
    <p:extLst>
      <p:ext uri="{BB962C8B-B14F-4D97-AF65-F5344CB8AC3E}">
        <p14:creationId xmlns:p14="http://schemas.microsoft.com/office/powerpoint/2010/main" val="604406651"/>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1</a:t>
            </a:r>
          </a:p>
        </p:txBody>
      </p:sp>
      <p:pic>
        <p:nvPicPr>
          <p:cNvPr id="5" name="Inhaltsplatzhalter 4"/>
          <p:cNvPicPr>
            <a:picLocks noGrp="1" noChangeAspect="1"/>
          </p:cNvPicPr>
          <p:nvPr>
            <p:ph idx="1"/>
          </p:nvPr>
        </p:nvPicPr>
        <p:blipFill>
          <a:blip r:embed="rId3"/>
          <a:stretch>
            <a:fillRect/>
          </a:stretch>
        </p:blipFill>
        <p:spPr>
          <a:xfrm>
            <a:off x="241303" y="1680556"/>
            <a:ext cx="8680941" cy="4740882"/>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31</a:t>
            </a:fld>
            <a:endParaRPr lang="de-DE"/>
          </a:p>
        </p:txBody>
      </p:sp>
      <p:sp>
        <p:nvSpPr>
          <p:cNvPr id="13" name="Textfeld 12"/>
          <p:cNvSpPr txBox="1"/>
          <p:nvPr/>
        </p:nvSpPr>
        <p:spPr>
          <a:xfrm>
            <a:off x="4723638" y="4886737"/>
            <a:ext cx="1501501"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Statische Teile</a:t>
            </a:r>
          </a:p>
        </p:txBody>
      </p:sp>
      <p:sp>
        <p:nvSpPr>
          <p:cNvPr id="17" name="Textfeld 16"/>
          <p:cNvSpPr txBox="1"/>
          <p:nvPr/>
        </p:nvSpPr>
        <p:spPr>
          <a:xfrm>
            <a:off x="4581773" y="5434704"/>
            <a:ext cx="1785232" cy="338554"/>
          </a:xfrm>
          <a:prstGeom prst="rect">
            <a:avLst/>
          </a:prstGeom>
          <a:solidFill>
            <a:schemeClr val="bg1"/>
          </a:solidFill>
          <a:ln>
            <a:solidFill>
              <a:srgbClr val="00B050"/>
            </a:solidFill>
          </a:ln>
        </p:spPr>
        <p:txBody>
          <a:bodyPr wrap="none" rtlCol="0">
            <a:spAutoFit/>
          </a:bodyPr>
          <a:lstStyle/>
          <a:p>
            <a:pPr algn="l">
              <a:spcBef>
                <a:spcPts val="0"/>
              </a:spcBef>
            </a:pPr>
            <a:r>
              <a:rPr lang="de-DE" sz="1600" dirty="0">
                <a:solidFill>
                  <a:schemeClr val="tx1"/>
                </a:solidFill>
                <a:latin typeface="+mn-lt"/>
              </a:rPr>
              <a:t>Dynamische Teile</a:t>
            </a:r>
          </a:p>
        </p:txBody>
      </p:sp>
      <p:sp>
        <p:nvSpPr>
          <p:cNvPr id="20" name="Ellipse 19"/>
          <p:cNvSpPr/>
          <p:nvPr/>
        </p:nvSpPr>
        <p:spPr>
          <a:xfrm>
            <a:off x="277849" y="2594171"/>
            <a:ext cx="1764738" cy="916545"/>
          </a:xfrm>
          <a:prstGeom prst="ellipse">
            <a:avLst/>
          </a:prstGeom>
          <a:noFill/>
          <a:ln w="19050">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2" name="Gerader Verbinder 21"/>
          <p:cNvCxnSpPr>
            <a:stCxn id="20" idx="4"/>
            <a:endCxn id="23" idx="0"/>
          </p:cNvCxnSpPr>
          <p:nvPr/>
        </p:nvCxnSpPr>
        <p:spPr bwMode="auto">
          <a:xfrm>
            <a:off x="1160218" y="3510716"/>
            <a:ext cx="1439432" cy="964063"/>
          </a:xfrm>
          <a:prstGeom prst="line">
            <a:avLst/>
          </a:prstGeom>
          <a:solidFill>
            <a:srgbClr val="6699FF"/>
          </a:solidFill>
          <a:ln w="12700" cap="flat" cmpd="sng" algn="ctr">
            <a:solidFill>
              <a:schemeClr val="tx1"/>
            </a:solidFill>
            <a:prstDash val="solid"/>
            <a:round/>
            <a:headEnd type="none" w="med" len="med"/>
            <a:tailEnd type="none" w="med" len="med"/>
          </a:ln>
          <a:effectLst/>
        </p:spPr>
      </p:cxnSp>
      <p:pic>
        <p:nvPicPr>
          <p:cNvPr id="23" name="Grafik 22"/>
          <p:cNvPicPr>
            <a:picLocks noChangeAspect="1"/>
          </p:cNvPicPr>
          <p:nvPr/>
        </p:nvPicPr>
        <p:blipFill>
          <a:blip r:embed="rId4"/>
          <a:stretch>
            <a:fillRect/>
          </a:stretch>
        </p:blipFill>
        <p:spPr>
          <a:xfrm>
            <a:off x="909024" y="4474779"/>
            <a:ext cx="3381252" cy="1309131"/>
          </a:xfrm>
          <a:prstGeom prst="rect">
            <a:avLst/>
          </a:prstGeom>
        </p:spPr>
      </p:pic>
      <p:sp>
        <p:nvSpPr>
          <p:cNvPr id="7" name="Rechteck 6"/>
          <p:cNvSpPr/>
          <p:nvPr/>
        </p:nvSpPr>
        <p:spPr>
          <a:xfrm>
            <a:off x="1314126" y="5315506"/>
            <a:ext cx="1899853" cy="332069"/>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6" name="Rechteck 5"/>
          <p:cNvSpPr/>
          <p:nvPr/>
        </p:nvSpPr>
        <p:spPr>
          <a:xfrm>
            <a:off x="1160218" y="4804618"/>
            <a:ext cx="2207671" cy="53532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stCxn id="7" idx="3"/>
            <a:endCxn id="17" idx="1"/>
          </p:cNvCxnSpPr>
          <p:nvPr/>
        </p:nvCxnSpPr>
        <p:spPr bwMode="auto">
          <a:xfrm>
            <a:off x="3213979" y="5481541"/>
            <a:ext cx="1367794" cy="122440"/>
          </a:xfrm>
          <a:prstGeom prst="line">
            <a:avLst/>
          </a:prstGeom>
          <a:solidFill>
            <a:srgbClr val="6699FF"/>
          </a:solidFill>
          <a:ln w="12700" cap="flat" cmpd="sng" algn="ctr">
            <a:solidFill>
              <a:srgbClr val="00B050"/>
            </a:solidFill>
            <a:prstDash val="solid"/>
            <a:round/>
            <a:headEnd type="none" w="med" len="med"/>
            <a:tailEnd type="none" w="med" len="med"/>
          </a:ln>
          <a:effectLst/>
        </p:spPr>
      </p:cxnSp>
      <p:cxnSp>
        <p:nvCxnSpPr>
          <p:cNvPr id="9" name="Gerader Verbinder 8"/>
          <p:cNvCxnSpPr>
            <a:stCxn id="6" idx="3"/>
            <a:endCxn id="13" idx="1"/>
          </p:cNvCxnSpPr>
          <p:nvPr/>
        </p:nvCxnSpPr>
        <p:spPr bwMode="auto">
          <a:xfrm flipV="1">
            <a:off x="3367889" y="5056014"/>
            <a:ext cx="1355749" cy="1626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3" name="Textfeld 2"/>
          <p:cNvSpPr txBox="1"/>
          <p:nvPr/>
        </p:nvSpPr>
        <p:spPr>
          <a:xfrm>
            <a:off x="205088" y="1114141"/>
            <a:ext cx="8481711"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Baugruppen analysieren. </a:t>
            </a:r>
            <a:r>
              <a:rPr lang="de-DE" sz="1600" b="1" dirty="0">
                <a:solidFill>
                  <a:schemeClr val="tx1"/>
                </a:solidFill>
                <a:latin typeface="+mn-lt"/>
              </a:rPr>
              <a:t>Statische Teile</a:t>
            </a:r>
            <a:r>
              <a:rPr lang="de-DE" sz="1600" dirty="0">
                <a:solidFill>
                  <a:schemeClr val="tx1"/>
                </a:solidFill>
                <a:latin typeface="+mn-lt"/>
              </a:rPr>
              <a:t>, die </a:t>
            </a:r>
            <a:r>
              <a:rPr lang="de-DE" sz="1600" b="1" dirty="0">
                <a:solidFill>
                  <a:schemeClr val="tx1"/>
                </a:solidFill>
                <a:latin typeface="+mn-lt"/>
              </a:rPr>
              <a:t>nicht</a:t>
            </a:r>
            <a:r>
              <a:rPr lang="de-DE" sz="1600" dirty="0">
                <a:solidFill>
                  <a:schemeClr val="tx1"/>
                </a:solidFill>
                <a:latin typeface="+mn-lt"/>
              </a:rPr>
              <a:t> in der Simulation beteiligen, und </a:t>
            </a:r>
            <a:r>
              <a:rPr lang="de-DE" sz="1600" b="1" dirty="0">
                <a:solidFill>
                  <a:schemeClr val="tx1"/>
                </a:solidFill>
                <a:latin typeface="+mn-lt"/>
              </a:rPr>
              <a:t>dynamische Teile</a:t>
            </a:r>
            <a:r>
              <a:rPr lang="de-DE" sz="1600" dirty="0">
                <a:solidFill>
                  <a:schemeClr val="tx1"/>
                </a:solidFill>
                <a:latin typeface="+mn-lt"/>
              </a:rPr>
              <a:t>, die in der Simulation beteiligen, werden unterschieden</a:t>
            </a:r>
          </a:p>
          <a:p>
            <a:pPr algn="l">
              <a:spcBef>
                <a:spcPts val="0"/>
              </a:spcBef>
            </a:pPr>
            <a:endParaRPr lang="de-DE" sz="1600" dirty="0">
              <a:solidFill>
                <a:schemeClr val="tx1"/>
              </a:solidFill>
              <a:latin typeface="+mn-lt"/>
            </a:endParaRPr>
          </a:p>
        </p:txBody>
      </p:sp>
    </p:spTree>
    <p:extLst>
      <p:ext uri="{BB962C8B-B14F-4D97-AF65-F5344CB8AC3E}">
        <p14:creationId xmlns:p14="http://schemas.microsoft.com/office/powerpoint/2010/main" val="3477372939"/>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2</a:t>
            </a:r>
          </a:p>
        </p:txBody>
      </p:sp>
      <p:sp>
        <p:nvSpPr>
          <p:cNvPr id="4" name="Foliennummernplatzhalter 3"/>
          <p:cNvSpPr>
            <a:spLocks noGrp="1"/>
          </p:cNvSpPr>
          <p:nvPr>
            <p:ph type="sldNum" sz="quarter" idx="10"/>
          </p:nvPr>
        </p:nvSpPr>
        <p:spPr/>
        <p:txBody>
          <a:bodyPr/>
          <a:lstStyle/>
          <a:p>
            <a:fld id="{A9D39160-6622-4657-899B-E48054115A88}" type="slidenum">
              <a:rPr lang="de-DE" smtClean="0"/>
              <a:t>32</a:t>
            </a:fld>
            <a:endParaRPr lang="de-DE"/>
          </a:p>
        </p:txBody>
      </p:sp>
      <p:pic>
        <p:nvPicPr>
          <p:cNvPr id="7" name="Grafik 6"/>
          <p:cNvPicPr>
            <a:picLocks noChangeAspect="1"/>
          </p:cNvPicPr>
          <p:nvPr/>
        </p:nvPicPr>
        <p:blipFill>
          <a:blip r:embed="rId2"/>
          <a:stretch>
            <a:fillRect/>
          </a:stretch>
        </p:blipFill>
        <p:spPr>
          <a:xfrm>
            <a:off x="4343093" y="2088104"/>
            <a:ext cx="4420213" cy="4283506"/>
          </a:xfrm>
          <a:prstGeom prst="rect">
            <a:avLst/>
          </a:prstGeom>
        </p:spPr>
      </p:pic>
      <p:pic>
        <p:nvPicPr>
          <p:cNvPr id="9" name="Inhaltsplatzhalter 8"/>
          <p:cNvPicPr>
            <a:picLocks noGrp="1" noChangeAspect="1"/>
          </p:cNvPicPr>
          <p:nvPr>
            <p:ph idx="1"/>
          </p:nvPr>
        </p:nvPicPr>
        <p:blipFill>
          <a:blip r:embed="rId3"/>
          <a:stretch>
            <a:fillRect/>
          </a:stretch>
        </p:blipFill>
        <p:spPr>
          <a:xfrm>
            <a:off x="492374" y="2040204"/>
            <a:ext cx="3562828" cy="2808563"/>
          </a:xfrm>
          <a:prstGeom prst="rect">
            <a:avLst/>
          </a:prstGeom>
        </p:spPr>
      </p:pic>
      <p:sp>
        <p:nvSpPr>
          <p:cNvPr id="10" name="Pfeil nach rechts 9"/>
          <p:cNvSpPr/>
          <p:nvPr/>
        </p:nvSpPr>
        <p:spPr>
          <a:xfrm rot="1578926">
            <a:off x="3657077" y="3871780"/>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Dynamische Teile als Starrkörper definieren (statische Teile werden zweckmäßigerweise nicht als Starrkörper definiert). Ist ein Teil als ein Starrkörper definiert, wird das Teil von der Simulationsumgebung beeinflusst. Z.B. das Teil fällt aufgrund der Schwerkraft runter</a:t>
            </a:r>
            <a:endParaRPr lang="de-DE" sz="1600" dirty="0">
              <a:solidFill>
                <a:srgbClr val="FF0000"/>
              </a:solidFill>
              <a:latin typeface="+mn-lt"/>
            </a:endParaRPr>
          </a:p>
        </p:txBody>
      </p:sp>
      <p:sp>
        <p:nvSpPr>
          <p:cNvPr id="11" name="Textfeld 10"/>
          <p:cNvSpPr txBox="1"/>
          <p:nvPr/>
        </p:nvSpPr>
        <p:spPr>
          <a:xfrm>
            <a:off x="187384" y="4945597"/>
            <a:ext cx="4172808" cy="1077218"/>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rPr>
              <a:t>Statische Teile, die nicht als Starrkörper definiert werden, „schwebt“ im Raum und werden nicht in der Simulation teilnehmen. </a:t>
            </a:r>
            <a:endParaRPr lang="de-DE" sz="1600" dirty="0">
              <a:solidFill>
                <a:srgbClr val="FF0000"/>
              </a:solidFill>
              <a:latin typeface="+mn-lt"/>
            </a:endParaRPr>
          </a:p>
        </p:txBody>
      </p:sp>
    </p:spTree>
    <p:extLst>
      <p:ext uri="{BB962C8B-B14F-4D97-AF65-F5344CB8AC3E}">
        <p14:creationId xmlns:p14="http://schemas.microsoft.com/office/powerpoint/2010/main" val="675299019"/>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3</a:t>
            </a:r>
          </a:p>
        </p:txBody>
      </p:sp>
      <p:pic>
        <p:nvPicPr>
          <p:cNvPr id="5" name="Inhaltsplatzhalter 4"/>
          <p:cNvPicPr>
            <a:picLocks noGrp="1" noChangeAspect="1"/>
          </p:cNvPicPr>
          <p:nvPr>
            <p:ph idx="1"/>
          </p:nvPr>
        </p:nvPicPr>
        <p:blipFill>
          <a:blip r:embed="rId2"/>
          <a:stretch>
            <a:fillRect/>
          </a:stretch>
        </p:blipFill>
        <p:spPr>
          <a:xfrm>
            <a:off x="241303" y="2109116"/>
            <a:ext cx="3617525" cy="2835998"/>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33</a:t>
            </a:fld>
            <a:endParaRPr lang="de-DE"/>
          </a:p>
        </p:txBody>
      </p:sp>
      <p:pic>
        <p:nvPicPr>
          <p:cNvPr id="6" name="Grafik 5"/>
          <p:cNvPicPr>
            <a:picLocks noChangeAspect="1"/>
          </p:cNvPicPr>
          <p:nvPr/>
        </p:nvPicPr>
        <p:blipFill>
          <a:blip r:embed="rId3"/>
          <a:stretch>
            <a:fillRect/>
          </a:stretch>
        </p:blipFill>
        <p:spPr>
          <a:xfrm>
            <a:off x="3750398" y="2825950"/>
            <a:ext cx="5248747" cy="3286222"/>
          </a:xfrm>
          <a:prstGeom prst="rect">
            <a:avLst/>
          </a:prstGeom>
        </p:spPr>
      </p:pic>
      <p:sp>
        <p:nvSpPr>
          <p:cNvPr id="7" name="Pfeil nach rechts 6"/>
          <p:cNvSpPr/>
          <p:nvPr/>
        </p:nvSpPr>
        <p:spPr>
          <a:xfrm rot="1578926">
            <a:off x="3091825" y="4220091"/>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242868"/>
            <a:ext cx="8481712" cy="338554"/>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definieren. Somit ist der Freiheitsgrad des Starrkörpers definiert.  </a:t>
            </a:r>
          </a:p>
        </p:txBody>
      </p:sp>
    </p:spTree>
    <p:extLst>
      <p:ext uri="{BB962C8B-B14F-4D97-AF65-F5344CB8AC3E}">
        <p14:creationId xmlns:p14="http://schemas.microsoft.com/office/powerpoint/2010/main" val="2036198762"/>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4</a:t>
            </a:r>
          </a:p>
        </p:txBody>
      </p:sp>
      <p:pic>
        <p:nvPicPr>
          <p:cNvPr id="5" name="Inhaltsplatzhalter 4"/>
          <p:cNvPicPr>
            <a:picLocks noGrp="1" noChangeAspect="1"/>
          </p:cNvPicPr>
          <p:nvPr>
            <p:ph idx="1"/>
          </p:nvPr>
        </p:nvPicPr>
        <p:blipFill>
          <a:blip r:embed="rId2"/>
          <a:stretch>
            <a:fillRect/>
          </a:stretch>
        </p:blipFill>
        <p:spPr>
          <a:xfrm>
            <a:off x="96448" y="1771639"/>
            <a:ext cx="4932355" cy="3056771"/>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34</a:t>
            </a:fld>
            <a:endParaRPr lang="de-DE"/>
          </a:p>
        </p:txBody>
      </p:sp>
      <p:pic>
        <p:nvPicPr>
          <p:cNvPr id="6" name="Grafik 5"/>
          <p:cNvPicPr>
            <a:picLocks noChangeAspect="1"/>
          </p:cNvPicPr>
          <p:nvPr/>
        </p:nvPicPr>
        <p:blipFill>
          <a:blip r:embed="rId3"/>
          <a:stretch>
            <a:fillRect/>
          </a:stretch>
        </p:blipFill>
        <p:spPr>
          <a:xfrm>
            <a:off x="2765262" y="3218547"/>
            <a:ext cx="6061407" cy="3001894"/>
          </a:xfrm>
          <a:prstGeom prst="rect">
            <a:avLst/>
          </a:prstGeom>
        </p:spPr>
      </p:pic>
      <p:sp>
        <p:nvSpPr>
          <p:cNvPr id="7" name="Pfeil nach rechts 6"/>
          <p:cNvSpPr/>
          <p:nvPr/>
        </p:nvSpPr>
        <p:spPr>
          <a:xfrm rot="1578926">
            <a:off x="2063666" y="4230197"/>
            <a:ext cx="1140880"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8" name="Textfeld 7"/>
          <p:cNvSpPr txBox="1"/>
          <p:nvPr/>
        </p:nvSpPr>
        <p:spPr>
          <a:xfrm>
            <a:off x="205088" y="1114141"/>
            <a:ext cx="8481712" cy="830997"/>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Gelenke mit Positions-/Geschwindigkeitsregler definieren, damit die Gelenke nicht mehr frei beweglich sind. Mit </a:t>
            </a:r>
            <a:r>
              <a:rPr lang="de-DE" sz="1600" dirty="0">
                <a:solidFill>
                  <a:schemeClr val="tx1"/>
                </a:solidFill>
              </a:rPr>
              <a:t>Positions-/Geschwindigkeitsregler lässt sich auch die Gelenke steuern</a:t>
            </a:r>
            <a:endParaRPr lang="de-DE" sz="1600" dirty="0">
              <a:solidFill>
                <a:schemeClr val="tx1"/>
              </a:solidFill>
              <a:latin typeface="+mn-lt"/>
            </a:endParaRPr>
          </a:p>
        </p:txBody>
      </p:sp>
    </p:spTree>
    <p:extLst>
      <p:ext uri="{BB962C8B-B14F-4D97-AF65-F5344CB8AC3E}">
        <p14:creationId xmlns:p14="http://schemas.microsoft.com/office/powerpoint/2010/main" val="2804638688"/>
      </p:ext>
    </p:extLst>
  </p:cSld>
  <p:clrMapOvr>
    <a:masterClrMapping/>
  </p:clrMapOvr>
  <p:transition>
    <p:strips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5</a:t>
            </a:r>
          </a:p>
        </p:txBody>
      </p:sp>
      <p:sp>
        <p:nvSpPr>
          <p:cNvPr id="4" name="Foliennummernplatzhalter 3"/>
          <p:cNvSpPr>
            <a:spLocks noGrp="1"/>
          </p:cNvSpPr>
          <p:nvPr>
            <p:ph type="sldNum" sz="quarter" idx="10"/>
          </p:nvPr>
        </p:nvSpPr>
        <p:spPr/>
        <p:txBody>
          <a:bodyPr/>
          <a:lstStyle/>
          <a:p>
            <a:fld id="{A9D39160-6622-4657-899B-E48054115A88}" type="slidenum">
              <a:rPr lang="de-DE" smtClean="0"/>
              <a:t>35</a:t>
            </a:fld>
            <a:endParaRPr lang="de-DE"/>
          </a:p>
        </p:txBody>
      </p:sp>
      <p:pic>
        <p:nvPicPr>
          <p:cNvPr id="6" name="Inhaltsplatzhalter 5"/>
          <p:cNvPicPr>
            <a:picLocks noGrp="1" noChangeAspect="1"/>
          </p:cNvPicPr>
          <p:nvPr>
            <p:ph idx="1"/>
          </p:nvPr>
        </p:nvPicPr>
        <p:blipFill>
          <a:blip r:embed="rId2"/>
          <a:stretch>
            <a:fillRect/>
          </a:stretch>
        </p:blipFill>
        <p:spPr>
          <a:xfrm>
            <a:off x="457200" y="1659427"/>
            <a:ext cx="8229600" cy="4407508"/>
          </a:xfrm>
          <a:prstGeom prst="rect">
            <a:avLst/>
          </a:prstGeom>
        </p:spPr>
      </p:pic>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Damit die Komponente nicht „runterfällt“, wird der Starrkörper als Anhang einer festen Verbindung definiert. </a:t>
            </a:r>
          </a:p>
        </p:txBody>
      </p:sp>
    </p:spTree>
    <p:extLst>
      <p:ext uri="{BB962C8B-B14F-4D97-AF65-F5344CB8AC3E}">
        <p14:creationId xmlns:p14="http://schemas.microsoft.com/office/powerpoint/2010/main" val="3034138706"/>
      </p:ext>
    </p:extLst>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6</a:t>
            </a:r>
          </a:p>
        </p:txBody>
      </p:sp>
      <p:pic>
        <p:nvPicPr>
          <p:cNvPr id="5" name="Inhaltsplatzhalter 4"/>
          <p:cNvPicPr>
            <a:picLocks noGrp="1" noChangeAspect="1"/>
          </p:cNvPicPr>
          <p:nvPr>
            <p:ph idx="1"/>
          </p:nvPr>
        </p:nvPicPr>
        <p:blipFill>
          <a:blip r:embed="rId2"/>
          <a:stretch>
            <a:fillRect/>
          </a:stretch>
        </p:blipFill>
        <p:spPr>
          <a:xfrm>
            <a:off x="418924" y="1698915"/>
            <a:ext cx="5786273" cy="463850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36</a:t>
            </a:fld>
            <a:endParaRPr lang="de-DE"/>
          </a:p>
        </p:txBody>
      </p:sp>
      <p:cxnSp>
        <p:nvCxnSpPr>
          <p:cNvPr id="7" name="Gerade Verbindung mit Pfeil 6"/>
          <p:cNvCxnSpPr/>
          <p:nvPr/>
        </p:nvCxnSpPr>
        <p:spPr bwMode="auto">
          <a:xfrm flipH="1">
            <a:off x="2480650" y="2797516"/>
            <a:ext cx="1566249" cy="823865"/>
          </a:xfrm>
          <a:prstGeom prst="straightConnector1">
            <a:avLst/>
          </a:prstGeom>
          <a:solidFill>
            <a:srgbClr val="6699FF"/>
          </a:solidFill>
          <a:ln w="12700" cap="flat" cmpd="sng" algn="ctr">
            <a:solidFill>
              <a:srgbClr val="FF0000"/>
            </a:solidFill>
            <a:prstDash val="solid"/>
            <a:round/>
            <a:headEnd type="triangle"/>
            <a:tailEnd type="triangle"/>
          </a:ln>
          <a:effectLst/>
        </p:spPr>
      </p:cxnSp>
      <p:sp>
        <p:nvSpPr>
          <p:cNvPr id="8" name="Textfeld 7"/>
          <p:cNvSpPr txBox="1"/>
          <p:nvPr/>
        </p:nvSpPr>
        <p:spPr>
          <a:xfrm>
            <a:off x="6533595" y="3602462"/>
            <a:ext cx="1560042" cy="338554"/>
          </a:xfrm>
          <a:prstGeom prst="rect">
            <a:avLst/>
          </a:prstGeom>
          <a:solidFill>
            <a:schemeClr val="bg1"/>
          </a:solidFill>
          <a:ln>
            <a:solidFill>
              <a:srgbClr val="FF0000"/>
            </a:solidFill>
          </a:ln>
        </p:spPr>
        <p:txBody>
          <a:bodyPr wrap="none" rtlCol="0">
            <a:spAutoFit/>
          </a:bodyPr>
          <a:lstStyle/>
          <a:p>
            <a:pPr algn="l">
              <a:spcBef>
                <a:spcPts val="0"/>
              </a:spcBef>
            </a:pPr>
            <a:r>
              <a:rPr lang="de-DE" sz="1600" dirty="0">
                <a:solidFill>
                  <a:schemeClr val="tx1"/>
                </a:solidFill>
                <a:latin typeface="+mn-lt"/>
              </a:rPr>
              <a:t>Signal Eingabe</a:t>
            </a:r>
          </a:p>
        </p:txBody>
      </p:sp>
      <p:sp>
        <p:nvSpPr>
          <p:cNvPr id="9" name="Rechteck 8"/>
          <p:cNvSpPr/>
          <p:nvPr/>
        </p:nvSpPr>
        <p:spPr>
          <a:xfrm>
            <a:off x="3877367" y="3687639"/>
            <a:ext cx="2125081" cy="4369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a:stCxn id="9" idx="3"/>
            <a:endCxn id="8" idx="1"/>
          </p:cNvCxnSpPr>
          <p:nvPr/>
        </p:nvCxnSpPr>
        <p:spPr bwMode="auto">
          <a:xfrm flipV="1">
            <a:off x="6002448" y="3771739"/>
            <a:ext cx="531147" cy="13437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4" name="Textfeld 13"/>
          <p:cNvSpPr txBox="1"/>
          <p:nvPr/>
        </p:nvSpPr>
        <p:spPr>
          <a:xfrm>
            <a:off x="6427811" y="2458849"/>
            <a:ext cx="1839112"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15" name="Rechteck 14"/>
          <p:cNvSpPr/>
          <p:nvPr/>
        </p:nvSpPr>
        <p:spPr>
          <a:xfrm>
            <a:off x="3962132" y="2624262"/>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15" idx="3"/>
            <a:endCxn id="14" idx="1"/>
          </p:cNvCxnSpPr>
          <p:nvPr/>
        </p:nvCxnSpPr>
        <p:spPr bwMode="auto">
          <a:xfrm flipV="1">
            <a:off x="5917681" y="2628126"/>
            <a:ext cx="510130" cy="169389"/>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21" name="Textfeld 20"/>
          <p:cNvSpPr txBox="1"/>
          <p:nvPr/>
        </p:nvSpPr>
        <p:spPr>
          <a:xfrm>
            <a:off x="6533595" y="4453576"/>
            <a:ext cx="2040037" cy="584775"/>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Signalzuweisung</a:t>
            </a:r>
            <a:br>
              <a:rPr lang="de-DE" sz="1600" dirty="0">
                <a:solidFill>
                  <a:schemeClr val="tx1"/>
                </a:solidFill>
                <a:latin typeface="+mn-lt"/>
              </a:rPr>
            </a:br>
            <a:r>
              <a:rPr lang="de-DE" sz="1600" dirty="0">
                <a:solidFill>
                  <a:schemeClr val="tx1"/>
                </a:solidFill>
                <a:latin typeface="+mn-lt"/>
              </a:rPr>
              <a:t>zu Objektparameter</a:t>
            </a:r>
          </a:p>
        </p:txBody>
      </p:sp>
      <p:sp>
        <p:nvSpPr>
          <p:cNvPr id="22" name="Rechteck 21"/>
          <p:cNvSpPr/>
          <p:nvPr/>
        </p:nvSpPr>
        <p:spPr>
          <a:xfrm>
            <a:off x="3949792" y="4668199"/>
            <a:ext cx="1955549" cy="34650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3" name="Gerader Verbinder 22"/>
          <p:cNvCxnSpPr>
            <a:stCxn id="22" idx="3"/>
            <a:endCxn id="21" idx="1"/>
          </p:cNvCxnSpPr>
          <p:nvPr/>
        </p:nvCxnSpPr>
        <p:spPr bwMode="auto">
          <a:xfrm flipV="1">
            <a:off x="5905341" y="4745964"/>
            <a:ext cx="628254" cy="9548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Ein- und Ausgangssignale, die evtl. mit der SPS-Steuerung verbunden werden, werden mit Signaladapter definiert</a:t>
            </a:r>
          </a:p>
        </p:txBody>
      </p:sp>
    </p:spTree>
    <p:extLst>
      <p:ext uri="{BB962C8B-B14F-4D97-AF65-F5344CB8AC3E}">
        <p14:creationId xmlns:p14="http://schemas.microsoft.com/office/powerpoint/2010/main" val="3250035624"/>
      </p:ext>
    </p:extLst>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Schritt 7</a:t>
            </a:r>
          </a:p>
        </p:txBody>
      </p:sp>
      <p:pic>
        <p:nvPicPr>
          <p:cNvPr id="5" name="Inhaltsplatzhalter 4"/>
          <p:cNvPicPr>
            <a:picLocks noGrp="1" noChangeAspect="1"/>
          </p:cNvPicPr>
          <p:nvPr>
            <p:ph idx="1"/>
          </p:nvPr>
        </p:nvPicPr>
        <p:blipFill>
          <a:blip r:embed="rId2"/>
          <a:stretch>
            <a:fillRect/>
          </a:stretch>
        </p:blipFill>
        <p:spPr>
          <a:xfrm>
            <a:off x="241303" y="1698916"/>
            <a:ext cx="6180361" cy="4674729"/>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37</a:t>
            </a:fld>
            <a:endParaRPr lang="de-DE"/>
          </a:p>
        </p:txBody>
      </p:sp>
      <p:sp>
        <p:nvSpPr>
          <p:cNvPr id="6" name="Textfeld 5"/>
          <p:cNvSpPr txBox="1"/>
          <p:nvPr/>
        </p:nvSpPr>
        <p:spPr>
          <a:xfrm>
            <a:off x="6553200" y="5784444"/>
            <a:ext cx="1952791"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Trigger-Bedingung</a:t>
            </a:r>
          </a:p>
        </p:txBody>
      </p:sp>
      <p:sp>
        <p:nvSpPr>
          <p:cNvPr id="7" name="Rechteck 6"/>
          <p:cNvSpPr/>
          <p:nvPr/>
        </p:nvSpPr>
        <p:spPr>
          <a:xfrm>
            <a:off x="2287722" y="4544120"/>
            <a:ext cx="2139422" cy="2813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a:stCxn id="7" idx="3"/>
            <a:endCxn id="6" idx="1"/>
          </p:cNvCxnSpPr>
          <p:nvPr/>
        </p:nvCxnSpPr>
        <p:spPr bwMode="auto">
          <a:xfrm>
            <a:off x="4427144" y="4684811"/>
            <a:ext cx="2126056" cy="1268910"/>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8" name="Gerade Verbindung mit Pfeil 17"/>
          <p:cNvCxnSpPr>
            <a:stCxn id="7" idx="3"/>
          </p:cNvCxnSpPr>
          <p:nvPr/>
        </p:nvCxnSpPr>
        <p:spPr bwMode="auto">
          <a:xfrm flipV="1">
            <a:off x="4427144" y="4544120"/>
            <a:ext cx="479834" cy="140691"/>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19" name="Textfeld 18"/>
          <p:cNvSpPr txBox="1"/>
          <p:nvPr/>
        </p:nvSpPr>
        <p:spPr>
          <a:xfrm>
            <a:off x="6553200" y="1766677"/>
            <a:ext cx="1727564"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Operationsobjekt</a:t>
            </a:r>
          </a:p>
        </p:txBody>
      </p:sp>
      <p:sp>
        <p:nvSpPr>
          <p:cNvPr id="20" name="Rechteck 19"/>
          <p:cNvSpPr/>
          <p:nvPr/>
        </p:nvSpPr>
        <p:spPr>
          <a:xfrm>
            <a:off x="2094306" y="2401455"/>
            <a:ext cx="2326740" cy="24527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stCxn id="20" idx="3"/>
            <a:endCxn id="19" idx="1"/>
          </p:cNvCxnSpPr>
          <p:nvPr/>
        </p:nvCxnSpPr>
        <p:spPr bwMode="auto">
          <a:xfrm flipV="1">
            <a:off x="4421046" y="1935954"/>
            <a:ext cx="2132154" cy="588141"/>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24" name="Gerade Verbindung mit Pfeil 23"/>
          <p:cNvCxnSpPr/>
          <p:nvPr/>
        </p:nvCxnSpPr>
        <p:spPr bwMode="auto">
          <a:xfrm flipV="1">
            <a:off x="930936" y="2441579"/>
            <a:ext cx="1163370" cy="1042244"/>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cxnSp>
        <p:nvCxnSpPr>
          <p:cNvPr id="26" name="Gerade Verbindung mit Pfeil 25"/>
          <p:cNvCxnSpPr/>
          <p:nvPr/>
        </p:nvCxnSpPr>
        <p:spPr bwMode="auto">
          <a:xfrm flipH="1" flipV="1">
            <a:off x="4427143" y="2474047"/>
            <a:ext cx="552263" cy="1473762"/>
          </a:xfrm>
          <a:prstGeom prst="straightConnector1">
            <a:avLst/>
          </a:prstGeom>
          <a:solidFill>
            <a:srgbClr val="6699FF"/>
          </a:solidFill>
          <a:ln w="28575" cap="flat" cmpd="sng" algn="ctr">
            <a:solidFill>
              <a:srgbClr val="FF0000"/>
            </a:solidFill>
            <a:prstDash val="dash"/>
            <a:round/>
            <a:headEnd type="none" w="med" len="med"/>
            <a:tailEnd type="none" w="med" len="med"/>
          </a:ln>
          <a:effectLst/>
        </p:spPr>
      </p:cxnSp>
      <p:sp>
        <p:nvSpPr>
          <p:cNvPr id="29" name="Textfeld 28"/>
          <p:cNvSpPr txBox="1"/>
          <p:nvPr/>
        </p:nvSpPr>
        <p:spPr>
          <a:xfrm>
            <a:off x="6553200" y="3371143"/>
            <a:ext cx="1698378" cy="338554"/>
          </a:xfrm>
          <a:prstGeom prst="rect">
            <a:avLst/>
          </a:prstGeom>
          <a:solidFill>
            <a:schemeClr val="bg1"/>
          </a:solidFill>
          <a:ln>
            <a:solidFill>
              <a:srgbClr val="FF0000"/>
            </a:solidFill>
          </a:ln>
        </p:spPr>
        <p:txBody>
          <a:bodyPr wrap="square" rtlCol="0">
            <a:spAutoFit/>
          </a:bodyPr>
          <a:lstStyle/>
          <a:p>
            <a:pPr algn="l">
              <a:spcBef>
                <a:spcPts val="0"/>
              </a:spcBef>
            </a:pPr>
            <a:r>
              <a:rPr lang="de-DE" sz="1600" dirty="0">
                <a:solidFill>
                  <a:schemeClr val="tx1"/>
                </a:solidFill>
                <a:latin typeface="+mn-lt"/>
              </a:rPr>
              <a:t>Objektparameter</a:t>
            </a:r>
          </a:p>
        </p:txBody>
      </p:sp>
      <p:sp>
        <p:nvSpPr>
          <p:cNvPr id="30" name="Rechteck 29"/>
          <p:cNvSpPr/>
          <p:nvPr/>
        </p:nvSpPr>
        <p:spPr>
          <a:xfrm>
            <a:off x="2094306" y="3257170"/>
            <a:ext cx="1979753" cy="56650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31" name="Gerader Verbinder 30"/>
          <p:cNvCxnSpPr>
            <a:stCxn id="30" idx="3"/>
            <a:endCxn id="29" idx="1"/>
          </p:cNvCxnSpPr>
          <p:nvPr/>
        </p:nvCxnSpPr>
        <p:spPr bwMode="auto">
          <a:xfrm flipV="1">
            <a:off x="4074059" y="3540420"/>
            <a:ext cx="2479141" cy="1"/>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7" name="Textfeld 16"/>
          <p:cNvSpPr txBox="1"/>
          <p:nvPr/>
        </p:nvSpPr>
        <p:spPr>
          <a:xfrm>
            <a:off x="205088" y="1114141"/>
            <a:ext cx="8481712" cy="584775"/>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de-DE" sz="1600" dirty="0">
                <a:solidFill>
                  <a:schemeClr val="tx1"/>
                </a:solidFill>
                <a:latin typeface="+mn-lt"/>
              </a:rPr>
              <a:t>Operationen definieren. Operationen ohne eine Auslösungsbedingung wird von der Zeit ausgelöst</a:t>
            </a:r>
          </a:p>
        </p:txBody>
      </p:sp>
    </p:spTree>
    <p:extLst>
      <p:ext uri="{BB962C8B-B14F-4D97-AF65-F5344CB8AC3E}">
        <p14:creationId xmlns:p14="http://schemas.microsoft.com/office/powerpoint/2010/main" val="3941477105"/>
      </p:ext>
    </p:extLst>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mit Template</a:t>
            </a:r>
          </a:p>
        </p:txBody>
      </p:sp>
      <p:sp>
        <p:nvSpPr>
          <p:cNvPr id="3" name="Inhaltsplatzhalter 2"/>
          <p:cNvSpPr>
            <a:spLocks noGrp="1"/>
          </p:cNvSpPr>
          <p:nvPr>
            <p:ph idx="1"/>
          </p:nvPr>
        </p:nvSpPr>
        <p:spPr/>
        <p:txBody>
          <a:bodyPr/>
          <a:lstStyle/>
          <a:p>
            <a:pPr marL="342900" indent="-342900">
              <a:buFont typeface="+mj-lt"/>
              <a:buAutoNum type="arabicPeriod"/>
            </a:pPr>
            <a:r>
              <a:rPr lang="de-DE" dirty="0"/>
              <a:t>Gewünschte Template auswählen und benennen</a:t>
            </a:r>
          </a:p>
          <a:p>
            <a:pPr marL="342900" indent="-342900">
              <a:buFont typeface="+mj-lt"/>
              <a:buAutoNum type="arabicPeriod"/>
            </a:pPr>
            <a:r>
              <a:rPr lang="de-DE" dirty="0"/>
              <a:t>Einbau der richtigen Komponenten in die im Template vorgesehene Platz mit dem Befehl </a:t>
            </a:r>
            <a:r>
              <a:rPr lang="de-DE" i="1" dirty="0"/>
              <a:t>„Komponente ersetzen“</a:t>
            </a:r>
          </a:p>
          <a:p>
            <a:pPr marL="342900" indent="-342900">
              <a:buFont typeface="+mj-lt"/>
              <a:buAutoNum type="arabicPeriod"/>
            </a:pPr>
            <a:r>
              <a:rPr lang="de-DE" dirty="0"/>
              <a:t>Positionieren die Komponente in der Baugruppe darstellungsmäßig richtig</a:t>
            </a:r>
          </a:p>
          <a:p>
            <a:pPr marL="342900" indent="-342900">
              <a:buFont typeface="+mj-lt"/>
              <a:buAutoNum type="arabicPeriod"/>
            </a:pPr>
            <a:r>
              <a:rPr lang="de-DE" dirty="0"/>
              <a:t>Operationen und Signale je nach Bedarf anpassen, hinzufügen oder ändern</a:t>
            </a:r>
          </a:p>
          <a:p>
            <a:pPr marL="342900" indent="-342900">
              <a:buFont typeface="+mj-lt"/>
              <a:buAutoNum type="arabicPeriod"/>
            </a:pPr>
            <a:endParaRPr lang="de-DE" dirty="0"/>
          </a:p>
        </p:txBody>
      </p:sp>
      <p:sp>
        <p:nvSpPr>
          <p:cNvPr id="5" name="Foliennummernplatzhalter 4"/>
          <p:cNvSpPr>
            <a:spLocks noGrp="1"/>
          </p:cNvSpPr>
          <p:nvPr>
            <p:ph type="sldNum" sz="quarter" idx="10"/>
          </p:nvPr>
        </p:nvSpPr>
        <p:spPr/>
        <p:txBody>
          <a:bodyPr/>
          <a:lstStyle/>
          <a:p>
            <a:fld id="{A9D39160-6622-4657-899B-E48054115A88}" type="slidenum">
              <a:rPr lang="de-DE" smtClean="0"/>
              <a:t>38</a:t>
            </a:fld>
            <a:endParaRPr lang="de-DE"/>
          </a:p>
        </p:txBody>
      </p:sp>
    </p:spTree>
    <p:extLst>
      <p:ext uri="{BB962C8B-B14F-4D97-AF65-F5344CB8AC3E}">
        <p14:creationId xmlns:p14="http://schemas.microsoft.com/office/powerpoint/2010/main" val="3752628575"/>
      </p:ext>
    </p:extLst>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Beispielhaftes MCD Template von ELP</a:t>
            </a:r>
          </a:p>
        </p:txBody>
      </p:sp>
      <p:pic>
        <p:nvPicPr>
          <p:cNvPr id="4" name="Grafik 3"/>
          <p:cNvPicPr>
            <a:picLocks noChangeAspect="1"/>
          </p:cNvPicPr>
          <p:nvPr/>
        </p:nvPicPr>
        <p:blipFill>
          <a:blip r:embed="rId2"/>
          <a:stretch>
            <a:fillRect/>
          </a:stretch>
        </p:blipFill>
        <p:spPr>
          <a:xfrm>
            <a:off x="1373515" y="1222505"/>
            <a:ext cx="6451290" cy="5082188"/>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39</a:t>
            </a:fld>
            <a:endParaRPr lang="de-DE"/>
          </a:p>
        </p:txBody>
      </p:sp>
    </p:spTree>
    <p:extLst>
      <p:ext uri="{BB962C8B-B14F-4D97-AF65-F5344CB8AC3E}">
        <p14:creationId xmlns:p14="http://schemas.microsoft.com/office/powerpoint/2010/main" val="1778723316"/>
      </p:ext>
    </p:extLst>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Prozessablauf von </a:t>
            </a:r>
            <a:r>
              <a:rPr lang="de-DE" dirty="0" err="1"/>
              <a:t>Kinematisierung</a:t>
            </a:r>
            <a:r>
              <a:rPr lang="de-DE" dirty="0"/>
              <a:t> zur Versorgung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4</a:t>
            </a:fld>
            <a:endParaRPr lang="de-DE">
              <a:solidFill>
                <a:prstClr val="white"/>
              </a:solidFill>
            </a:endParaRPr>
          </a:p>
        </p:txBody>
      </p:sp>
      <p:pic>
        <p:nvPicPr>
          <p:cNvPr id="7" name="Grafik 6"/>
          <p:cNvPicPr>
            <a:picLocks noChangeAspect="1"/>
          </p:cNvPicPr>
          <p:nvPr/>
        </p:nvPicPr>
        <p:blipFill>
          <a:blip r:embed="rId2"/>
          <a:stretch>
            <a:fillRect/>
          </a:stretch>
        </p:blipFill>
        <p:spPr>
          <a:xfrm>
            <a:off x="1465068" y="3647252"/>
            <a:ext cx="900226" cy="599571"/>
          </a:xfrm>
          <a:prstGeom prst="rect">
            <a:avLst/>
          </a:prstGeom>
        </p:spPr>
      </p:pic>
      <p:cxnSp>
        <p:nvCxnSpPr>
          <p:cNvPr id="11" name="Gerader Verbinder 10"/>
          <p:cNvCxnSpPr>
            <a:stCxn id="75" idx="2"/>
            <a:endCxn id="7" idx="0"/>
          </p:cNvCxnSpPr>
          <p:nvPr/>
        </p:nvCxnSpPr>
        <p:spPr bwMode="auto">
          <a:xfrm>
            <a:off x="852161" y="2760595"/>
            <a:ext cx="1063020" cy="886657"/>
          </a:xfrm>
          <a:prstGeom prst="line">
            <a:avLst/>
          </a:prstGeom>
          <a:solidFill>
            <a:srgbClr val="6699FF"/>
          </a:solidFill>
          <a:ln w="12700" cap="flat" cmpd="sng" algn="ctr">
            <a:solidFill>
              <a:schemeClr val="tx1"/>
            </a:solidFill>
            <a:prstDash val="solid"/>
            <a:round/>
            <a:headEnd type="none" w="med" len="med"/>
            <a:tailEnd type="triangle" w="med" len="med"/>
          </a:ln>
          <a:effectLst/>
        </p:spPr>
      </p:cxnSp>
      <p:sp>
        <p:nvSpPr>
          <p:cNvPr id="38" name="Pfeil nach rechts 37"/>
          <p:cNvSpPr/>
          <p:nvPr/>
        </p:nvSpPr>
        <p:spPr>
          <a:xfrm>
            <a:off x="2802887" y="3616303"/>
            <a:ext cx="1257760" cy="661468"/>
          </a:xfrm>
          <a:prstGeom prst="rightArrow">
            <a:avLst>
              <a:gd name="adj1" fmla="val 50000"/>
              <a:gd name="adj2" fmla="val 76936"/>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cxnSp>
        <p:nvCxnSpPr>
          <p:cNvPr id="41" name="Gerade Verbindung mit Pfeil 40"/>
          <p:cNvCxnSpPr>
            <a:stCxn id="87" idx="3"/>
            <a:endCxn id="39" idx="1"/>
          </p:cNvCxnSpPr>
          <p:nvPr/>
        </p:nvCxnSpPr>
        <p:spPr bwMode="auto">
          <a:xfrm flipV="1">
            <a:off x="5631278" y="3766657"/>
            <a:ext cx="2504009" cy="468306"/>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grpSp>
        <p:nvGrpSpPr>
          <p:cNvPr id="76" name="Gruppieren 75"/>
          <p:cNvGrpSpPr/>
          <p:nvPr/>
        </p:nvGrpSpPr>
        <p:grpSpPr>
          <a:xfrm>
            <a:off x="264500" y="1562294"/>
            <a:ext cx="1175322" cy="1198301"/>
            <a:chOff x="886647" y="1749068"/>
            <a:chExt cx="1175322" cy="1198301"/>
          </a:xfrm>
        </p:grpSpPr>
        <p:pic>
          <p:nvPicPr>
            <p:cNvPr id="6" name="Grafik 5"/>
            <p:cNvPicPr>
              <a:picLocks noChangeAspect="1"/>
            </p:cNvPicPr>
            <p:nvPr/>
          </p:nvPicPr>
          <p:blipFill>
            <a:blip r:embed="rId3"/>
            <a:stretch>
              <a:fillRect/>
            </a:stretch>
          </p:blipFill>
          <p:spPr>
            <a:xfrm flipH="1">
              <a:off x="1147993" y="1749068"/>
              <a:ext cx="652631" cy="720310"/>
            </a:xfrm>
            <a:prstGeom prst="rect">
              <a:avLst/>
            </a:prstGeom>
          </p:spPr>
        </p:pic>
        <p:sp>
          <p:nvSpPr>
            <p:cNvPr id="75" name="Textfeld 74"/>
            <p:cNvSpPr txBox="1"/>
            <p:nvPr/>
          </p:nvSpPr>
          <p:spPr>
            <a:xfrm>
              <a:off x="886647" y="2362594"/>
              <a:ext cx="1175322" cy="584775"/>
            </a:xfrm>
            <a:prstGeom prst="rect">
              <a:avLst/>
            </a:prstGeom>
            <a:noFill/>
          </p:spPr>
          <p:txBody>
            <a:bodyPr wrap="none" rtlCol="0">
              <a:spAutoFit/>
            </a:bodyPr>
            <a:lstStyle/>
            <a:p>
              <a:pPr algn="ctr">
                <a:spcBef>
                  <a:spcPts val="0"/>
                </a:spcBef>
              </a:pPr>
              <a:r>
                <a:rPr lang="de-DE" sz="1600" dirty="0">
                  <a:solidFill>
                    <a:schemeClr val="tx1"/>
                  </a:solidFill>
                  <a:latin typeface="+mn-lt"/>
                </a:rPr>
                <a:t>Schunk</a:t>
              </a:r>
            </a:p>
            <a:p>
              <a:pPr algn="ctr">
                <a:spcBef>
                  <a:spcPts val="0"/>
                </a:spcBef>
              </a:pPr>
              <a:r>
                <a:rPr lang="de-DE" sz="1600" dirty="0">
                  <a:solidFill>
                    <a:schemeClr val="tx1"/>
                  </a:solidFill>
                  <a:latin typeface="+mn-lt"/>
                </a:rPr>
                <a:t>Datenbank</a:t>
              </a:r>
            </a:p>
          </p:txBody>
        </p:sp>
      </p:grpSp>
      <p:grpSp>
        <p:nvGrpSpPr>
          <p:cNvPr id="86" name="Gruppieren 85"/>
          <p:cNvGrpSpPr/>
          <p:nvPr/>
        </p:nvGrpSpPr>
        <p:grpSpPr>
          <a:xfrm>
            <a:off x="1421805" y="2505969"/>
            <a:ext cx="1276311" cy="799768"/>
            <a:chOff x="2059918" y="2528878"/>
            <a:chExt cx="1276311" cy="799768"/>
          </a:xfrm>
        </p:grpSpPr>
        <p:pic>
          <p:nvPicPr>
            <p:cNvPr id="16" name="Grafik 15"/>
            <p:cNvPicPr>
              <a:picLocks noChangeAspect="1"/>
            </p:cNvPicPr>
            <p:nvPr/>
          </p:nvPicPr>
          <p:blipFill>
            <a:blip r:embed="rId4"/>
            <a:stretch>
              <a:fillRect/>
            </a:stretch>
          </p:blipFill>
          <p:spPr>
            <a:xfrm>
              <a:off x="2421361" y="2528878"/>
              <a:ext cx="527528" cy="527528"/>
            </a:xfrm>
            <a:prstGeom prst="rect">
              <a:avLst/>
            </a:prstGeom>
          </p:spPr>
        </p:pic>
        <p:sp>
          <p:nvSpPr>
            <p:cNvPr id="85" name="Textfeld 84"/>
            <p:cNvSpPr txBox="1"/>
            <p:nvPr/>
          </p:nvSpPr>
          <p:spPr>
            <a:xfrm>
              <a:off x="2059918" y="2990092"/>
              <a:ext cx="1276311" cy="338554"/>
            </a:xfrm>
            <a:prstGeom prst="rect">
              <a:avLst/>
            </a:prstGeom>
            <a:noFill/>
          </p:spPr>
          <p:txBody>
            <a:bodyPr wrap="none" rtlCol="0">
              <a:spAutoFit/>
            </a:bodyPr>
            <a:lstStyle/>
            <a:p>
              <a:pPr algn="l">
                <a:spcBef>
                  <a:spcPts val="0"/>
                </a:spcBef>
              </a:pPr>
              <a:r>
                <a:rPr lang="de-DE" sz="1600" dirty="0">
                  <a:solidFill>
                    <a:schemeClr val="tx1"/>
                  </a:solidFill>
                  <a:latin typeface="+mn-lt"/>
                </a:rPr>
                <a:t>CAD Modell</a:t>
              </a:r>
            </a:p>
          </p:txBody>
        </p:sp>
      </p:grpSp>
      <p:grpSp>
        <p:nvGrpSpPr>
          <p:cNvPr id="89" name="Gruppieren 88"/>
          <p:cNvGrpSpPr/>
          <p:nvPr/>
        </p:nvGrpSpPr>
        <p:grpSpPr>
          <a:xfrm>
            <a:off x="4308480" y="3624803"/>
            <a:ext cx="1322798" cy="779437"/>
            <a:chOff x="4739526" y="3815093"/>
            <a:chExt cx="1322798" cy="779437"/>
          </a:xfrm>
        </p:grpSpPr>
        <p:grpSp>
          <p:nvGrpSpPr>
            <p:cNvPr id="25" name="Gruppieren 24"/>
            <p:cNvGrpSpPr/>
            <p:nvPr/>
          </p:nvGrpSpPr>
          <p:grpSpPr>
            <a:xfrm>
              <a:off x="4860184" y="3815093"/>
              <a:ext cx="726057" cy="532860"/>
              <a:chOff x="4868743" y="2449044"/>
              <a:chExt cx="882990" cy="602801"/>
            </a:xfrm>
          </p:grpSpPr>
          <p:pic>
            <p:nvPicPr>
              <p:cNvPr id="23" name="Grafik 22"/>
              <p:cNvPicPr>
                <a:picLocks noChangeAspect="1"/>
              </p:cNvPicPr>
              <p:nvPr/>
            </p:nvPicPr>
            <p:blipFill>
              <a:blip r:embed="rId4"/>
              <a:stretch>
                <a:fillRect/>
              </a:stretch>
            </p:blipFill>
            <p:spPr>
              <a:xfrm>
                <a:off x="5148932" y="2449044"/>
                <a:ext cx="602801" cy="602801"/>
              </a:xfrm>
              <a:prstGeom prst="rect">
                <a:avLst/>
              </a:prstGeom>
            </p:spPr>
          </p:pic>
          <p:pic>
            <p:nvPicPr>
              <p:cNvPr id="24" name="Grafik 23"/>
              <p:cNvPicPr>
                <a:picLocks noChangeAspect="1"/>
              </p:cNvPicPr>
              <p:nvPr/>
            </p:nvPicPr>
            <p:blipFill>
              <a:blip r:embed="rId5"/>
              <a:stretch>
                <a:fillRect/>
              </a:stretch>
            </p:blipFill>
            <p:spPr>
              <a:xfrm>
                <a:off x="4868743" y="2610349"/>
                <a:ext cx="280189" cy="280189"/>
              </a:xfrm>
              <a:prstGeom prst="rect">
                <a:avLst/>
              </a:prstGeom>
            </p:spPr>
          </p:pic>
        </p:grpSp>
        <p:sp>
          <p:nvSpPr>
            <p:cNvPr id="87" name="Textfeld 86"/>
            <p:cNvSpPr txBox="1"/>
            <p:nvPr/>
          </p:nvSpPr>
          <p:spPr>
            <a:xfrm>
              <a:off x="4739526" y="4255976"/>
              <a:ext cx="1322798" cy="338554"/>
            </a:xfrm>
            <a:prstGeom prst="rect">
              <a:avLst/>
            </a:prstGeom>
            <a:noFill/>
          </p:spPr>
          <p:txBody>
            <a:bodyPr wrap="none" rtlCol="0">
              <a:spAutoFit/>
            </a:bodyPr>
            <a:lstStyle/>
            <a:p>
              <a:pPr algn="l">
                <a:spcBef>
                  <a:spcPts val="0"/>
                </a:spcBef>
              </a:pPr>
              <a:r>
                <a:rPr lang="de-DE" sz="1600" dirty="0">
                  <a:solidFill>
                    <a:schemeClr val="tx1"/>
                  </a:solidFill>
                  <a:latin typeface="+mn-lt"/>
                </a:rPr>
                <a:t>MCD-Modell</a:t>
              </a:r>
            </a:p>
          </p:txBody>
        </p:sp>
      </p:grpSp>
      <p:grpSp>
        <p:nvGrpSpPr>
          <p:cNvPr id="98" name="Gruppieren 97"/>
          <p:cNvGrpSpPr/>
          <p:nvPr/>
        </p:nvGrpSpPr>
        <p:grpSpPr>
          <a:xfrm>
            <a:off x="8027592" y="3517536"/>
            <a:ext cx="776175" cy="792792"/>
            <a:chOff x="6628166" y="5281196"/>
            <a:chExt cx="776175" cy="792792"/>
          </a:xfrm>
        </p:grpSpPr>
        <p:pic>
          <p:nvPicPr>
            <p:cNvPr id="39" name="Grafik 38"/>
            <p:cNvPicPr>
              <a:picLocks noChangeAspect="1"/>
            </p:cNvPicPr>
            <p:nvPr/>
          </p:nvPicPr>
          <p:blipFill>
            <a:blip r:embed="rId6"/>
            <a:stretch>
              <a:fillRect/>
            </a:stretch>
          </p:blipFill>
          <p:spPr>
            <a:xfrm>
              <a:off x="6735861" y="5281196"/>
              <a:ext cx="535744" cy="498242"/>
            </a:xfrm>
            <a:prstGeom prst="rect">
              <a:avLst/>
            </a:prstGeom>
          </p:spPr>
        </p:pic>
        <p:sp>
          <p:nvSpPr>
            <p:cNvPr id="95" name="Textfeld 94"/>
            <p:cNvSpPr txBox="1"/>
            <p:nvPr/>
          </p:nvSpPr>
          <p:spPr>
            <a:xfrm>
              <a:off x="6628166" y="5735434"/>
              <a:ext cx="776175" cy="338554"/>
            </a:xfrm>
            <a:prstGeom prst="rect">
              <a:avLst/>
            </a:prstGeom>
            <a:noFill/>
          </p:spPr>
          <p:txBody>
            <a:bodyPr wrap="none" rtlCol="0">
              <a:spAutoFit/>
            </a:bodyPr>
            <a:lstStyle/>
            <a:p>
              <a:pPr algn="l">
                <a:spcBef>
                  <a:spcPts val="0"/>
                </a:spcBef>
              </a:pPr>
              <a:r>
                <a:rPr lang="de-DE" sz="1600" dirty="0">
                  <a:solidFill>
                    <a:schemeClr val="tx1"/>
                  </a:solidFill>
                  <a:latin typeface="+mn-lt"/>
                </a:rPr>
                <a:t>Kunde</a:t>
              </a:r>
            </a:p>
          </p:txBody>
        </p:sp>
      </p:grpSp>
      <p:grpSp>
        <p:nvGrpSpPr>
          <p:cNvPr id="100" name="Gruppieren 99"/>
          <p:cNvGrpSpPr/>
          <p:nvPr/>
        </p:nvGrpSpPr>
        <p:grpSpPr>
          <a:xfrm>
            <a:off x="1242381" y="4245183"/>
            <a:ext cx="1348446" cy="850581"/>
            <a:chOff x="2169512" y="4468692"/>
            <a:chExt cx="1348446" cy="850581"/>
          </a:xfrm>
        </p:grpSpPr>
        <p:pic>
          <p:nvPicPr>
            <p:cNvPr id="5" name="Grafik 4"/>
            <p:cNvPicPr>
              <a:picLocks noChangeAspect="1"/>
            </p:cNvPicPr>
            <p:nvPr/>
          </p:nvPicPr>
          <p:blipFill>
            <a:blip r:embed="rId7"/>
            <a:stretch>
              <a:fillRect/>
            </a:stretch>
          </p:blipFill>
          <p:spPr>
            <a:xfrm>
              <a:off x="2621032" y="4468692"/>
              <a:ext cx="445406" cy="582154"/>
            </a:xfrm>
            <a:prstGeom prst="rect">
              <a:avLst/>
            </a:prstGeom>
          </p:spPr>
        </p:pic>
        <p:sp>
          <p:nvSpPr>
            <p:cNvPr id="99" name="Textfeld 98"/>
            <p:cNvSpPr txBox="1"/>
            <p:nvPr/>
          </p:nvSpPr>
          <p:spPr>
            <a:xfrm>
              <a:off x="2169512" y="4980719"/>
              <a:ext cx="1348446" cy="338554"/>
            </a:xfrm>
            <a:prstGeom prst="rect">
              <a:avLst/>
            </a:prstGeom>
            <a:noFill/>
          </p:spPr>
          <p:txBody>
            <a:bodyPr wrap="none" rtlCol="0">
              <a:spAutoFit/>
            </a:bodyPr>
            <a:lstStyle/>
            <a:p>
              <a:pPr algn="l">
                <a:spcBef>
                  <a:spcPts val="0"/>
                </a:spcBef>
              </a:pPr>
              <a:r>
                <a:rPr lang="de-DE" sz="1600" dirty="0">
                  <a:solidFill>
                    <a:schemeClr val="tx1"/>
                  </a:solidFill>
                  <a:latin typeface="+mn-lt"/>
                </a:rPr>
                <a:t>Konstrukteur</a:t>
              </a:r>
            </a:p>
          </p:txBody>
        </p:sp>
      </p:grpSp>
      <p:sp>
        <p:nvSpPr>
          <p:cNvPr id="101" name="Textfeld 100"/>
          <p:cNvSpPr txBox="1"/>
          <p:nvPr/>
        </p:nvSpPr>
        <p:spPr>
          <a:xfrm>
            <a:off x="2753261" y="3252442"/>
            <a:ext cx="1653017" cy="338554"/>
          </a:xfrm>
          <a:prstGeom prst="rect">
            <a:avLst/>
          </a:prstGeom>
          <a:ln/>
        </p:spPr>
        <p:style>
          <a:lnRef idx="1">
            <a:schemeClr val="accent2"/>
          </a:lnRef>
          <a:fillRef idx="3">
            <a:schemeClr val="accent2"/>
          </a:fillRef>
          <a:effectRef idx="2">
            <a:schemeClr val="accent2"/>
          </a:effectRef>
          <a:fontRef idx="minor">
            <a:schemeClr val="lt1"/>
          </a:fontRef>
        </p:style>
        <p:txBody>
          <a:bodyPr wrap="none" rtlCol="0">
            <a:spAutoFit/>
          </a:bodyPr>
          <a:lstStyle/>
          <a:p>
            <a:pPr algn="l">
              <a:spcBef>
                <a:spcPts val="0"/>
              </a:spcBef>
            </a:pPr>
            <a:r>
              <a:rPr lang="de-DE" sz="1600" dirty="0" err="1">
                <a:solidFill>
                  <a:schemeClr val="bg1"/>
                </a:solidFill>
                <a:latin typeface="+mn-lt"/>
              </a:rPr>
              <a:t>Kinematisierung</a:t>
            </a:r>
            <a:endParaRPr lang="de-DE" sz="1600" dirty="0">
              <a:solidFill>
                <a:schemeClr val="bg1"/>
              </a:solidFill>
              <a:latin typeface="+mn-lt"/>
            </a:endParaRPr>
          </a:p>
        </p:txBody>
      </p:sp>
      <p:grpSp>
        <p:nvGrpSpPr>
          <p:cNvPr id="102" name="Gruppieren 101"/>
          <p:cNvGrpSpPr/>
          <p:nvPr/>
        </p:nvGrpSpPr>
        <p:grpSpPr>
          <a:xfrm>
            <a:off x="6004355" y="2013535"/>
            <a:ext cx="1680205" cy="1170249"/>
            <a:chOff x="4353976" y="1777121"/>
            <a:chExt cx="1680205" cy="1170249"/>
          </a:xfrm>
        </p:grpSpPr>
        <p:pic>
          <p:nvPicPr>
            <p:cNvPr id="103" name="Grafik 102"/>
            <p:cNvPicPr>
              <a:picLocks noChangeAspect="1"/>
            </p:cNvPicPr>
            <p:nvPr/>
          </p:nvPicPr>
          <p:blipFill>
            <a:blip r:embed="rId3"/>
            <a:stretch>
              <a:fillRect/>
            </a:stretch>
          </p:blipFill>
          <p:spPr>
            <a:xfrm flipH="1">
              <a:off x="4872855" y="1777121"/>
              <a:ext cx="642443" cy="709066"/>
            </a:xfrm>
            <a:prstGeom prst="rect">
              <a:avLst/>
            </a:prstGeom>
          </p:spPr>
        </p:pic>
        <p:sp>
          <p:nvSpPr>
            <p:cNvPr id="104" name="Textfeld 103"/>
            <p:cNvSpPr txBox="1"/>
            <p:nvPr/>
          </p:nvSpPr>
          <p:spPr>
            <a:xfrm>
              <a:off x="4353976" y="2362595"/>
              <a:ext cx="1680205" cy="584775"/>
            </a:xfrm>
            <a:prstGeom prst="rect">
              <a:avLst/>
            </a:prstGeom>
            <a:noFill/>
          </p:spPr>
          <p:txBody>
            <a:bodyPr wrap="none" rtlCol="0">
              <a:spAutoFit/>
            </a:bodyPr>
            <a:lstStyle/>
            <a:p>
              <a:pPr algn="ctr">
                <a:spcBef>
                  <a:spcPts val="0"/>
                </a:spcBef>
              </a:pPr>
              <a:r>
                <a:rPr lang="de-DE" sz="1600" dirty="0">
                  <a:solidFill>
                    <a:schemeClr val="tx1"/>
                  </a:solidFill>
                  <a:latin typeface="+mn-lt"/>
                </a:rPr>
                <a:t>CADENAS:</a:t>
              </a:r>
            </a:p>
            <a:p>
              <a:pPr algn="ctr">
                <a:spcBef>
                  <a:spcPts val="0"/>
                </a:spcBef>
              </a:pPr>
              <a:r>
                <a:rPr lang="de-DE" sz="1600" dirty="0" err="1">
                  <a:solidFill>
                    <a:schemeClr val="tx1"/>
                  </a:solidFill>
                  <a:latin typeface="+mn-lt"/>
                </a:rPr>
                <a:t>PARTcommunity</a:t>
              </a:r>
              <a:endParaRPr lang="de-DE" sz="1600" dirty="0">
                <a:solidFill>
                  <a:schemeClr val="tx1"/>
                </a:solidFill>
                <a:latin typeface="+mn-lt"/>
              </a:endParaRPr>
            </a:p>
          </p:txBody>
        </p:sp>
      </p:grpSp>
      <p:cxnSp>
        <p:nvCxnSpPr>
          <p:cNvPr id="105" name="Gerader Verbinder 104"/>
          <p:cNvCxnSpPr>
            <a:stCxn id="104" idx="1"/>
            <a:endCxn id="23" idx="3"/>
          </p:cNvCxnSpPr>
          <p:nvPr/>
        </p:nvCxnSpPr>
        <p:spPr bwMode="auto">
          <a:xfrm flipH="1">
            <a:off x="5155195" y="2891397"/>
            <a:ext cx="849160" cy="999836"/>
          </a:xfrm>
          <a:prstGeom prst="line">
            <a:avLst/>
          </a:prstGeom>
          <a:solidFill>
            <a:srgbClr val="6699FF"/>
          </a:solidFill>
          <a:ln w="12700" cap="flat" cmpd="sng" algn="ctr">
            <a:solidFill>
              <a:schemeClr val="tx1"/>
            </a:solidFill>
            <a:prstDash val="dash"/>
            <a:round/>
            <a:headEnd type="triangle" w="med" len="med"/>
            <a:tailEnd type="none" w="med" len="med"/>
          </a:ln>
          <a:effectLst/>
        </p:spPr>
      </p:cxnSp>
      <p:grpSp>
        <p:nvGrpSpPr>
          <p:cNvPr id="108" name="Gruppieren 107"/>
          <p:cNvGrpSpPr/>
          <p:nvPr/>
        </p:nvGrpSpPr>
        <p:grpSpPr>
          <a:xfrm>
            <a:off x="7980489" y="1562294"/>
            <a:ext cx="776175" cy="782990"/>
            <a:chOff x="7679032" y="2023460"/>
            <a:chExt cx="776175" cy="782990"/>
          </a:xfrm>
        </p:grpSpPr>
        <p:pic>
          <p:nvPicPr>
            <p:cNvPr id="109" name="Grafik 108"/>
            <p:cNvPicPr>
              <a:picLocks noChangeAspect="1"/>
            </p:cNvPicPr>
            <p:nvPr/>
          </p:nvPicPr>
          <p:blipFill>
            <a:blip r:embed="rId6"/>
            <a:stretch>
              <a:fillRect/>
            </a:stretch>
          </p:blipFill>
          <p:spPr>
            <a:xfrm>
              <a:off x="7799247" y="2023460"/>
              <a:ext cx="535744" cy="498242"/>
            </a:xfrm>
            <a:prstGeom prst="rect">
              <a:avLst/>
            </a:prstGeom>
          </p:spPr>
        </p:pic>
        <p:sp>
          <p:nvSpPr>
            <p:cNvPr id="110" name="Textfeld 109"/>
            <p:cNvSpPr txBox="1"/>
            <p:nvPr/>
          </p:nvSpPr>
          <p:spPr>
            <a:xfrm>
              <a:off x="7679032" y="2467896"/>
              <a:ext cx="776175" cy="338554"/>
            </a:xfrm>
            <a:prstGeom prst="rect">
              <a:avLst/>
            </a:prstGeom>
            <a:noFill/>
          </p:spPr>
          <p:txBody>
            <a:bodyPr wrap="none" rtlCol="0">
              <a:spAutoFit/>
            </a:bodyPr>
            <a:lstStyle/>
            <a:p>
              <a:pPr algn="l">
                <a:spcBef>
                  <a:spcPts val="0"/>
                </a:spcBef>
              </a:pPr>
              <a:r>
                <a:rPr lang="de-DE" sz="1600" dirty="0">
                  <a:solidFill>
                    <a:schemeClr val="tx1"/>
                  </a:solidFill>
                  <a:latin typeface="+mn-lt"/>
                </a:rPr>
                <a:t>Kunde</a:t>
              </a:r>
            </a:p>
          </p:txBody>
        </p:sp>
      </p:grpSp>
      <p:cxnSp>
        <p:nvCxnSpPr>
          <p:cNvPr id="111" name="Gerader Verbinder 110"/>
          <p:cNvCxnSpPr>
            <a:stCxn id="109" idx="1"/>
            <a:endCxn id="103" idx="1"/>
          </p:cNvCxnSpPr>
          <p:nvPr/>
        </p:nvCxnSpPr>
        <p:spPr bwMode="auto">
          <a:xfrm flipH="1">
            <a:off x="7165677" y="1811415"/>
            <a:ext cx="935027" cy="556653"/>
          </a:xfrm>
          <a:prstGeom prst="line">
            <a:avLst/>
          </a:prstGeom>
          <a:solidFill>
            <a:srgbClr val="6699FF"/>
          </a:solidFill>
          <a:ln w="12700" cap="flat" cmpd="sng" algn="ctr">
            <a:solidFill>
              <a:schemeClr val="tx1"/>
            </a:solidFill>
            <a:prstDash val="dash"/>
            <a:round/>
            <a:headEnd type="triangle" w="med" len="med"/>
            <a:tailEnd type="none" w="med" len="med"/>
          </a:ln>
          <a:effectLst/>
        </p:spPr>
      </p:cxnSp>
      <p:grpSp>
        <p:nvGrpSpPr>
          <p:cNvPr id="3" name="Gruppieren 2"/>
          <p:cNvGrpSpPr/>
          <p:nvPr/>
        </p:nvGrpSpPr>
        <p:grpSpPr>
          <a:xfrm>
            <a:off x="6384441" y="3725316"/>
            <a:ext cx="764953" cy="657534"/>
            <a:chOff x="5439135" y="4737404"/>
            <a:chExt cx="764953" cy="657534"/>
          </a:xfrm>
        </p:grpSpPr>
        <p:pic>
          <p:nvPicPr>
            <p:cNvPr id="43" name="Grafik 42"/>
            <p:cNvPicPr>
              <a:picLocks noChangeAspect="1"/>
            </p:cNvPicPr>
            <p:nvPr/>
          </p:nvPicPr>
          <p:blipFill>
            <a:blip r:embed="rId8"/>
            <a:stretch>
              <a:fillRect/>
            </a:stretch>
          </p:blipFill>
          <p:spPr>
            <a:xfrm>
              <a:off x="5616132" y="4737404"/>
              <a:ext cx="410957" cy="410957"/>
            </a:xfrm>
            <a:prstGeom prst="rect">
              <a:avLst/>
            </a:prstGeom>
          </p:spPr>
        </p:pic>
        <p:sp>
          <p:nvSpPr>
            <p:cNvPr id="45" name="Textfeld 44"/>
            <p:cNvSpPr txBox="1"/>
            <p:nvPr/>
          </p:nvSpPr>
          <p:spPr>
            <a:xfrm>
              <a:off x="5439135" y="5056384"/>
              <a:ext cx="764953" cy="338554"/>
            </a:xfrm>
            <a:prstGeom prst="rect">
              <a:avLst/>
            </a:prstGeom>
            <a:noFill/>
          </p:spPr>
          <p:txBody>
            <a:bodyPr wrap="none" rtlCol="0">
              <a:spAutoFit/>
            </a:bodyPr>
            <a:lstStyle/>
            <a:p>
              <a:pPr algn="l">
                <a:spcBef>
                  <a:spcPts val="0"/>
                </a:spcBef>
              </a:pPr>
              <a:r>
                <a:rPr lang="de-DE" sz="1600" dirty="0">
                  <a:solidFill>
                    <a:schemeClr val="tx1"/>
                  </a:solidFill>
                  <a:latin typeface="+mn-lt"/>
                </a:rPr>
                <a:t>E-Mail</a:t>
              </a:r>
            </a:p>
          </p:txBody>
        </p:sp>
      </p:grpSp>
      <p:cxnSp>
        <p:nvCxnSpPr>
          <p:cNvPr id="46" name="Gerade Verbindung mit Pfeil 45"/>
          <p:cNvCxnSpPr>
            <a:stCxn id="87" idx="2"/>
            <a:endCxn id="50" idx="1"/>
          </p:cNvCxnSpPr>
          <p:nvPr/>
        </p:nvCxnSpPr>
        <p:spPr bwMode="auto">
          <a:xfrm>
            <a:off x="4969879" y="4404240"/>
            <a:ext cx="3152887" cy="955104"/>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grpSp>
        <p:nvGrpSpPr>
          <p:cNvPr id="49" name="Gruppieren 48"/>
          <p:cNvGrpSpPr/>
          <p:nvPr/>
        </p:nvGrpSpPr>
        <p:grpSpPr>
          <a:xfrm>
            <a:off x="8015071" y="5110223"/>
            <a:ext cx="776175" cy="792792"/>
            <a:chOff x="6628166" y="5281196"/>
            <a:chExt cx="776175" cy="792792"/>
          </a:xfrm>
        </p:grpSpPr>
        <p:pic>
          <p:nvPicPr>
            <p:cNvPr id="50" name="Grafik 49"/>
            <p:cNvPicPr>
              <a:picLocks noChangeAspect="1"/>
            </p:cNvPicPr>
            <p:nvPr/>
          </p:nvPicPr>
          <p:blipFill>
            <a:blip r:embed="rId6"/>
            <a:stretch>
              <a:fillRect/>
            </a:stretch>
          </p:blipFill>
          <p:spPr>
            <a:xfrm>
              <a:off x="6735861" y="5281196"/>
              <a:ext cx="535744" cy="498242"/>
            </a:xfrm>
            <a:prstGeom prst="rect">
              <a:avLst/>
            </a:prstGeom>
          </p:spPr>
        </p:pic>
        <p:sp>
          <p:nvSpPr>
            <p:cNvPr id="51" name="Textfeld 50"/>
            <p:cNvSpPr txBox="1"/>
            <p:nvPr/>
          </p:nvSpPr>
          <p:spPr>
            <a:xfrm>
              <a:off x="6628166" y="5735434"/>
              <a:ext cx="776175" cy="338554"/>
            </a:xfrm>
            <a:prstGeom prst="rect">
              <a:avLst/>
            </a:prstGeom>
            <a:noFill/>
          </p:spPr>
          <p:txBody>
            <a:bodyPr wrap="none" rtlCol="0">
              <a:spAutoFit/>
            </a:bodyPr>
            <a:lstStyle/>
            <a:p>
              <a:pPr algn="l">
                <a:spcBef>
                  <a:spcPts val="0"/>
                </a:spcBef>
              </a:pPr>
              <a:r>
                <a:rPr lang="de-DE" sz="1600" dirty="0">
                  <a:solidFill>
                    <a:schemeClr val="tx1"/>
                  </a:solidFill>
                  <a:latin typeface="+mn-lt"/>
                </a:rPr>
                <a:t>Kunde</a:t>
              </a:r>
            </a:p>
          </p:txBody>
        </p:sp>
      </p:grpSp>
      <p:grpSp>
        <p:nvGrpSpPr>
          <p:cNvPr id="18" name="Gruppieren 17"/>
          <p:cNvGrpSpPr/>
          <p:nvPr/>
        </p:nvGrpSpPr>
        <p:grpSpPr>
          <a:xfrm>
            <a:off x="6367742" y="4642061"/>
            <a:ext cx="707245" cy="1098311"/>
            <a:chOff x="5413489" y="4967289"/>
            <a:chExt cx="707245" cy="1098311"/>
          </a:xfrm>
        </p:grpSpPr>
        <p:pic>
          <p:nvPicPr>
            <p:cNvPr id="17" name="Grafik 16"/>
            <p:cNvPicPr>
              <a:picLocks noChangeAspect="1"/>
            </p:cNvPicPr>
            <p:nvPr/>
          </p:nvPicPr>
          <p:blipFill>
            <a:blip r:embed="rId9"/>
            <a:stretch>
              <a:fillRect/>
            </a:stretch>
          </p:blipFill>
          <p:spPr>
            <a:xfrm>
              <a:off x="5413489" y="4967289"/>
              <a:ext cx="615634" cy="615634"/>
            </a:xfrm>
            <a:prstGeom prst="rect">
              <a:avLst/>
            </a:prstGeom>
          </p:spPr>
        </p:pic>
        <p:sp>
          <p:nvSpPr>
            <p:cNvPr id="55" name="Textfeld 54"/>
            <p:cNvSpPr txBox="1"/>
            <p:nvPr/>
          </p:nvSpPr>
          <p:spPr>
            <a:xfrm>
              <a:off x="5413489" y="5480825"/>
              <a:ext cx="707245" cy="584775"/>
            </a:xfrm>
            <a:prstGeom prst="rect">
              <a:avLst/>
            </a:prstGeom>
            <a:noFill/>
          </p:spPr>
          <p:txBody>
            <a:bodyPr wrap="none" rtlCol="0">
              <a:spAutoFit/>
            </a:bodyPr>
            <a:lstStyle/>
            <a:p>
              <a:pPr algn="l">
                <a:spcBef>
                  <a:spcPts val="0"/>
                </a:spcBef>
              </a:pPr>
              <a:r>
                <a:rPr lang="de-DE" sz="1600" dirty="0">
                  <a:solidFill>
                    <a:schemeClr val="tx1"/>
                  </a:solidFill>
                  <a:latin typeface="+mn-lt"/>
                </a:rPr>
                <a:t>FTP/</a:t>
              </a:r>
              <a:br>
                <a:rPr lang="de-DE" sz="1600" dirty="0">
                  <a:solidFill>
                    <a:schemeClr val="tx1"/>
                  </a:solidFill>
                  <a:latin typeface="+mn-lt"/>
                </a:rPr>
              </a:br>
              <a:r>
                <a:rPr lang="de-DE" sz="1600" dirty="0">
                  <a:solidFill>
                    <a:schemeClr val="tx1"/>
                  </a:solidFill>
                  <a:latin typeface="+mn-lt"/>
                </a:rPr>
                <a:t>FTPS</a:t>
              </a:r>
            </a:p>
          </p:txBody>
        </p:sp>
      </p:grpSp>
    </p:spTree>
    <p:extLst>
      <p:ext uri="{BB962C8B-B14F-4D97-AF65-F5344CB8AC3E}">
        <p14:creationId xmlns:p14="http://schemas.microsoft.com/office/powerpoint/2010/main" val="1788457457"/>
      </p:ext>
    </p:extLst>
  </p:cSld>
  <p:clrMapOvr>
    <a:masterClrMapping/>
  </p:clrMapOvr>
  <p:transition>
    <p:strips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Ersetzen des Teils</a:t>
            </a:r>
          </a:p>
        </p:txBody>
      </p:sp>
      <p:pic>
        <p:nvPicPr>
          <p:cNvPr id="4" name="Inhaltsplatzhalter 3"/>
          <p:cNvPicPr>
            <a:picLocks noGrp="1" noChangeAspect="1"/>
          </p:cNvPicPr>
          <p:nvPr>
            <p:ph idx="1"/>
          </p:nvPr>
        </p:nvPicPr>
        <p:blipFill>
          <a:blip r:embed="rId2"/>
          <a:stretch>
            <a:fillRect/>
          </a:stretch>
        </p:blipFill>
        <p:spPr>
          <a:xfrm>
            <a:off x="147841" y="1756373"/>
            <a:ext cx="2992397" cy="3708887"/>
          </a:xfrm>
          <a:prstGeom prst="rect">
            <a:avLst/>
          </a:prstGeom>
        </p:spPr>
      </p:pic>
      <p:pic>
        <p:nvPicPr>
          <p:cNvPr id="5" name="Grafik 4"/>
          <p:cNvPicPr>
            <a:picLocks noChangeAspect="1"/>
          </p:cNvPicPr>
          <p:nvPr/>
        </p:nvPicPr>
        <p:blipFill>
          <a:blip r:embed="rId3"/>
          <a:stretch>
            <a:fillRect/>
          </a:stretch>
        </p:blipFill>
        <p:spPr>
          <a:xfrm>
            <a:off x="2906162" y="1412340"/>
            <a:ext cx="6021722" cy="3753733"/>
          </a:xfrm>
          <a:prstGeom prst="rect">
            <a:avLst/>
          </a:prstGeom>
        </p:spPr>
      </p:pic>
      <p:sp>
        <p:nvSpPr>
          <p:cNvPr id="6" name="Ellipse 5"/>
          <p:cNvSpPr/>
          <p:nvPr/>
        </p:nvSpPr>
        <p:spPr>
          <a:xfrm>
            <a:off x="2842788" y="4318503"/>
            <a:ext cx="1167897" cy="271604"/>
          </a:xfrm>
          <a:prstGeom prst="ellipse">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 Verbindung mit Pfeil 7"/>
          <p:cNvCxnSpPr/>
          <p:nvPr/>
        </p:nvCxnSpPr>
        <p:spPr bwMode="auto">
          <a:xfrm flipH="1" flipV="1">
            <a:off x="3612334" y="4590108"/>
            <a:ext cx="751436" cy="1077361"/>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sp>
        <p:nvSpPr>
          <p:cNvPr id="10" name="Textfeld 9"/>
          <p:cNvSpPr txBox="1"/>
          <p:nvPr/>
        </p:nvSpPr>
        <p:spPr>
          <a:xfrm>
            <a:off x="4310653" y="5597338"/>
            <a:ext cx="3440365" cy="338554"/>
          </a:xfrm>
          <a:prstGeom prst="rect">
            <a:avLst/>
          </a:prstGeom>
          <a:noFill/>
        </p:spPr>
        <p:txBody>
          <a:bodyPr wrap="none" rtlCol="0">
            <a:spAutoFit/>
          </a:bodyPr>
          <a:lstStyle/>
          <a:p>
            <a:pPr algn="l">
              <a:spcBef>
                <a:spcPts val="0"/>
              </a:spcBef>
            </a:pPr>
            <a:r>
              <a:rPr lang="de-DE" sz="1600" dirty="0">
                <a:solidFill>
                  <a:schemeClr val="tx1"/>
                </a:solidFill>
                <a:latin typeface="+mn-lt"/>
              </a:rPr>
              <a:t>Beziehungen beibehalten </a:t>
            </a:r>
            <a:r>
              <a:rPr lang="de-DE" sz="1600" dirty="0" err="1">
                <a:solidFill>
                  <a:schemeClr val="tx1"/>
                </a:solidFill>
                <a:latin typeface="+mn-lt"/>
              </a:rPr>
              <a:t>anhacken</a:t>
            </a:r>
            <a:endParaRPr lang="de-DE" sz="1600" dirty="0">
              <a:solidFill>
                <a:schemeClr val="tx1"/>
              </a:solidFill>
              <a:latin typeface="+mn-lt"/>
            </a:endParaRPr>
          </a:p>
        </p:txBody>
      </p:sp>
      <p:sp>
        <p:nvSpPr>
          <p:cNvPr id="11" name="Textfeld 10"/>
          <p:cNvSpPr txBox="1"/>
          <p:nvPr/>
        </p:nvSpPr>
        <p:spPr>
          <a:xfrm>
            <a:off x="147841" y="5766615"/>
            <a:ext cx="4067780" cy="338554"/>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Vorgang wiederholen beim anderen Teil</a:t>
            </a:r>
          </a:p>
        </p:txBody>
      </p:sp>
      <p:sp>
        <p:nvSpPr>
          <p:cNvPr id="3" name="Foliennummernplatzhalter 2"/>
          <p:cNvSpPr>
            <a:spLocks noGrp="1"/>
          </p:cNvSpPr>
          <p:nvPr>
            <p:ph type="sldNum" sz="quarter" idx="10"/>
          </p:nvPr>
        </p:nvSpPr>
        <p:spPr/>
        <p:txBody>
          <a:bodyPr/>
          <a:lstStyle/>
          <a:p>
            <a:fld id="{A9D39160-6622-4657-899B-E48054115A88}" type="slidenum">
              <a:rPr lang="de-DE" smtClean="0"/>
              <a:t>40</a:t>
            </a:fld>
            <a:endParaRPr lang="de-DE"/>
          </a:p>
        </p:txBody>
      </p:sp>
      <p:sp>
        <p:nvSpPr>
          <p:cNvPr id="12" name="Pfeil nach rechts 11"/>
          <p:cNvSpPr/>
          <p:nvPr/>
        </p:nvSpPr>
        <p:spPr>
          <a:xfrm rot="19659140">
            <a:off x="2412172" y="3230563"/>
            <a:ext cx="900795"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7" name="Pfeil nach links 6"/>
          <p:cNvSpPr/>
          <p:nvPr/>
        </p:nvSpPr>
        <p:spPr>
          <a:xfrm rot="3400185">
            <a:off x="4329728" y="4203508"/>
            <a:ext cx="260313" cy="123897"/>
          </a:xfrm>
          <a:prstGeom prst="leftArrow">
            <a:avLst>
              <a:gd name="adj1" fmla="val 50000"/>
              <a:gd name="adj2" fmla="val 134451"/>
            </a:avLst>
          </a:prstGeom>
          <a:solidFill>
            <a:schemeClr val="tx1"/>
          </a:solidFill>
          <a:ln w="9525">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4283494" y="4019738"/>
            <a:ext cx="149231" cy="157211"/>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775470546"/>
      </p:ext>
    </p:extLst>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Kinematisiertes</a:t>
            </a:r>
            <a:r>
              <a:rPr lang="de-DE" dirty="0"/>
              <a:t> Teil</a:t>
            </a:r>
          </a:p>
        </p:txBody>
      </p:sp>
      <p:pic>
        <p:nvPicPr>
          <p:cNvPr id="4" name="Inhaltsplatzhalter 3"/>
          <p:cNvPicPr>
            <a:picLocks noGrp="1" noChangeAspect="1"/>
          </p:cNvPicPr>
          <p:nvPr>
            <p:ph idx="1"/>
          </p:nvPr>
        </p:nvPicPr>
        <p:blipFill>
          <a:blip r:embed="rId2"/>
          <a:stretch>
            <a:fillRect/>
          </a:stretch>
        </p:blipFill>
        <p:spPr>
          <a:xfrm>
            <a:off x="475307" y="1445170"/>
            <a:ext cx="8229600" cy="4491990"/>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41</a:t>
            </a:fld>
            <a:endParaRPr lang="de-DE"/>
          </a:p>
        </p:txBody>
      </p:sp>
    </p:spTree>
    <p:extLst>
      <p:ext uri="{BB962C8B-B14F-4D97-AF65-F5344CB8AC3E}">
        <p14:creationId xmlns:p14="http://schemas.microsoft.com/office/powerpoint/2010/main" val="1731800491"/>
      </p:ext>
    </p:extLst>
  </p:cSld>
  <p:clrMapOvr>
    <a:masterClrMapping/>
  </p:clrMapOvr>
  <p:transition>
    <p:strips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Verknüpfung zw. Teilen und Starrkörpern</a:t>
            </a:r>
          </a:p>
        </p:txBody>
      </p:sp>
      <p:pic>
        <p:nvPicPr>
          <p:cNvPr id="4" name="Inhaltsplatzhalter 3"/>
          <p:cNvPicPr>
            <a:picLocks noGrp="1" noChangeAspect="1"/>
          </p:cNvPicPr>
          <p:nvPr>
            <p:ph idx="1"/>
          </p:nvPr>
        </p:nvPicPr>
        <p:blipFill>
          <a:blip r:embed="rId2"/>
          <a:stretch>
            <a:fillRect/>
          </a:stretch>
        </p:blipFill>
        <p:spPr>
          <a:xfrm>
            <a:off x="1675466" y="1229007"/>
            <a:ext cx="5829853" cy="5043385"/>
          </a:xfrm>
          <a:prstGeom prst="rect">
            <a:avLst/>
          </a:prstGeom>
        </p:spPr>
      </p:pic>
      <p:cxnSp>
        <p:nvCxnSpPr>
          <p:cNvPr id="6" name="Gerader Verbinder 5"/>
          <p:cNvCxnSpPr/>
          <p:nvPr/>
        </p:nvCxnSpPr>
        <p:spPr bwMode="auto">
          <a:xfrm flipV="1">
            <a:off x="2869949" y="2806574"/>
            <a:ext cx="1566249" cy="63375"/>
          </a:xfrm>
          <a:prstGeom prst="line">
            <a:avLst/>
          </a:prstGeom>
          <a:ln w="28575">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Gerader Verbinder 7"/>
          <p:cNvCxnSpPr/>
          <p:nvPr/>
        </p:nvCxnSpPr>
        <p:spPr bwMode="auto">
          <a:xfrm flipV="1">
            <a:off x="2869948" y="2951430"/>
            <a:ext cx="1566249" cy="31686"/>
          </a:xfrm>
          <a:prstGeom prst="line">
            <a:avLst/>
          </a:prstGeom>
          <a:ln w="28575">
            <a:solidFill>
              <a:srgbClr val="FF0000"/>
            </a:solidFill>
            <a:prstDash val="dash"/>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 name="Foliennummernplatzhalter 2"/>
          <p:cNvSpPr>
            <a:spLocks noGrp="1"/>
          </p:cNvSpPr>
          <p:nvPr>
            <p:ph type="sldNum" sz="quarter" idx="10"/>
          </p:nvPr>
        </p:nvSpPr>
        <p:spPr/>
        <p:txBody>
          <a:bodyPr/>
          <a:lstStyle/>
          <a:p>
            <a:fld id="{A9D39160-6622-4657-899B-E48054115A88}" type="slidenum">
              <a:rPr lang="de-DE" smtClean="0"/>
              <a:t>42</a:t>
            </a:fld>
            <a:endParaRPr lang="de-DE"/>
          </a:p>
        </p:txBody>
      </p:sp>
    </p:spTree>
    <p:extLst>
      <p:ext uri="{BB962C8B-B14F-4D97-AF65-F5344CB8AC3E}">
        <p14:creationId xmlns:p14="http://schemas.microsoft.com/office/powerpoint/2010/main" val="1376371991"/>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303" y="404813"/>
            <a:ext cx="5743038" cy="576262"/>
          </a:xfrm>
        </p:spPr>
        <p:txBody>
          <a:bodyPr/>
          <a:lstStyle/>
          <a:p>
            <a:r>
              <a:rPr lang="de-DE" dirty="0"/>
              <a:t>Beispielhafte </a:t>
            </a:r>
            <a:r>
              <a:rPr lang="de-DE" dirty="0" err="1"/>
              <a:t>Kinematisierung</a:t>
            </a:r>
            <a:r>
              <a:rPr lang="de-DE" dirty="0"/>
              <a:t> des linearen Antriebs ELP</a:t>
            </a:r>
          </a:p>
        </p:txBody>
      </p:sp>
      <p:sp>
        <p:nvSpPr>
          <p:cNvPr id="3" name="Inhaltsplatzhalter 2"/>
          <p:cNvSpPr>
            <a:spLocks noGrp="1"/>
          </p:cNvSpPr>
          <p:nvPr>
            <p:ph idx="1"/>
          </p:nvPr>
        </p:nvSpPr>
        <p:spPr/>
        <p:txBody>
          <a:bodyPr/>
          <a:lstStyle/>
          <a:p>
            <a:pPr marL="342900" indent="-342900">
              <a:buFont typeface="+mj-lt"/>
              <a:buAutoNum type="arabicPeriod"/>
            </a:pPr>
            <a:r>
              <a:rPr lang="de-DE" dirty="0"/>
              <a:t>Herunterladen des CAD-Daten aus vorhandenen Schunk-Datenbank</a:t>
            </a:r>
          </a:p>
          <a:p>
            <a:pPr marL="342900" indent="-342900">
              <a:buFont typeface="+mj-lt"/>
              <a:buAutoNum type="arabicPeriod"/>
            </a:pPr>
            <a:r>
              <a:rPr lang="de-DE" dirty="0"/>
              <a:t>Analysieren der Baugruppe und Unterteilung der Teile in Gruppen, die dem Template entsprechen; zu dem Template braucht man eine Beschreibung, welche funktionale Gruppe gefordert werden</a:t>
            </a:r>
          </a:p>
          <a:p>
            <a:pPr marL="342900" indent="-342900">
              <a:buFont typeface="+mj-lt"/>
              <a:buAutoNum type="arabicPeriod"/>
            </a:pPr>
            <a:r>
              <a:rPr lang="de-DE" dirty="0"/>
              <a:t>Zusammenfügen (</a:t>
            </a:r>
            <a:r>
              <a:rPr lang="de-DE" dirty="0" err="1"/>
              <a:t>Merge</a:t>
            </a:r>
            <a:r>
              <a:rPr lang="de-DE" dirty="0"/>
              <a:t>) der Einzelteilen zu einem großen Teil, der der funktionalen Gruppe des Templates entspricht, mit der Funktion „Exportieren in </a:t>
            </a:r>
            <a:r>
              <a:rPr lang="de-DE" dirty="0" err="1"/>
              <a:t>Step</a:t>
            </a:r>
            <a:r>
              <a:rPr lang="de-DE" dirty="0"/>
              <a:t> 214“. </a:t>
            </a:r>
          </a:p>
          <a:p>
            <a:pPr marL="342900" indent="-342900">
              <a:buFont typeface="+mj-lt"/>
              <a:buAutoNum type="arabicPeriod"/>
            </a:pPr>
            <a:r>
              <a:rPr lang="de-DE" dirty="0"/>
              <a:t>Erstellen eines neuen MCD-Modells mit Template, Ersetzen der Teile in der vorgesehenen Platz (siehe </a:t>
            </a:r>
            <a:r>
              <a:rPr lang="de-DE" i="1" dirty="0"/>
              <a:t>„Vorgehensweise mit Templates“</a:t>
            </a:r>
            <a:r>
              <a:rPr lang="de-DE" dirty="0"/>
              <a:t>)</a:t>
            </a:r>
          </a:p>
          <a:p>
            <a:pPr marL="342900" indent="-342900">
              <a:buFont typeface="+mj-lt"/>
              <a:buAutoNum type="arabicPeriod"/>
            </a:pPr>
            <a:r>
              <a:rPr lang="de-DE" dirty="0"/>
              <a:t>Positionieren der Teile zur richtigen Darstellung im Raum</a:t>
            </a:r>
          </a:p>
        </p:txBody>
      </p:sp>
      <p:sp>
        <p:nvSpPr>
          <p:cNvPr id="5" name="Foliennummernplatzhalter 4"/>
          <p:cNvSpPr>
            <a:spLocks noGrp="1"/>
          </p:cNvSpPr>
          <p:nvPr>
            <p:ph type="sldNum" sz="quarter" idx="10"/>
          </p:nvPr>
        </p:nvSpPr>
        <p:spPr/>
        <p:txBody>
          <a:bodyPr/>
          <a:lstStyle/>
          <a:p>
            <a:fld id="{A9D39160-6622-4657-899B-E48054115A88}" type="slidenum">
              <a:rPr lang="de-DE" smtClean="0"/>
              <a:t>43</a:t>
            </a:fld>
            <a:endParaRPr lang="de-DE"/>
          </a:p>
        </p:txBody>
      </p:sp>
    </p:spTree>
    <p:extLst>
      <p:ext uri="{BB962C8B-B14F-4D97-AF65-F5344CB8AC3E}">
        <p14:creationId xmlns:p14="http://schemas.microsoft.com/office/powerpoint/2010/main" val="2141907016"/>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Unterteilung der Teile</a:t>
            </a:r>
          </a:p>
        </p:txBody>
      </p:sp>
      <p:pic>
        <p:nvPicPr>
          <p:cNvPr id="4" name="Inhaltsplatzhalter 3"/>
          <p:cNvPicPr>
            <a:picLocks noGrp="1" noChangeAspect="1"/>
          </p:cNvPicPr>
          <p:nvPr>
            <p:ph idx="1"/>
          </p:nvPr>
        </p:nvPicPr>
        <p:blipFill>
          <a:blip r:embed="rId2"/>
          <a:stretch>
            <a:fillRect/>
          </a:stretch>
        </p:blipFill>
        <p:spPr>
          <a:xfrm>
            <a:off x="1002141" y="1256169"/>
            <a:ext cx="7272319" cy="5045042"/>
          </a:xfrm>
          <a:prstGeom prst="rect">
            <a:avLst/>
          </a:prstGeom>
        </p:spPr>
      </p:pic>
      <p:sp>
        <p:nvSpPr>
          <p:cNvPr id="5" name="Rechteck 4"/>
          <p:cNvSpPr/>
          <p:nvPr/>
        </p:nvSpPr>
        <p:spPr>
          <a:xfrm>
            <a:off x="1548145" y="2661719"/>
            <a:ext cx="1222217" cy="43456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7" name="Gerader Verbinder 6"/>
          <p:cNvCxnSpPr>
            <a:stCxn id="5" idx="3"/>
            <a:endCxn id="9" idx="1"/>
          </p:cNvCxnSpPr>
          <p:nvPr/>
        </p:nvCxnSpPr>
        <p:spPr bwMode="auto">
          <a:xfrm flipV="1">
            <a:off x="2770362" y="2709725"/>
            <a:ext cx="434564" cy="169278"/>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9" name="Textfeld 8"/>
          <p:cNvSpPr txBox="1"/>
          <p:nvPr/>
        </p:nvSpPr>
        <p:spPr>
          <a:xfrm>
            <a:off x="3204926" y="2540448"/>
            <a:ext cx="1016625" cy="338554"/>
          </a:xfrm>
          <a:prstGeom prst="rect">
            <a:avLst/>
          </a:prstGeom>
          <a:noFill/>
        </p:spPr>
        <p:txBody>
          <a:bodyPr wrap="none" rtlCol="0">
            <a:spAutoFit/>
          </a:bodyPr>
          <a:lstStyle/>
          <a:p>
            <a:pPr algn="l">
              <a:spcBef>
                <a:spcPts val="0"/>
              </a:spcBef>
            </a:pPr>
            <a:r>
              <a:rPr lang="de-DE" sz="1600" dirty="0">
                <a:solidFill>
                  <a:schemeClr val="tx1"/>
                </a:solidFill>
                <a:latin typeface="+mn-lt"/>
              </a:rPr>
              <a:t>Gehäuse</a:t>
            </a:r>
          </a:p>
        </p:txBody>
      </p:sp>
      <p:sp>
        <p:nvSpPr>
          <p:cNvPr id="13" name="Rechteck 12"/>
          <p:cNvSpPr/>
          <p:nvPr/>
        </p:nvSpPr>
        <p:spPr>
          <a:xfrm>
            <a:off x="1548144" y="3074313"/>
            <a:ext cx="1222218" cy="15956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4" name="Gerader Verbinder 13"/>
          <p:cNvCxnSpPr>
            <a:stCxn id="13" idx="3"/>
            <a:endCxn id="17" idx="1"/>
          </p:cNvCxnSpPr>
          <p:nvPr/>
        </p:nvCxnSpPr>
        <p:spPr bwMode="auto">
          <a:xfrm flipV="1">
            <a:off x="2770362" y="3048279"/>
            <a:ext cx="434564" cy="105818"/>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17" name="Textfeld 16"/>
          <p:cNvSpPr txBox="1"/>
          <p:nvPr/>
        </p:nvSpPr>
        <p:spPr>
          <a:xfrm>
            <a:off x="3204926" y="2879002"/>
            <a:ext cx="970137" cy="338554"/>
          </a:xfrm>
          <a:prstGeom prst="rect">
            <a:avLst/>
          </a:prstGeom>
          <a:noFill/>
        </p:spPr>
        <p:txBody>
          <a:bodyPr wrap="none" rtlCol="0">
            <a:spAutoFit/>
          </a:bodyPr>
          <a:lstStyle/>
          <a:p>
            <a:pPr algn="l">
              <a:spcBef>
                <a:spcPts val="0"/>
              </a:spcBef>
            </a:pPr>
            <a:r>
              <a:rPr lang="de-DE" sz="1600" dirty="0">
                <a:solidFill>
                  <a:schemeClr val="tx1"/>
                </a:solidFill>
                <a:latin typeface="+mn-lt"/>
              </a:rPr>
              <a:t>Schlitten</a:t>
            </a:r>
          </a:p>
        </p:txBody>
      </p:sp>
      <p:sp>
        <p:nvSpPr>
          <p:cNvPr id="20" name="Foliennummernplatzhalter 19"/>
          <p:cNvSpPr>
            <a:spLocks noGrp="1"/>
          </p:cNvSpPr>
          <p:nvPr>
            <p:ph type="sldNum" sz="quarter" idx="10"/>
          </p:nvPr>
        </p:nvSpPr>
        <p:spPr/>
        <p:txBody>
          <a:bodyPr/>
          <a:lstStyle/>
          <a:p>
            <a:fld id="{A9D39160-6622-4657-899B-E48054115A88}" type="slidenum">
              <a:rPr lang="de-DE" smtClean="0"/>
              <a:t>44</a:t>
            </a:fld>
            <a:endParaRPr lang="de-DE"/>
          </a:p>
        </p:txBody>
      </p:sp>
    </p:spTree>
    <p:extLst>
      <p:ext uri="{BB962C8B-B14F-4D97-AF65-F5344CB8AC3E}">
        <p14:creationId xmlns:p14="http://schemas.microsoft.com/office/powerpoint/2010/main" val="3853691093"/>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Zusammenfügen der Teile</a:t>
            </a:r>
          </a:p>
        </p:txBody>
      </p:sp>
      <p:pic>
        <p:nvPicPr>
          <p:cNvPr id="4" name="Inhaltsplatzhalter 3"/>
          <p:cNvPicPr>
            <a:picLocks noGrp="1" noChangeAspect="1"/>
          </p:cNvPicPr>
          <p:nvPr>
            <p:ph idx="1"/>
          </p:nvPr>
        </p:nvPicPr>
        <p:blipFill>
          <a:blip r:embed="rId2"/>
          <a:stretch>
            <a:fillRect/>
          </a:stretch>
        </p:blipFill>
        <p:spPr>
          <a:xfrm>
            <a:off x="331838" y="1360681"/>
            <a:ext cx="6096122" cy="2808824"/>
          </a:xfrm>
          <a:prstGeom prst="rect">
            <a:avLst/>
          </a:prstGeom>
        </p:spPr>
      </p:pic>
      <p:pic>
        <p:nvPicPr>
          <p:cNvPr id="5" name="Grafik 4"/>
          <p:cNvPicPr>
            <a:picLocks noChangeAspect="1"/>
          </p:cNvPicPr>
          <p:nvPr/>
        </p:nvPicPr>
        <p:blipFill>
          <a:blip r:embed="rId3"/>
          <a:stretch>
            <a:fillRect/>
          </a:stretch>
        </p:blipFill>
        <p:spPr>
          <a:xfrm>
            <a:off x="3739082" y="3661482"/>
            <a:ext cx="5135326" cy="2645576"/>
          </a:xfrm>
          <a:prstGeom prst="rect">
            <a:avLst/>
          </a:prstGeom>
        </p:spPr>
      </p:pic>
      <p:sp>
        <p:nvSpPr>
          <p:cNvPr id="6" name="Nach rechts gekrümmter Pfeil 5"/>
          <p:cNvSpPr/>
          <p:nvPr/>
        </p:nvSpPr>
        <p:spPr>
          <a:xfrm rot="20759533">
            <a:off x="2393567" y="3774492"/>
            <a:ext cx="1149790" cy="1758460"/>
          </a:xfrm>
          <a:prstGeom prst="curvedRightArrow">
            <a:avLst>
              <a:gd name="adj1" fmla="val 27714"/>
              <a:gd name="adj2" fmla="val 48654"/>
              <a:gd name="adj3" fmla="val 34355"/>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solidFill>
                <a:schemeClr val="tx1"/>
              </a:solidFill>
            </a:endParaRPr>
          </a:p>
        </p:txBody>
      </p:sp>
      <p:sp>
        <p:nvSpPr>
          <p:cNvPr id="7" name="Textfeld 6"/>
          <p:cNvSpPr txBox="1"/>
          <p:nvPr/>
        </p:nvSpPr>
        <p:spPr>
          <a:xfrm>
            <a:off x="775458" y="4549111"/>
            <a:ext cx="1606530" cy="830997"/>
          </a:xfrm>
          <a:prstGeom prst="rect">
            <a:avLst/>
          </a:prstGeom>
          <a:noFill/>
        </p:spPr>
        <p:txBody>
          <a:bodyPr wrap="none" rtlCol="0">
            <a:spAutoFit/>
          </a:bodyPr>
          <a:lstStyle/>
          <a:p>
            <a:pPr algn="l">
              <a:spcBef>
                <a:spcPts val="0"/>
              </a:spcBef>
            </a:pPr>
            <a:r>
              <a:rPr lang="de-DE" sz="1600" dirty="0">
                <a:solidFill>
                  <a:schemeClr val="tx1"/>
                </a:solidFill>
                <a:latin typeface="+mn-lt"/>
              </a:rPr>
              <a:t>Als STEP-Datei</a:t>
            </a:r>
            <a:br>
              <a:rPr lang="de-DE" sz="1600" dirty="0">
                <a:solidFill>
                  <a:schemeClr val="tx1"/>
                </a:solidFill>
                <a:latin typeface="+mn-lt"/>
              </a:rPr>
            </a:br>
            <a:r>
              <a:rPr lang="de-DE" sz="1600" dirty="0">
                <a:solidFill>
                  <a:schemeClr val="tx1"/>
                </a:solidFill>
                <a:latin typeface="+mn-lt"/>
              </a:rPr>
              <a:t>exportieren &amp;</a:t>
            </a:r>
            <a:br>
              <a:rPr lang="de-DE" sz="1600" dirty="0">
                <a:solidFill>
                  <a:schemeClr val="tx1"/>
                </a:solidFill>
                <a:latin typeface="+mn-lt"/>
              </a:rPr>
            </a:br>
            <a:r>
              <a:rPr lang="de-DE" sz="1600" dirty="0">
                <a:solidFill>
                  <a:schemeClr val="tx1"/>
                </a:solidFill>
                <a:latin typeface="+mn-lt"/>
              </a:rPr>
              <a:t>öffnen</a:t>
            </a:r>
          </a:p>
        </p:txBody>
      </p:sp>
      <p:sp>
        <p:nvSpPr>
          <p:cNvPr id="8" name="Foliennummernplatzhalter 7"/>
          <p:cNvSpPr>
            <a:spLocks noGrp="1"/>
          </p:cNvSpPr>
          <p:nvPr>
            <p:ph type="sldNum" sz="quarter" idx="10"/>
          </p:nvPr>
        </p:nvSpPr>
        <p:spPr/>
        <p:txBody>
          <a:bodyPr/>
          <a:lstStyle/>
          <a:p>
            <a:fld id="{A9D39160-6622-4657-899B-E48054115A88}" type="slidenum">
              <a:rPr lang="de-DE" smtClean="0"/>
              <a:t>45</a:t>
            </a:fld>
            <a:endParaRPr lang="de-DE"/>
          </a:p>
        </p:txBody>
      </p:sp>
    </p:spTree>
    <p:extLst>
      <p:ext uri="{BB962C8B-B14F-4D97-AF65-F5344CB8AC3E}">
        <p14:creationId xmlns:p14="http://schemas.microsoft.com/office/powerpoint/2010/main" val="2070314333"/>
      </p:ext>
    </p:extLst>
  </p:cSld>
  <p:clrMapOvr>
    <a:masterClrMapping/>
  </p:clrMapOvr>
  <p:transition>
    <p:strips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Erstellung eines neuen Modells aus Template</a:t>
            </a:r>
          </a:p>
        </p:txBody>
      </p:sp>
      <p:pic>
        <p:nvPicPr>
          <p:cNvPr id="4" name="Grafik 3"/>
          <p:cNvPicPr>
            <a:picLocks noChangeAspect="1"/>
          </p:cNvPicPr>
          <p:nvPr/>
        </p:nvPicPr>
        <p:blipFill>
          <a:blip r:embed="rId2"/>
          <a:stretch>
            <a:fillRect/>
          </a:stretch>
        </p:blipFill>
        <p:spPr>
          <a:xfrm>
            <a:off x="1373515" y="1222505"/>
            <a:ext cx="6451290" cy="5082188"/>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46</a:t>
            </a:fld>
            <a:endParaRPr lang="de-DE"/>
          </a:p>
        </p:txBody>
      </p:sp>
    </p:spTree>
    <p:extLst>
      <p:ext uri="{BB962C8B-B14F-4D97-AF65-F5344CB8AC3E}">
        <p14:creationId xmlns:p14="http://schemas.microsoft.com/office/powerpoint/2010/main" val="4275878222"/>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Ersetzen des Teils mit dem zusammengefügten Teil</a:t>
            </a:r>
          </a:p>
        </p:txBody>
      </p:sp>
      <p:pic>
        <p:nvPicPr>
          <p:cNvPr id="4" name="Inhaltsplatzhalter 3"/>
          <p:cNvPicPr>
            <a:picLocks noGrp="1" noChangeAspect="1"/>
          </p:cNvPicPr>
          <p:nvPr>
            <p:ph idx="1"/>
          </p:nvPr>
        </p:nvPicPr>
        <p:blipFill>
          <a:blip r:embed="rId2"/>
          <a:stretch>
            <a:fillRect/>
          </a:stretch>
        </p:blipFill>
        <p:spPr>
          <a:xfrm>
            <a:off x="147841" y="1756373"/>
            <a:ext cx="2992397" cy="3708887"/>
          </a:xfrm>
          <a:prstGeom prst="rect">
            <a:avLst/>
          </a:prstGeom>
        </p:spPr>
      </p:pic>
      <p:pic>
        <p:nvPicPr>
          <p:cNvPr id="5" name="Grafik 4"/>
          <p:cNvPicPr>
            <a:picLocks noChangeAspect="1"/>
          </p:cNvPicPr>
          <p:nvPr/>
        </p:nvPicPr>
        <p:blipFill>
          <a:blip r:embed="rId3"/>
          <a:stretch>
            <a:fillRect/>
          </a:stretch>
        </p:blipFill>
        <p:spPr>
          <a:xfrm>
            <a:off x="2906162" y="1412340"/>
            <a:ext cx="6021722" cy="3753733"/>
          </a:xfrm>
          <a:prstGeom prst="rect">
            <a:avLst/>
          </a:prstGeom>
        </p:spPr>
      </p:pic>
      <p:sp>
        <p:nvSpPr>
          <p:cNvPr id="6" name="Ellipse 5"/>
          <p:cNvSpPr/>
          <p:nvPr/>
        </p:nvSpPr>
        <p:spPr>
          <a:xfrm>
            <a:off x="2842788" y="4318503"/>
            <a:ext cx="1167897" cy="271604"/>
          </a:xfrm>
          <a:prstGeom prst="ellipse">
            <a:avLst/>
          </a:prstGeom>
          <a:noFill/>
          <a:ln w="1270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 Verbindung mit Pfeil 7"/>
          <p:cNvCxnSpPr/>
          <p:nvPr/>
        </p:nvCxnSpPr>
        <p:spPr bwMode="auto">
          <a:xfrm flipH="1" flipV="1">
            <a:off x="3612334" y="4590108"/>
            <a:ext cx="751436" cy="1077361"/>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sp>
        <p:nvSpPr>
          <p:cNvPr id="10" name="Textfeld 9"/>
          <p:cNvSpPr txBox="1"/>
          <p:nvPr/>
        </p:nvSpPr>
        <p:spPr>
          <a:xfrm>
            <a:off x="4310653" y="5597338"/>
            <a:ext cx="3440365" cy="338554"/>
          </a:xfrm>
          <a:prstGeom prst="rect">
            <a:avLst/>
          </a:prstGeom>
          <a:noFill/>
        </p:spPr>
        <p:txBody>
          <a:bodyPr wrap="none" rtlCol="0">
            <a:spAutoFit/>
          </a:bodyPr>
          <a:lstStyle/>
          <a:p>
            <a:pPr algn="l">
              <a:spcBef>
                <a:spcPts val="0"/>
              </a:spcBef>
            </a:pPr>
            <a:r>
              <a:rPr lang="de-DE" sz="1600" dirty="0">
                <a:solidFill>
                  <a:schemeClr val="tx1"/>
                </a:solidFill>
                <a:latin typeface="+mn-lt"/>
              </a:rPr>
              <a:t>Beziehungen beibehalten </a:t>
            </a:r>
            <a:r>
              <a:rPr lang="de-DE" sz="1600" dirty="0" err="1">
                <a:solidFill>
                  <a:schemeClr val="tx1"/>
                </a:solidFill>
                <a:latin typeface="+mn-lt"/>
              </a:rPr>
              <a:t>anhacken</a:t>
            </a:r>
            <a:endParaRPr lang="de-DE" sz="1600" dirty="0">
              <a:solidFill>
                <a:schemeClr val="tx1"/>
              </a:solidFill>
              <a:latin typeface="+mn-lt"/>
            </a:endParaRPr>
          </a:p>
        </p:txBody>
      </p:sp>
      <p:sp>
        <p:nvSpPr>
          <p:cNvPr id="11" name="Textfeld 10"/>
          <p:cNvSpPr txBox="1"/>
          <p:nvPr/>
        </p:nvSpPr>
        <p:spPr>
          <a:xfrm>
            <a:off x="147841" y="5766615"/>
            <a:ext cx="4067780" cy="338554"/>
          </a:xfrm>
          <a:prstGeom prst="rect">
            <a:avLst/>
          </a:prstGeom>
          <a:noFill/>
        </p:spPr>
        <p:txBody>
          <a:bodyPr wrap="none" rtlCol="0">
            <a:spAutoFit/>
          </a:bodyPr>
          <a:lstStyle/>
          <a:p>
            <a:pPr marL="285750" indent="-285750" algn="l">
              <a:spcBef>
                <a:spcPts val="0"/>
              </a:spcBef>
              <a:buFont typeface="Arial" panose="020B0604020202020204" pitchFamily="34" charset="0"/>
              <a:buChar char="•"/>
            </a:pPr>
            <a:r>
              <a:rPr lang="de-DE" sz="1600" dirty="0">
                <a:solidFill>
                  <a:schemeClr val="tx1"/>
                </a:solidFill>
                <a:latin typeface="+mn-lt"/>
              </a:rPr>
              <a:t>Vorgang wiederholen beim anderen Teil</a:t>
            </a:r>
          </a:p>
        </p:txBody>
      </p:sp>
      <p:sp>
        <p:nvSpPr>
          <p:cNvPr id="3" name="Foliennummernplatzhalter 2"/>
          <p:cNvSpPr>
            <a:spLocks noGrp="1"/>
          </p:cNvSpPr>
          <p:nvPr>
            <p:ph type="sldNum" sz="quarter" idx="10"/>
          </p:nvPr>
        </p:nvSpPr>
        <p:spPr/>
        <p:txBody>
          <a:bodyPr/>
          <a:lstStyle/>
          <a:p>
            <a:fld id="{A9D39160-6622-4657-899B-E48054115A88}" type="slidenum">
              <a:rPr lang="de-DE" smtClean="0"/>
              <a:t>47</a:t>
            </a:fld>
            <a:endParaRPr lang="de-DE"/>
          </a:p>
        </p:txBody>
      </p:sp>
      <p:sp>
        <p:nvSpPr>
          <p:cNvPr id="12" name="Pfeil nach rechts 11"/>
          <p:cNvSpPr/>
          <p:nvPr/>
        </p:nvSpPr>
        <p:spPr>
          <a:xfrm rot="19659140">
            <a:off x="2412172" y="3230563"/>
            <a:ext cx="900795" cy="497941"/>
          </a:xfrm>
          <a:prstGeom prst="rightArrow">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sp>
        <p:nvSpPr>
          <p:cNvPr id="7" name="Pfeil nach links 6"/>
          <p:cNvSpPr/>
          <p:nvPr/>
        </p:nvSpPr>
        <p:spPr>
          <a:xfrm rot="3400185">
            <a:off x="4329728" y="4203508"/>
            <a:ext cx="260313" cy="123897"/>
          </a:xfrm>
          <a:prstGeom prst="leftArrow">
            <a:avLst>
              <a:gd name="adj1" fmla="val 50000"/>
              <a:gd name="adj2" fmla="val 134451"/>
            </a:avLst>
          </a:prstGeom>
          <a:solidFill>
            <a:schemeClr val="tx1"/>
          </a:solidFill>
          <a:ln w="9525">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9" name="Rechteck 8"/>
          <p:cNvSpPr/>
          <p:nvPr/>
        </p:nvSpPr>
        <p:spPr>
          <a:xfrm>
            <a:off x="4283494" y="4019738"/>
            <a:ext cx="149231" cy="157211"/>
          </a:xfrm>
          <a:prstGeom prst="rect">
            <a:avLst/>
          </a:prstGeom>
          <a:noFill/>
          <a:ln w="19050">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2968759140"/>
      </p:ext>
    </p:extLst>
  </p:cSld>
  <p:clrMapOvr>
    <a:masterClrMapping/>
  </p:clrMapOvr>
  <p:transition>
    <p:strips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Kinematisiertes</a:t>
            </a:r>
            <a:r>
              <a:rPr lang="de-DE" dirty="0"/>
              <a:t> Teil</a:t>
            </a:r>
          </a:p>
        </p:txBody>
      </p:sp>
      <p:pic>
        <p:nvPicPr>
          <p:cNvPr id="4" name="Inhaltsplatzhalter 3"/>
          <p:cNvPicPr>
            <a:picLocks noGrp="1" noChangeAspect="1"/>
          </p:cNvPicPr>
          <p:nvPr>
            <p:ph idx="1"/>
          </p:nvPr>
        </p:nvPicPr>
        <p:blipFill>
          <a:blip r:embed="rId2"/>
          <a:stretch>
            <a:fillRect/>
          </a:stretch>
        </p:blipFill>
        <p:spPr>
          <a:xfrm>
            <a:off x="475307" y="1445170"/>
            <a:ext cx="8229600" cy="4491990"/>
          </a:xfrm>
          <a:prstGeom prst="rect">
            <a:avLst/>
          </a:prstGeom>
        </p:spPr>
      </p:pic>
      <p:sp>
        <p:nvSpPr>
          <p:cNvPr id="3" name="Foliennummernplatzhalter 2"/>
          <p:cNvSpPr>
            <a:spLocks noGrp="1"/>
          </p:cNvSpPr>
          <p:nvPr>
            <p:ph type="sldNum" sz="quarter" idx="10"/>
          </p:nvPr>
        </p:nvSpPr>
        <p:spPr/>
        <p:txBody>
          <a:bodyPr/>
          <a:lstStyle/>
          <a:p>
            <a:fld id="{A9D39160-6622-4657-899B-E48054115A88}" type="slidenum">
              <a:rPr lang="de-DE" smtClean="0"/>
              <a:t>48</a:t>
            </a:fld>
            <a:endParaRPr lang="de-DE"/>
          </a:p>
        </p:txBody>
      </p:sp>
    </p:spTree>
    <p:extLst>
      <p:ext uri="{BB962C8B-B14F-4D97-AF65-F5344CB8AC3E}">
        <p14:creationId xmlns:p14="http://schemas.microsoft.com/office/powerpoint/2010/main" val="1258709037"/>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Konzept für die Einstellung der Begrenzung</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576950687"/>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Fokusbereich A</a:t>
            </a:r>
          </a:p>
        </p:txBody>
      </p:sp>
      <p:sp>
        <p:nvSpPr>
          <p:cNvPr id="3" name="Untertitel 2"/>
          <p:cNvSpPr>
            <a:spLocks noGrp="1"/>
          </p:cNvSpPr>
          <p:nvPr>
            <p:ph type="subTitle" idx="1"/>
          </p:nvPr>
        </p:nvSpPr>
        <p:spPr/>
        <p:txBody>
          <a:bodyPr/>
          <a:lstStyle/>
          <a:p>
            <a:r>
              <a:rPr lang="de-DE" dirty="0"/>
              <a:t>Vorgehensweise der Modellierung des kinematischen Modells – mit ELP als Beispiel</a:t>
            </a:r>
          </a:p>
        </p:txBody>
      </p:sp>
    </p:spTree>
    <p:extLst>
      <p:ext uri="{BB962C8B-B14F-4D97-AF65-F5344CB8AC3E}">
        <p14:creationId xmlns:p14="http://schemas.microsoft.com/office/powerpoint/2010/main" val="1598329927"/>
      </p:ext>
    </p:extLst>
  </p:cSld>
  <p:clrMapOvr>
    <a:masterClrMapping/>
  </p:clrMapOvr>
  <p:transition>
    <p:strips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Konzept der Einstellung der Begrenzung</a:t>
            </a:r>
          </a:p>
        </p:txBody>
      </p:sp>
      <p:sp>
        <p:nvSpPr>
          <p:cNvPr id="3" name="Inhaltsplatzhalter 2"/>
          <p:cNvSpPr>
            <a:spLocks noGrp="1"/>
          </p:cNvSpPr>
          <p:nvPr>
            <p:ph idx="1"/>
          </p:nvPr>
        </p:nvSpPr>
        <p:spPr/>
        <p:txBody>
          <a:bodyPr/>
          <a:lstStyle/>
          <a:p>
            <a:r>
              <a:rPr lang="de-DE" dirty="0"/>
              <a:t>Begrenzung des </a:t>
            </a:r>
            <a:r>
              <a:rPr lang="de-DE" dirty="0" err="1"/>
              <a:t>Verfahrwegs</a:t>
            </a:r>
            <a:r>
              <a:rPr lang="de-DE" dirty="0"/>
              <a:t> kann durch 2 Methoden realisiert werden</a:t>
            </a:r>
          </a:p>
          <a:p>
            <a:pPr lvl="1"/>
            <a:r>
              <a:rPr lang="de-DE" dirty="0"/>
              <a:t>Begrenzung durch </a:t>
            </a:r>
            <a:r>
              <a:rPr lang="de-DE" b="1" dirty="0"/>
              <a:t>Signaladapter</a:t>
            </a:r>
          </a:p>
          <a:p>
            <a:pPr lvl="1"/>
            <a:r>
              <a:rPr lang="de-DE" dirty="0"/>
              <a:t>Begrenzung durch </a:t>
            </a:r>
            <a:r>
              <a:rPr lang="de-DE" b="1" dirty="0"/>
              <a:t>Laufzeitverhalten</a:t>
            </a:r>
          </a:p>
          <a:p>
            <a:r>
              <a:rPr lang="de-DE" dirty="0"/>
              <a:t>Beide Verfahren funktionieren in der Art, dass zuerst die Position des beweglichen Teils (z.B. der Finger des Greifers) als eine </a:t>
            </a:r>
            <a:r>
              <a:rPr lang="de-DE" b="1" dirty="0"/>
              <a:t>Variable</a:t>
            </a:r>
            <a:r>
              <a:rPr lang="de-DE" dirty="0"/>
              <a:t> angelegt wird </a:t>
            </a:r>
          </a:p>
          <a:p>
            <a:r>
              <a:rPr lang="de-DE" dirty="0"/>
              <a:t>Schließlich wird </a:t>
            </a:r>
            <a:r>
              <a:rPr lang="de-DE" b="1" dirty="0"/>
              <a:t>die Variable</a:t>
            </a:r>
            <a:r>
              <a:rPr lang="de-DE" dirty="0"/>
              <a:t> durch eine Formel definiert. Diese Formel beschreibt die begrenzende Eigenschaft</a:t>
            </a:r>
          </a:p>
          <a:p>
            <a:r>
              <a:rPr lang="de-DE" dirty="0"/>
              <a:t>Mit beiden Verfahren kann man die Begrenzung so hinterlegt, dass sie bereits beim Einbau des Teils hinterlegt ist</a:t>
            </a:r>
          </a:p>
          <a:p>
            <a:r>
              <a:rPr lang="de-DE" dirty="0"/>
              <a:t>Sowohl Signaladapter als auch Laufzeitparameter sind vom Benutzer </a:t>
            </a:r>
            <a:r>
              <a:rPr lang="de-DE" b="1" dirty="0"/>
              <a:t>veränderbar</a:t>
            </a:r>
          </a:p>
          <a:p>
            <a:r>
              <a:rPr lang="de-DE" dirty="0"/>
              <a:t>Laufzeitparameter ist „unsichtbarer“ vom Benutzer gegenüber Signaladapter</a:t>
            </a:r>
          </a:p>
          <a:p>
            <a:r>
              <a:rPr lang="de-DE" dirty="0"/>
              <a:t>Der Grund für die Veränderbarkeit ist, </a:t>
            </a:r>
            <a:r>
              <a:rPr lang="de-DE" b="1" dirty="0"/>
              <a:t>virtuelle Inbetriebnahme</a:t>
            </a:r>
            <a:r>
              <a:rPr lang="de-DE" dirty="0"/>
              <a:t>. In der virtuellen Inbetriebnahme möchte der Benutzer ggf. einige Begrenzung ändern, insofern möglich ist, um den Potenzial des Systems auszuschöpfen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50</a:t>
            </a:fld>
            <a:endParaRPr lang="de-DE">
              <a:solidFill>
                <a:prstClr val="white"/>
              </a:solidFill>
            </a:endParaRPr>
          </a:p>
        </p:txBody>
      </p:sp>
    </p:spTree>
    <p:extLst>
      <p:ext uri="{BB962C8B-B14F-4D97-AF65-F5344CB8AC3E}">
        <p14:creationId xmlns:p14="http://schemas.microsoft.com/office/powerpoint/2010/main" val="2031241127"/>
      </p:ext>
    </p:extLst>
  </p:cSld>
  <p:clrMapOvr>
    <a:masterClrMapping/>
  </p:clrMapOvr>
  <p:transition>
    <p:strips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Verfahren zur Begrenzung</a:t>
            </a:r>
          </a:p>
        </p:txBody>
      </p:sp>
      <p:pic>
        <p:nvPicPr>
          <p:cNvPr id="6" name="Inhaltsplatzhalter 5"/>
          <p:cNvPicPr>
            <a:picLocks noGrp="1" noChangeAspect="1"/>
          </p:cNvPicPr>
          <p:nvPr>
            <p:ph idx="1"/>
          </p:nvPr>
        </p:nvPicPr>
        <p:blipFill>
          <a:blip r:embed="rId2"/>
          <a:stretch>
            <a:fillRect/>
          </a:stretch>
        </p:blipFill>
        <p:spPr>
          <a:xfrm>
            <a:off x="1367636" y="1622070"/>
            <a:ext cx="7398631"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51</a:t>
            </a:fld>
            <a:endParaRPr lang="de-DE">
              <a:solidFill>
                <a:prstClr val="white"/>
              </a:solidFill>
            </a:endParaRPr>
          </a:p>
        </p:txBody>
      </p:sp>
      <p:sp>
        <p:nvSpPr>
          <p:cNvPr id="5" name="Textfeld 4"/>
          <p:cNvSpPr txBox="1"/>
          <p:nvPr/>
        </p:nvSpPr>
        <p:spPr>
          <a:xfrm>
            <a:off x="457200" y="1191237"/>
            <a:ext cx="1779654" cy="338554"/>
          </a:xfrm>
          <a:prstGeom prst="rect">
            <a:avLst/>
          </a:prstGeom>
          <a:noFill/>
        </p:spPr>
        <p:txBody>
          <a:bodyPr wrap="none" rtlCol="0">
            <a:spAutoFit/>
          </a:bodyPr>
          <a:lstStyle/>
          <a:p>
            <a:pPr algn="l">
              <a:spcBef>
                <a:spcPts val="0"/>
              </a:spcBef>
            </a:pPr>
            <a:r>
              <a:rPr lang="de-DE" sz="1600" dirty="0">
                <a:solidFill>
                  <a:schemeClr val="tx1"/>
                </a:solidFill>
                <a:latin typeface="+mn-lt"/>
              </a:rPr>
              <a:t>Mit Signaladapter</a:t>
            </a:r>
          </a:p>
        </p:txBody>
      </p:sp>
      <p:sp>
        <p:nvSpPr>
          <p:cNvPr id="7" name="Rechteck 6"/>
          <p:cNvSpPr/>
          <p:nvPr/>
        </p:nvSpPr>
        <p:spPr>
          <a:xfrm>
            <a:off x="1795245" y="3967993"/>
            <a:ext cx="2642532" cy="444616"/>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1795245" y="4751162"/>
            <a:ext cx="1979802" cy="450011"/>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1795245" y="3182423"/>
            <a:ext cx="2642532" cy="44701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4437777" y="3405932"/>
            <a:ext cx="2734811" cy="1038122"/>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172588" y="431194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172588" y="4849571"/>
            <a:ext cx="612396" cy="26422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p:nvPr/>
        </p:nvCxnSpPr>
        <p:spPr bwMode="auto">
          <a:xfrm>
            <a:off x="4450360" y="4344970"/>
            <a:ext cx="2722228" cy="636713"/>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20" name="Rechteck 19"/>
          <p:cNvSpPr/>
          <p:nvPr/>
        </p:nvSpPr>
        <p:spPr>
          <a:xfrm>
            <a:off x="1724486" y="2427437"/>
            <a:ext cx="2931404" cy="365458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1" name="Gerader Verbinder 20"/>
          <p:cNvCxnSpPr>
            <a:endCxn id="25" idx="1"/>
          </p:cNvCxnSpPr>
          <p:nvPr/>
        </p:nvCxnSpPr>
        <p:spPr bwMode="auto">
          <a:xfrm>
            <a:off x="4655890" y="4241399"/>
            <a:ext cx="2529281" cy="390351"/>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7185171" y="4565693"/>
            <a:ext cx="650147" cy="13211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386353" y="4189103"/>
            <a:ext cx="865943"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Signale</a:t>
            </a:r>
          </a:p>
        </p:txBody>
      </p:sp>
      <p:sp>
        <p:nvSpPr>
          <p:cNvPr id="29" name="Textfeld 28"/>
          <p:cNvSpPr txBox="1"/>
          <p:nvPr/>
        </p:nvSpPr>
        <p:spPr>
          <a:xfrm>
            <a:off x="170461" y="340203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1252296" y="4190301"/>
            <a:ext cx="542949" cy="16807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1313723" y="3405932"/>
            <a:ext cx="481522" cy="16538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493458" y="4976167"/>
            <a:ext cx="822661"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1316119" y="4976168"/>
            <a:ext cx="479126" cy="169276"/>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9513502"/>
      </p:ext>
    </p:extLst>
  </p:cSld>
  <p:clrMapOvr>
    <a:masterClrMapping/>
  </p:clrMapOvr>
  <p:transition>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p:cNvPicPr>
            <a:picLocks noGrp="1" noChangeAspect="1"/>
          </p:cNvPicPr>
          <p:nvPr>
            <p:ph idx="1"/>
          </p:nvPr>
        </p:nvPicPr>
        <p:blipFill>
          <a:blip r:embed="rId2"/>
          <a:stretch>
            <a:fillRect/>
          </a:stretch>
        </p:blipFill>
        <p:spPr>
          <a:xfrm>
            <a:off x="103923" y="1911545"/>
            <a:ext cx="8910025" cy="3790015"/>
          </a:xfrm>
          <a:prstGeom prst="rect">
            <a:avLst/>
          </a:prstGeom>
        </p:spPr>
      </p:pic>
      <p:sp>
        <p:nvSpPr>
          <p:cNvPr id="2" name="Titel 1"/>
          <p:cNvSpPr>
            <a:spLocks noGrp="1"/>
          </p:cNvSpPr>
          <p:nvPr>
            <p:ph type="title"/>
          </p:nvPr>
        </p:nvSpPr>
        <p:spPr/>
        <p:txBody>
          <a:bodyPr/>
          <a:lstStyle/>
          <a:p>
            <a:r>
              <a:rPr lang="de-DE" dirty="0"/>
              <a:t>Verfahren zur Begrenzung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52</a:t>
            </a:fld>
            <a:endParaRPr lang="de-DE">
              <a:solidFill>
                <a:prstClr val="white"/>
              </a:solidFill>
            </a:endParaRPr>
          </a:p>
        </p:txBody>
      </p:sp>
      <p:sp>
        <p:nvSpPr>
          <p:cNvPr id="5" name="Textfeld 4"/>
          <p:cNvSpPr txBox="1"/>
          <p:nvPr/>
        </p:nvSpPr>
        <p:spPr>
          <a:xfrm>
            <a:off x="457200" y="1191237"/>
            <a:ext cx="2066591" cy="338554"/>
          </a:xfrm>
          <a:prstGeom prst="rect">
            <a:avLst/>
          </a:prstGeom>
          <a:noFill/>
        </p:spPr>
        <p:txBody>
          <a:bodyPr wrap="none" rtlCol="0">
            <a:spAutoFit/>
          </a:bodyPr>
          <a:lstStyle/>
          <a:p>
            <a:pPr algn="l">
              <a:spcBef>
                <a:spcPts val="0"/>
              </a:spcBef>
            </a:pPr>
            <a:r>
              <a:rPr lang="de-DE" sz="1600" dirty="0">
                <a:solidFill>
                  <a:schemeClr val="tx1"/>
                </a:solidFill>
                <a:latin typeface="+mn-lt"/>
              </a:rPr>
              <a:t>Mit Laufzeitausdruck</a:t>
            </a:r>
          </a:p>
        </p:txBody>
      </p:sp>
      <p:sp>
        <p:nvSpPr>
          <p:cNvPr id="7" name="Rechteck 6"/>
          <p:cNvSpPr/>
          <p:nvPr/>
        </p:nvSpPr>
        <p:spPr>
          <a:xfrm>
            <a:off x="3994209" y="3704821"/>
            <a:ext cx="1323362" cy="34982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Rechteck 7"/>
          <p:cNvSpPr/>
          <p:nvPr/>
        </p:nvSpPr>
        <p:spPr>
          <a:xfrm>
            <a:off x="3864528" y="4723122"/>
            <a:ext cx="1504426" cy="37447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1" name="Rechteck 10"/>
          <p:cNvSpPr/>
          <p:nvPr/>
        </p:nvSpPr>
        <p:spPr>
          <a:xfrm>
            <a:off x="3942826" y="2818378"/>
            <a:ext cx="1426128" cy="327494"/>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3" name="Gerader Verbinder 12"/>
          <p:cNvCxnSpPr>
            <a:stCxn id="11" idx="3"/>
            <a:endCxn id="14" idx="1"/>
          </p:cNvCxnSpPr>
          <p:nvPr/>
        </p:nvCxnSpPr>
        <p:spPr bwMode="auto">
          <a:xfrm>
            <a:off x="5368954" y="2982125"/>
            <a:ext cx="2321346" cy="1264834"/>
          </a:xfrm>
          <a:prstGeom prst="line">
            <a:avLst/>
          </a:prstGeom>
          <a:solidFill>
            <a:srgbClr val="6699FF"/>
          </a:solidFill>
          <a:ln w="12700" cap="flat" cmpd="sng" algn="ctr">
            <a:solidFill>
              <a:srgbClr val="00B050"/>
            </a:solidFill>
            <a:prstDash val="dash"/>
            <a:round/>
            <a:headEnd type="none" w="med" len="med"/>
            <a:tailEnd type="none" w="med" len="med"/>
          </a:ln>
          <a:effectLst/>
        </p:spPr>
      </p:cxnSp>
      <p:sp>
        <p:nvSpPr>
          <p:cNvPr id="14" name="Rechteck 13"/>
          <p:cNvSpPr/>
          <p:nvPr/>
        </p:nvSpPr>
        <p:spPr>
          <a:xfrm>
            <a:off x="7690300" y="4203083"/>
            <a:ext cx="925194" cy="8775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5" name="Rechteck 14"/>
          <p:cNvSpPr/>
          <p:nvPr/>
        </p:nvSpPr>
        <p:spPr>
          <a:xfrm>
            <a:off x="7690300" y="4672589"/>
            <a:ext cx="572856" cy="201415"/>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stCxn id="7" idx="3"/>
            <a:endCxn id="15" idx="1"/>
          </p:cNvCxnSpPr>
          <p:nvPr/>
        </p:nvCxnSpPr>
        <p:spPr bwMode="auto">
          <a:xfrm>
            <a:off x="5317571" y="3879735"/>
            <a:ext cx="2372729" cy="893562"/>
          </a:xfrm>
          <a:prstGeom prst="line">
            <a:avLst/>
          </a:prstGeom>
          <a:solidFill>
            <a:srgbClr val="6699FF"/>
          </a:solidFill>
          <a:ln w="12700" cap="flat" cmpd="sng" algn="ctr">
            <a:solidFill>
              <a:srgbClr val="00B050"/>
            </a:solidFill>
            <a:prstDash val="dash"/>
            <a:round/>
            <a:headEnd type="none" w="med" len="med"/>
            <a:tailEnd type="none" w="med" len="med"/>
          </a:ln>
          <a:effectLst/>
        </p:spPr>
      </p:cxnSp>
      <p:cxnSp>
        <p:nvCxnSpPr>
          <p:cNvPr id="21" name="Gerader Verbinder 20"/>
          <p:cNvCxnSpPr>
            <a:stCxn id="53" idx="3"/>
            <a:endCxn id="25" idx="1"/>
          </p:cNvCxnSpPr>
          <p:nvPr/>
        </p:nvCxnSpPr>
        <p:spPr bwMode="auto">
          <a:xfrm>
            <a:off x="1621480" y="2845842"/>
            <a:ext cx="2321346" cy="1123603"/>
          </a:xfrm>
          <a:prstGeom prst="line">
            <a:avLst/>
          </a:prstGeom>
          <a:solidFill>
            <a:srgbClr val="6699FF"/>
          </a:solidFill>
          <a:ln w="12700" cap="flat" cmpd="sng" algn="ctr">
            <a:solidFill>
              <a:srgbClr val="FF0000"/>
            </a:solidFill>
            <a:prstDash val="dash"/>
            <a:round/>
            <a:headEnd type="none" w="med" len="med"/>
            <a:tailEnd type="none" w="med" len="med"/>
          </a:ln>
          <a:effectLst/>
        </p:spPr>
      </p:cxnSp>
      <p:sp>
        <p:nvSpPr>
          <p:cNvPr id="25" name="Rechteck 24"/>
          <p:cNvSpPr/>
          <p:nvPr/>
        </p:nvSpPr>
        <p:spPr>
          <a:xfrm>
            <a:off x="3942826" y="2561546"/>
            <a:ext cx="1426128" cy="281579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8" name="Textfeld 27"/>
          <p:cNvSpPr txBox="1"/>
          <p:nvPr/>
        </p:nvSpPr>
        <p:spPr>
          <a:xfrm>
            <a:off x="2670561" y="3795073"/>
            <a:ext cx="865943"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Signale</a:t>
            </a:r>
          </a:p>
        </p:txBody>
      </p:sp>
      <p:sp>
        <p:nvSpPr>
          <p:cNvPr id="29" name="Textfeld 28"/>
          <p:cNvSpPr txBox="1"/>
          <p:nvPr/>
        </p:nvSpPr>
        <p:spPr>
          <a:xfrm>
            <a:off x="2443032" y="2905669"/>
            <a:ext cx="1143262"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31" name="Gerader Verbinder 30"/>
          <p:cNvCxnSpPr>
            <a:stCxn id="28" idx="3"/>
            <a:endCxn id="7" idx="1"/>
          </p:cNvCxnSpPr>
          <p:nvPr/>
        </p:nvCxnSpPr>
        <p:spPr bwMode="auto">
          <a:xfrm flipV="1">
            <a:off x="3536504" y="3879735"/>
            <a:ext cx="457705" cy="84615"/>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4" name="Gerader Verbinder 33"/>
          <p:cNvCxnSpPr>
            <a:stCxn id="29" idx="3"/>
            <a:endCxn id="11" idx="1"/>
          </p:cNvCxnSpPr>
          <p:nvPr/>
        </p:nvCxnSpPr>
        <p:spPr bwMode="auto">
          <a:xfrm flipV="1">
            <a:off x="3586294" y="2982125"/>
            <a:ext cx="356532" cy="92821"/>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42" name="Textfeld 41"/>
          <p:cNvSpPr txBox="1"/>
          <p:nvPr/>
        </p:nvSpPr>
        <p:spPr>
          <a:xfrm>
            <a:off x="2782771" y="4874004"/>
            <a:ext cx="822661" cy="338554"/>
          </a:xfrm>
          <a:prstGeom prst="rect">
            <a:avLst/>
          </a:prstGeom>
          <a:solidFill>
            <a:schemeClr val="bg1"/>
          </a:solidFill>
          <a:ln>
            <a:solidFill>
              <a:schemeClr val="tx1"/>
            </a:solidFill>
          </a:ln>
        </p:spPr>
        <p:txBody>
          <a:bodyPr wrap="none" rtlCol="0">
            <a:spAutoFit/>
          </a:bodyPr>
          <a:lstStyle/>
          <a:p>
            <a:pPr algn="l">
              <a:spcBef>
                <a:spcPts val="0"/>
              </a:spcBef>
            </a:pPr>
            <a:r>
              <a:rPr lang="de-DE" sz="1600" dirty="0">
                <a:solidFill>
                  <a:schemeClr val="tx1"/>
                </a:solidFill>
                <a:latin typeface="+mn-lt"/>
              </a:rPr>
              <a:t>Formel</a:t>
            </a:r>
          </a:p>
        </p:txBody>
      </p:sp>
      <p:cxnSp>
        <p:nvCxnSpPr>
          <p:cNvPr id="43" name="Gerader Verbinder 42"/>
          <p:cNvCxnSpPr>
            <a:stCxn id="42" idx="3"/>
            <a:endCxn id="8" idx="1"/>
          </p:cNvCxnSpPr>
          <p:nvPr/>
        </p:nvCxnSpPr>
        <p:spPr bwMode="auto">
          <a:xfrm flipV="1">
            <a:off x="3605432" y="4910357"/>
            <a:ext cx="259096" cy="132924"/>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53" name="Rechteck 52"/>
          <p:cNvSpPr/>
          <p:nvPr/>
        </p:nvSpPr>
        <p:spPr>
          <a:xfrm>
            <a:off x="297832" y="2786014"/>
            <a:ext cx="1323648" cy="1196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Tree>
    <p:extLst>
      <p:ext uri="{BB962C8B-B14F-4D97-AF65-F5344CB8AC3E}">
        <p14:creationId xmlns:p14="http://schemas.microsoft.com/office/powerpoint/2010/main" val="3749617283"/>
      </p:ext>
    </p:extLst>
  </p:cSld>
  <p:clrMapOvr>
    <a:masterClrMapping/>
  </p:clrMapOvr>
  <p:transition>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Vorgehensweise zur Modellierung von Begrenzung</a:t>
            </a:r>
          </a:p>
        </p:txBody>
      </p:sp>
      <p:sp>
        <p:nvSpPr>
          <p:cNvPr id="3" name="Inhaltsplatzhalter 2"/>
          <p:cNvSpPr>
            <a:spLocks noGrp="1"/>
          </p:cNvSpPr>
          <p:nvPr>
            <p:ph idx="1"/>
          </p:nvPr>
        </p:nvSpPr>
        <p:spPr/>
        <p:txBody>
          <a:bodyPr/>
          <a:lstStyle/>
          <a:p>
            <a:r>
              <a:rPr lang="de-DE" dirty="0"/>
              <a:t>Die Art der Begrenzung und ihre Eigenschaft genauer abstrahieren. D.h., ist die Begrenzung mechanisch oder elektronisch, und, ist es veränderbar, oder unveränderbar? </a:t>
            </a:r>
          </a:p>
          <a:p>
            <a:r>
              <a:rPr lang="de-DE" dirty="0"/>
              <a:t>Ist die Begrenzung elektronisch, die eine Signal beim Erreichen der Begrenzung zurückgibt, z.B. ein Näherungsschalter, der am ELP eingebaut wird, wird die Signal in Signaladapter hinterlegt, die später ggf. in der SPS-Steuerung genutzt wird</a:t>
            </a:r>
          </a:p>
          <a:p>
            <a:r>
              <a:rPr lang="de-DE" dirty="0"/>
              <a:t>Ist die Begrenzung mechanisch, z.B. eine Anschlagschraube zur Einstellung der Endlagenposition vom ELP, wird die Begrenzung im Laufzeitparameter hinterlegt, die zwar nicht in der Signalkommunikation beteiligt wird, aber beim Bedarf veränderbar ist für den Benutzer. </a:t>
            </a:r>
          </a:p>
          <a:p>
            <a:r>
              <a:rPr lang="de-DE" dirty="0"/>
              <a:t>Analog gilt auch für elektronische Begrenzung, die jedoch keine Signal zurückliefert. Z.B. ein integrierter Drehschalter. Dafür wird auch ein Laufzeitparameter hinterlegt, die zwar manipulierbar ist, aber liefert keine Signal</a:t>
            </a:r>
          </a:p>
          <a:p>
            <a:r>
              <a:rPr lang="de-DE" dirty="0"/>
              <a:t>Nicht veränderbare Variablen werden im Modell so hinterlegt, dass der Benutzer nicht einfach sehen kann.</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53</a:t>
            </a:fld>
            <a:endParaRPr lang="de-DE">
              <a:solidFill>
                <a:prstClr val="white"/>
              </a:solidFill>
            </a:endParaRPr>
          </a:p>
        </p:txBody>
      </p:sp>
    </p:spTree>
    <p:extLst>
      <p:ext uri="{BB962C8B-B14F-4D97-AF65-F5344CB8AC3E}">
        <p14:creationId xmlns:p14="http://schemas.microsoft.com/office/powerpoint/2010/main" val="1160679016"/>
      </p:ext>
    </p:extLst>
  </p:cSld>
  <p:clrMapOvr>
    <a:masterClrMapping/>
  </p:clrMapOvr>
  <p:transition>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Art der Begrenzung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54</a:t>
            </a:fld>
            <a:endParaRPr lang="de-DE">
              <a:solidFill>
                <a:prstClr val="white"/>
              </a:solidFill>
            </a:endParaRPr>
          </a:p>
        </p:txBody>
      </p:sp>
      <p:sp>
        <p:nvSpPr>
          <p:cNvPr id="5" name="Ellipse 4"/>
          <p:cNvSpPr/>
          <p:nvPr/>
        </p:nvSpPr>
        <p:spPr>
          <a:xfrm>
            <a:off x="3288546" y="1651307"/>
            <a:ext cx="2827090" cy="704675"/>
          </a:xfrm>
          <a:prstGeom prst="ellipse">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2000" dirty="0"/>
              <a:t>Begrenzung</a:t>
            </a:r>
          </a:p>
        </p:txBody>
      </p:sp>
      <p:cxnSp>
        <p:nvCxnSpPr>
          <p:cNvPr id="6" name="Gerader Verbinder 5"/>
          <p:cNvCxnSpPr>
            <a:stCxn id="5" idx="4"/>
            <a:endCxn id="10" idx="0"/>
          </p:cNvCxnSpPr>
          <p:nvPr/>
        </p:nvCxnSpPr>
        <p:spPr bwMode="auto">
          <a:xfrm flipH="1">
            <a:off x="2937462" y="2355982"/>
            <a:ext cx="1764629" cy="54096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7" name="Textfeld 6"/>
          <p:cNvSpPr txBox="1"/>
          <p:nvPr/>
        </p:nvSpPr>
        <p:spPr>
          <a:xfrm>
            <a:off x="3809060" y="3638316"/>
            <a:ext cx="1300356" cy="338554"/>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Elektronisch</a:t>
            </a:r>
          </a:p>
        </p:txBody>
      </p:sp>
      <p:sp>
        <p:nvSpPr>
          <p:cNvPr id="8" name="Textfeld 7"/>
          <p:cNvSpPr txBox="1"/>
          <p:nvPr/>
        </p:nvSpPr>
        <p:spPr>
          <a:xfrm>
            <a:off x="382439" y="3638316"/>
            <a:ext cx="2374368"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Mechanisch</a:t>
            </a:r>
          </a:p>
          <a:p>
            <a:pPr marL="285750" indent="-285750">
              <a:spcBef>
                <a:spcPts val="0"/>
              </a:spcBef>
              <a:buFont typeface="Arial" panose="020B0604020202020204" pitchFamily="34" charset="0"/>
              <a:buChar char="•"/>
            </a:pPr>
            <a:r>
              <a:rPr lang="de-DE" sz="1600" dirty="0">
                <a:solidFill>
                  <a:schemeClr val="tx1"/>
                </a:solidFill>
                <a:latin typeface="+mn-lt"/>
              </a:rPr>
              <a:t>Anschlagsschrauben</a:t>
            </a:r>
          </a:p>
          <a:p>
            <a:pPr marL="285750" indent="-285750">
              <a:spcBef>
                <a:spcPts val="0"/>
              </a:spcBef>
              <a:buFont typeface="Arial" panose="020B0604020202020204" pitchFamily="34" charset="0"/>
              <a:buChar char="•"/>
            </a:pPr>
            <a:r>
              <a:rPr lang="de-DE" sz="1600" dirty="0">
                <a:solidFill>
                  <a:schemeClr val="tx1"/>
                </a:solidFill>
              </a:rPr>
              <a:t>Schaltnocken</a:t>
            </a:r>
            <a:endParaRPr lang="de-DE" sz="1600" dirty="0">
              <a:solidFill>
                <a:schemeClr val="tx1"/>
              </a:solidFill>
              <a:latin typeface="+mn-lt"/>
            </a:endParaRPr>
          </a:p>
        </p:txBody>
      </p:sp>
      <p:sp>
        <p:nvSpPr>
          <p:cNvPr id="9" name="Textfeld 8"/>
          <p:cNvSpPr txBox="1"/>
          <p:nvPr/>
        </p:nvSpPr>
        <p:spPr>
          <a:xfrm>
            <a:off x="5965316" y="2896944"/>
            <a:ext cx="165468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ts val="0"/>
              </a:spcBef>
            </a:pPr>
            <a:r>
              <a:rPr lang="de-DE" sz="1600" dirty="0">
                <a:solidFill>
                  <a:schemeClr val="tx1"/>
                </a:solidFill>
                <a:latin typeface="+mn-lt"/>
              </a:rPr>
              <a:t>Unveränderbar</a:t>
            </a:r>
          </a:p>
        </p:txBody>
      </p:sp>
      <p:sp>
        <p:nvSpPr>
          <p:cNvPr id="10" name="Textfeld 9"/>
          <p:cNvSpPr txBox="1"/>
          <p:nvPr/>
        </p:nvSpPr>
        <p:spPr>
          <a:xfrm>
            <a:off x="2214982" y="2896944"/>
            <a:ext cx="1444959"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ts val="0"/>
              </a:spcBef>
            </a:pPr>
            <a:r>
              <a:rPr lang="de-DE" sz="1600" dirty="0">
                <a:solidFill>
                  <a:schemeClr val="tx1"/>
                </a:solidFill>
                <a:latin typeface="+mn-lt"/>
              </a:rPr>
              <a:t>Veränderbar</a:t>
            </a:r>
          </a:p>
        </p:txBody>
      </p:sp>
      <p:cxnSp>
        <p:nvCxnSpPr>
          <p:cNvPr id="11" name="Gerader Verbinder 10"/>
          <p:cNvCxnSpPr>
            <a:stCxn id="5" idx="4"/>
            <a:endCxn id="9" idx="0"/>
          </p:cNvCxnSpPr>
          <p:nvPr/>
        </p:nvCxnSpPr>
        <p:spPr bwMode="auto">
          <a:xfrm>
            <a:off x="4702091" y="2355982"/>
            <a:ext cx="2090567" cy="54096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19" name="Textfeld 18"/>
          <p:cNvSpPr txBox="1"/>
          <p:nvPr/>
        </p:nvSpPr>
        <p:spPr>
          <a:xfrm>
            <a:off x="7118383" y="3638317"/>
            <a:ext cx="1431802"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latin typeface="+mn-lt"/>
              </a:rPr>
              <a:t>Mechanisch</a:t>
            </a:r>
          </a:p>
          <a:p>
            <a:pPr marL="285750" indent="-285750">
              <a:spcBef>
                <a:spcPts val="0"/>
              </a:spcBef>
              <a:buFont typeface="Arial" panose="020B0604020202020204" pitchFamily="34" charset="0"/>
              <a:buChar char="•"/>
            </a:pPr>
            <a:r>
              <a:rPr lang="de-DE" sz="1600" dirty="0">
                <a:solidFill>
                  <a:schemeClr val="tx1"/>
                </a:solidFill>
                <a:latin typeface="+mn-lt"/>
              </a:rPr>
              <a:t>Anschlag</a:t>
            </a:r>
          </a:p>
          <a:p>
            <a:pPr marL="285750" indent="-285750">
              <a:spcBef>
                <a:spcPts val="0"/>
              </a:spcBef>
              <a:buFont typeface="Arial" panose="020B0604020202020204" pitchFamily="34" charset="0"/>
              <a:buChar char="•"/>
            </a:pPr>
            <a:r>
              <a:rPr lang="de-DE" sz="1600" dirty="0">
                <a:solidFill>
                  <a:schemeClr val="tx1"/>
                </a:solidFill>
                <a:latin typeface="+mn-lt"/>
              </a:rPr>
              <a:t>Geometrie</a:t>
            </a:r>
          </a:p>
        </p:txBody>
      </p:sp>
      <p:cxnSp>
        <p:nvCxnSpPr>
          <p:cNvPr id="20" name="Gerader Verbinder 19"/>
          <p:cNvCxnSpPr>
            <a:stCxn id="9" idx="2"/>
            <a:endCxn id="19" idx="0"/>
          </p:cNvCxnSpPr>
          <p:nvPr/>
        </p:nvCxnSpPr>
        <p:spPr bwMode="auto">
          <a:xfrm>
            <a:off x="6792658" y="3235498"/>
            <a:ext cx="1041626" cy="402819"/>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3" name="Gerader Verbinder 22"/>
          <p:cNvCxnSpPr>
            <a:stCxn id="10" idx="2"/>
            <a:endCxn id="7" idx="0"/>
          </p:cNvCxnSpPr>
          <p:nvPr/>
        </p:nvCxnSpPr>
        <p:spPr bwMode="auto">
          <a:xfrm>
            <a:off x="2937462" y="3235498"/>
            <a:ext cx="1521776" cy="402818"/>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6" name="Gerader Verbinder 25"/>
          <p:cNvCxnSpPr>
            <a:stCxn id="10" idx="2"/>
            <a:endCxn id="8" idx="0"/>
          </p:cNvCxnSpPr>
          <p:nvPr/>
        </p:nvCxnSpPr>
        <p:spPr bwMode="auto">
          <a:xfrm flipH="1">
            <a:off x="1569623" y="3235498"/>
            <a:ext cx="1367839" cy="402818"/>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29" name="Gerader Verbinder 28"/>
          <p:cNvCxnSpPr>
            <a:stCxn id="7" idx="2"/>
            <a:endCxn id="39" idx="0"/>
          </p:cNvCxnSpPr>
          <p:nvPr/>
        </p:nvCxnSpPr>
        <p:spPr bwMode="auto">
          <a:xfrm flipH="1">
            <a:off x="2813657" y="3976870"/>
            <a:ext cx="1645581" cy="741371"/>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35" name="Gerader Verbinder 34"/>
          <p:cNvCxnSpPr>
            <a:stCxn id="7" idx="2"/>
            <a:endCxn id="40" idx="0"/>
          </p:cNvCxnSpPr>
          <p:nvPr/>
        </p:nvCxnSpPr>
        <p:spPr bwMode="auto">
          <a:xfrm>
            <a:off x="4459238" y="3976870"/>
            <a:ext cx="1006353" cy="741372"/>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9" name="Textfeld 38"/>
          <p:cNvSpPr txBox="1"/>
          <p:nvPr/>
        </p:nvSpPr>
        <p:spPr>
          <a:xfrm>
            <a:off x="1717042" y="4718241"/>
            <a:ext cx="2193229" cy="83099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rPr>
              <a:t>Mit Feedback</a:t>
            </a:r>
          </a:p>
          <a:p>
            <a:pPr marL="285750" indent="-285750">
              <a:spcBef>
                <a:spcPts val="0"/>
              </a:spcBef>
              <a:buFont typeface="Arial" panose="020B0604020202020204" pitchFamily="34" charset="0"/>
              <a:buChar char="•"/>
            </a:pPr>
            <a:r>
              <a:rPr lang="de-DE" sz="1600" dirty="0">
                <a:solidFill>
                  <a:schemeClr val="tx1"/>
                </a:solidFill>
                <a:latin typeface="+mn-lt"/>
              </a:rPr>
              <a:t>Eingebauter</a:t>
            </a:r>
            <a:br>
              <a:rPr lang="de-DE" sz="1600" dirty="0">
                <a:solidFill>
                  <a:schemeClr val="tx1"/>
                </a:solidFill>
                <a:latin typeface="+mn-lt"/>
              </a:rPr>
            </a:br>
            <a:r>
              <a:rPr lang="de-DE" sz="1600" dirty="0">
                <a:solidFill>
                  <a:schemeClr val="tx1"/>
                </a:solidFill>
                <a:latin typeface="+mn-lt"/>
              </a:rPr>
              <a:t>Näherungsschalter</a:t>
            </a:r>
          </a:p>
        </p:txBody>
      </p:sp>
      <p:sp>
        <p:nvSpPr>
          <p:cNvPr id="40" name="Textfeld 39"/>
          <p:cNvSpPr txBox="1"/>
          <p:nvPr/>
        </p:nvSpPr>
        <p:spPr>
          <a:xfrm>
            <a:off x="4093260" y="4718242"/>
            <a:ext cx="2744662" cy="58477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spcBef>
                <a:spcPts val="0"/>
              </a:spcBef>
            </a:pPr>
            <a:r>
              <a:rPr lang="de-DE" sz="1600" u="sng" dirty="0">
                <a:solidFill>
                  <a:schemeClr val="tx1"/>
                </a:solidFill>
              </a:rPr>
              <a:t>Ohne Feedback</a:t>
            </a:r>
          </a:p>
          <a:p>
            <a:pPr marL="285750" indent="-285750">
              <a:spcBef>
                <a:spcPts val="0"/>
              </a:spcBef>
              <a:buFont typeface="Arial" panose="020B0604020202020204" pitchFamily="34" charset="0"/>
              <a:buChar char="•"/>
            </a:pPr>
            <a:r>
              <a:rPr lang="de-DE" sz="1600" dirty="0">
                <a:solidFill>
                  <a:schemeClr val="tx1"/>
                </a:solidFill>
              </a:rPr>
              <a:t>Integrierter Drehschalter </a:t>
            </a:r>
            <a:endParaRPr lang="de-DE" sz="1600" dirty="0">
              <a:solidFill>
                <a:schemeClr val="tx1"/>
              </a:solidFill>
              <a:latin typeface="+mn-lt"/>
            </a:endParaRPr>
          </a:p>
        </p:txBody>
      </p:sp>
    </p:spTree>
    <p:extLst>
      <p:ext uri="{BB962C8B-B14F-4D97-AF65-F5344CB8AC3E}">
        <p14:creationId xmlns:p14="http://schemas.microsoft.com/office/powerpoint/2010/main" val="1899158499"/>
      </p:ext>
    </p:extLst>
  </p:cSld>
  <p:clrMapOvr>
    <a:masterClrMapping/>
  </p:clrMapOvr>
  <p:transition>
    <p:strips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Use</a:t>
            </a:r>
            <a:r>
              <a:rPr lang="de-DE" dirty="0"/>
              <a:t>-Case Studie – Schunk ELP_100H120</a:t>
            </a:r>
          </a:p>
        </p:txBody>
      </p:sp>
      <p:pic>
        <p:nvPicPr>
          <p:cNvPr id="5" name="Inhaltsplatzhalter 4"/>
          <p:cNvPicPr>
            <a:picLocks noGrp="1" noChangeAspect="1"/>
          </p:cNvPicPr>
          <p:nvPr>
            <p:ph idx="1"/>
          </p:nvPr>
        </p:nvPicPr>
        <p:blipFill>
          <a:blip r:embed="rId2"/>
          <a:stretch>
            <a:fillRect/>
          </a:stretch>
        </p:blipFill>
        <p:spPr>
          <a:xfrm>
            <a:off x="448811" y="1732856"/>
            <a:ext cx="8229600" cy="4461986"/>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55</a:t>
            </a:fld>
            <a:endParaRPr lang="de-DE">
              <a:solidFill>
                <a:prstClr val="white"/>
              </a:solidFill>
            </a:endParaRPr>
          </a:p>
        </p:txBody>
      </p:sp>
      <p:sp>
        <p:nvSpPr>
          <p:cNvPr id="6" name="Rechteck 5"/>
          <p:cNvSpPr/>
          <p:nvPr/>
        </p:nvSpPr>
        <p:spPr>
          <a:xfrm>
            <a:off x="6709794" y="3227228"/>
            <a:ext cx="1820411" cy="13675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7" name="Rechteck 6"/>
          <p:cNvSpPr/>
          <p:nvPr/>
        </p:nvSpPr>
        <p:spPr>
          <a:xfrm>
            <a:off x="6709793" y="3680234"/>
            <a:ext cx="1820411" cy="136757"/>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8" name="Textfeld 7"/>
          <p:cNvSpPr txBox="1"/>
          <p:nvPr/>
        </p:nvSpPr>
        <p:spPr>
          <a:xfrm>
            <a:off x="5427677" y="1236178"/>
            <a:ext cx="1447832" cy="338554"/>
          </a:xfrm>
          <a:prstGeom prst="rect">
            <a:avLst/>
          </a:prstGeom>
          <a:noFill/>
        </p:spPr>
        <p:txBody>
          <a:bodyPr wrap="none" rtlCol="0">
            <a:spAutoFit/>
          </a:bodyPr>
          <a:lstStyle/>
          <a:p>
            <a:pPr algn="l">
              <a:spcBef>
                <a:spcPts val="0"/>
              </a:spcBef>
            </a:pPr>
            <a:r>
              <a:rPr lang="de-DE" sz="1600" dirty="0">
                <a:solidFill>
                  <a:schemeClr val="tx1"/>
                </a:solidFill>
                <a:latin typeface="+mn-lt"/>
              </a:rPr>
              <a:t>Signaladapter</a:t>
            </a:r>
          </a:p>
        </p:txBody>
      </p:sp>
      <p:sp>
        <p:nvSpPr>
          <p:cNvPr id="9" name="Textfeld 8"/>
          <p:cNvSpPr txBox="1"/>
          <p:nvPr/>
        </p:nvSpPr>
        <p:spPr>
          <a:xfrm>
            <a:off x="7105475" y="1247330"/>
            <a:ext cx="1838965" cy="338554"/>
          </a:xfrm>
          <a:prstGeom prst="rect">
            <a:avLst/>
          </a:prstGeom>
          <a:noFill/>
        </p:spPr>
        <p:txBody>
          <a:bodyPr wrap="none" rtlCol="0">
            <a:spAutoFit/>
          </a:bodyPr>
          <a:lstStyle/>
          <a:p>
            <a:pPr algn="l">
              <a:spcBef>
                <a:spcPts val="0"/>
              </a:spcBef>
            </a:pPr>
            <a:r>
              <a:rPr lang="de-DE" sz="1600" dirty="0">
                <a:solidFill>
                  <a:schemeClr val="tx1"/>
                </a:solidFill>
                <a:latin typeface="+mn-lt"/>
              </a:rPr>
              <a:t>Laufzeitparameter</a:t>
            </a:r>
          </a:p>
        </p:txBody>
      </p:sp>
      <p:cxnSp>
        <p:nvCxnSpPr>
          <p:cNvPr id="11" name="Gerader Verbinder 10"/>
          <p:cNvCxnSpPr>
            <a:stCxn id="8" idx="2"/>
          </p:cNvCxnSpPr>
          <p:nvPr/>
        </p:nvCxnSpPr>
        <p:spPr bwMode="auto">
          <a:xfrm>
            <a:off x="6151593" y="1574732"/>
            <a:ext cx="953882" cy="1652496"/>
          </a:xfrm>
          <a:prstGeom prst="line">
            <a:avLst/>
          </a:prstGeom>
          <a:solidFill>
            <a:srgbClr val="6699FF"/>
          </a:solidFill>
          <a:ln w="12700" cap="flat" cmpd="sng" algn="ctr">
            <a:solidFill>
              <a:schemeClr val="tx1"/>
            </a:solidFill>
            <a:prstDash val="solid"/>
            <a:round/>
            <a:headEnd type="none" w="med" len="med"/>
            <a:tailEnd type="none" w="med" len="med"/>
          </a:ln>
          <a:effectLst/>
        </p:spPr>
      </p:cxnSp>
      <p:cxnSp>
        <p:nvCxnSpPr>
          <p:cNvPr id="12" name="Gerader Verbinder 11"/>
          <p:cNvCxnSpPr>
            <a:stCxn id="9" idx="2"/>
            <a:endCxn id="7" idx="0"/>
          </p:cNvCxnSpPr>
          <p:nvPr/>
        </p:nvCxnSpPr>
        <p:spPr bwMode="auto">
          <a:xfrm flipH="1">
            <a:off x="7619999" y="1585884"/>
            <a:ext cx="404959" cy="2094350"/>
          </a:xfrm>
          <a:prstGeom prst="line">
            <a:avLst/>
          </a:prstGeom>
          <a:solidFill>
            <a:srgbClr val="6699FF"/>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113577466"/>
      </p:ext>
    </p:extLst>
  </p:cSld>
  <p:clrMapOvr>
    <a:masterClrMapping/>
  </p:clrMapOvr>
  <p:transition>
    <p:strips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Exemplarische Modellierung der Begrenzung</a:t>
            </a:r>
          </a:p>
        </p:txBody>
      </p:sp>
      <p:pic>
        <p:nvPicPr>
          <p:cNvPr id="5" name="Inhaltsplatzhalter 4"/>
          <p:cNvPicPr>
            <a:picLocks noGrp="1" noChangeAspect="1"/>
          </p:cNvPicPr>
          <p:nvPr>
            <p:ph idx="1"/>
          </p:nvPr>
        </p:nvPicPr>
        <p:blipFill>
          <a:blip r:embed="rId2"/>
          <a:stretch>
            <a:fillRect/>
          </a:stretch>
        </p:blipFill>
        <p:spPr>
          <a:xfrm>
            <a:off x="191850" y="1700868"/>
            <a:ext cx="6629493" cy="4525963"/>
          </a:xfrm>
          <a:prstGeom prst="rect">
            <a:avLst/>
          </a:prstGeom>
        </p:spPr>
      </p:pic>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56</a:t>
            </a:fld>
            <a:endParaRPr lang="de-DE" dirty="0">
              <a:solidFill>
                <a:prstClr val="white"/>
              </a:solidFill>
            </a:endParaRPr>
          </a:p>
        </p:txBody>
      </p:sp>
      <p:sp>
        <p:nvSpPr>
          <p:cNvPr id="6" name="Rechteck 5"/>
          <p:cNvSpPr/>
          <p:nvPr/>
        </p:nvSpPr>
        <p:spPr>
          <a:xfrm>
            <a:off x="158294" y="1700868"/>
            <a:ext cx="4472428" cy="452596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8" name="Gerader Verbinder 7"/>
          <p:cNvCxnSpPr/>
          <p:nvPr/>
        </p:nvCxnSpPr>
        <p:spPr bwMode="auto">
          <a:xfrm>
            <a:off x="4630722" y="1700868"/>
            <a:ext cx="226503" cy="1545672"/>
          </a:xfrm>
          <a:prstGeom prst="line">
            <a:avLst/>
          </a:prstGeom>
          <a:solidFill>
            <a:srgbClr val="6699FF"/>
          </a:solidFill>
          <a:ln w="12700" cap="flat" cmpd="sng" algn="ctr">
            <a:solidFill>
              <a:srgbClr val="FF0000"/>
            </a:solidFill>
            <a:prstDash val="solid"/>
            <a:round/>
            <a:headEnd type="none" w="med" len="med"/>
            <a:tailEnd type="none" w="med" len="med"/>
          </a:ln>
          <a:effectLst/>
        </p:spPr>
      </p:cxnSp>
      <p:cxnSp>
        <p:nvCxnSpPr>
          <p:cNvPr id="10" name="Gerader Verbinder 9"/>
          <p:cNvCxnSpPr/>
          <p:nvPr/>
        </p:nvCxnSpPr>
        <p:spPr bwMode="auto">
          <a:xfrm flipV="1">
            <a:off x="4647500" y="3246540"/>
            <a:ext cx="218114" cy="2980292"/>
          </a:xfrm>
          <a:prstGeom prst="line">
            <a:avLst/>
          </a:prstGeom>
          <a:solidFill>
            <a:srgbClr val="6699FF"/>
          </a:solidFill>
          <a:ln w="12700" cap="flat" cmpd="sng" algn="ctr">
            <a:solidFill>
              <a:srgbClr val="FF0000"/>
            </a:solidFill>
            <a:prstDash val="solid"/>
            <a:round/>
            <a:headEnd type="none" w="med" len="med"/>
            <a:tailEnd type="none" w="med" len="med"/>
          </a:ln>
          <a:effectLst/>
        </p:spPr>
      </p:cxnSp>
      <p:sp>
        <p:nvSpPr>
          <p:cNvPr id="13" name="Rechteck 12"/>
          <p:cNvSpPr/>
          <p:nvPr/>
        </p:nvSpPr>
        <p:spPr>
          <a:xfrm>
            <a:off x="4874003" y="3151727"/>
            <a:ext cx="1820411" cy="1703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pic>
        <p:nvPicPr>
          <p:cNvPr id="14" name="Grafik 13"/>
          <p:cNvPicPr>
            <a:picLocks noChangeAspect="1"/>
          </p:cNvPicPr>
          <p:nvPr/>
        </p:nvPicPr>
        <p:blipFill>
          <a:blip r:embed="rId3"/>
          <a:stretch>
            <a:fillRect/>
          </a:stretch>
        </p:blipFill>
        <p:spPr>
          <a:xfrm>
            <a:off x="7083763" y="2746784"/>
            <a:ext cx="1824111" cy="2557332"/>
          </a:xfrm>
          <a:prstGeom prst="rect">
            <a:avLst/>
          </a:prstGeom>
        </p:spPr>
      </p:pic>
      <p:sp>
        <p:nvSpPr>
          <p:cNvPr id="15" name="Rechteck 14"/>
          <p:cNvSpPr/>
          <p:nvPr/>
        </p:nvSpPr>
        <p:spPr>
          <a:xfrm>
            <a:off x="4933273" y="3788897"/>
            <a:ext cx="1904848" cy="14554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6" name="Gerader Verbinder 15"/>
          <p:cNvCxnSpPr>
            <a:endCxn id="15" idx="3"/>
          </p:cNvCxnSpPr>
          <p:nvPr/>
        </p:nvCxnSpPr>
        <p:spPr bwMode="auto">
          <a:xfrm flipH="1">
            <a:off x="6838121" y="2782633"/>
            <a:ext cx="245643" cy="1079034"/>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23" name="Rechteck 22"/>
          <p:cNvSpPr/>
          <p:nvPr/>
        </p:nvSpPr>
        <p:spPr>
          <a:xfrm>
            <a:off x="7066984" y="2721278"/>
            <a:ext cx="1840889" cy="2582838"/>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24" name="Gerader Verbinder 23"/>
          <p:cNvCxnSpPr>
            <a:stCxn id="15" idx="3"/>
          </p:cNvCxnSpPr>
          <p:nvPr/>
        </p:nvCxnSpPr>
        <p:spPr bwMode="auto">
          <a:xfrm>
            <a:off x="6838121" y="3861667"/>
            <a:ext cx="228862" cy="1450859"/>
          </a:xfrm>
          <a:prstGeom prst="line">
            <a:avLst/>
          </a:prstGeom>
          <a:solidFill>
            <a:srgbClr val="6699FF"/>
          </a:solidFill>
          <a:ln w="12700" cap="flat" cmpd="sng" algn="ctr">
            <a:solidFill>
              <a:srgbClr val="00B050"/>
            </a:solidFill>
            <a:prstDash val="solid"/>
            <a:round/>
            <a:headEnd type="none" w="med" len="med"/>
            <a:tailEnd type="none" w="med" len="med"/>
          </a:ln>
          <a:effectLst/>
        </p:spPr>
      </p:cxnSp>
      <p:sp>
        <p:nvSpPr>
          <p:cNvPr id="27" name="Textfeld 26"/>
          <p:cNvSpPr txBox="1"/>
          <p:nvPr/>
        </p:nvSpPr>
        <p:spPr>
          <a:xfrm>
            <a:off x="6745742" y="1221957"/>
            <a:ext cx="2483372" cy="1323439"/>
          </a:xfrm>
          <a:prstGeom prst="rect">
            <a:avLst/>
          </a:prstGeom>
          <a:noFill/>
        </p:spPr>
        <p:txBody>
          <a:bodyPr wrap="none" rtlCol="0">
            <a:spAutoFit/>
          </a:bodyPr>
          <a:lstStyle/>
          <a:p>
            <a:pPr algn="l">
              <a:spcBef>
                <a:spcPts val="0"/>
              </a:spcBef>
            </a:pPr>
            <a:r>
              <a:rPr lang="de-DE" sz="1600" dirty="0">
                <a:solidFill>
                  <a:schemeClr val="tx1"/>
                </a:solidFill>
                <a:latin typeface="+mn-lt"/>
              </a:rPr>
              <a:t>Benutzerdefinierte</a:t>
            </a:r>
            <a:br>
              <a:rPr lang="de-DE" sz="1600" dirty="0">
                <a:solidFill>
                  <a:schemeClr val="tx1"/>
                </a:solidFill>
                <a:latin typeface="+mn-lt"/>
              </a:rPr>
            </a:br>
            <a:r>
              <a:rPr lang="de-DE" sz="1600" dirty="0">
                <a:solidFill>
                  <a:schemeClr val="tx1"/>
                </a:solidFill>
                <a:latin typeface="+mn-lt"/>
              </a:rPr>
              <a:t>Variablen. Für ELP ist</a:t>
            </a:r>
            <a:br>
              <a:rPr lang="de-DE" sz="1600" dirty="0">
                <a:solidFill>
                  <a:schemeClr val="tx1"/>
                </a:solidFill>
                <a:latin typeface="+mn-lt"/>
              </a:rPr>
            </a:br>
            <a:r>
              <a:rPr lang="de-DE" sz="1600" dirty="0">
                <a:solidFill>
                  <a:schemeClr val="tx1"/>
                </a:solidFill>
                <a:latin typeface="+mn-lt"/>
              </a:rPr>
              <a:t>die Endlagenposition und</a:t>
            </a:r>
            <a:br>
              <a:rPr lang="de-DE" sz="1600" dirty="0">
                <a:solidFill>
                  <a:schemeClr val="tx1"/>
                </a:solidFill>
                <a:latin typeface="+mn-lt"/>
              </a:rPr>
            </a:br>
            <a:r>
              <a:rPr lang="de-DE" sz="1600" dirty="0">
                <a:solidFill>
                  <a:schemeClr val="tx1"/>
                </a:solidFill>
                <a:latin typeface="+mn-lt"/>
              </a:rPr>
              <a:t>die Geschwindigkeits-</a:t>
            </a:r>
            <a:br>
              <a:rPr lang="de-DE" sz="1600" dirty="0">
                <a:solidFill>
                  <a:schemeClr val="tx1"/>
                </a:solidFill>
                <a:latin typeface="+mn-lt"/>
              </a:rPr>
            </a:br>
            <a:r>
              <a:rPr lang="de-DE" sz="1600" dirty="0">
                <a:solidFill>
                  <a:schemeClr val="tx1"/>
                </a:solidFill>
                <a:latin typeface="+mn-lt"/>
              </a:rPr>
              <a:t>stufen</a:t>
            </a:r>
          </a:p>
        </p:txBody>
      </p:sp>
      <p:cxnSp>
        <p:nvCxnSpPr>
          <p:cNvPr id="29" name="Gerader Verbinder 28"/>
          <p:cNvCxnSpPr/>
          <p:nvPr/>
        </p:nvCxnSpPr>
        <p:spPr bwMode="auto">
          <a:xfrm flipH="1">
            <a:off x="7620000" y="2290194"/>
            <a:ext cx="148206" cy="861533"/>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3" name="Ellipse 32"/>
          <p:cNvSpPr/>
          <p:nvPr/>
        </p:nvSpPr>
        <p:spPr>
          <a:xfrm>
            <a:off x="1135663" y="1497260"/>
            <a:ext cx="436227" cy="407214"/>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r>
              <a:rPr lang="de-DE" sz="2000" dirty="0"/>
              <a:t>1</a:t>
            </a:r>
          </a:p>
        </p:txBody>
      </p:sp>
      <p:sp>
        <p:nvSpPr>
          <p:cNvPr id="34" name="Ellipse 33"/>
          <p:cNvSpPr/>
          <p:nvPr/>
        </p:nvSpPr>
        <p:spPr>
          <a:xfrm>
            <a:off x="7183773" y="5098290"/>
            <a:ext cx="436227" cy="407214"/>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noAutofit/>
          </a:bodyPr>
          <a:lstStyle/>
          <a:p>
            <a:pPr algn="l"/>
            <a:r>
              <a:rPr lang="de-DE" sz="2000" dirty="0"/>
              <a:t>2</a:t>
            </a:r>
          </a:p>
        </p:txBody>
      </p:sp>
      <p:sp>
        <p:nvSpPr>
          <p:cNvPr id="35" name="Ellipse 34"/>
          <p:cNvSpPr/>
          <p:nvPr/>
        </p:nvSpPr>
        <p:spPr>
          <a:xfrm>
            <a:off x="2800520" y="3788897"/>
            <a:ext cx="436227" cy="407214"/>
          </a:xfrm>
          <a:prstGeom prst="ellipse">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r>
              <a:rPr lang="de-DE" sz="2000" dirty="0"/>
              <a:t>3</a:t>
            </a:r>
          </a:p>
        </p:txBody>
      </p:sp>
      <p:sp>
        <p:nvSpPr>
          <p:cNvPr id="36" name="Ellipse 35"/>
          <p:cNvSpPr/>
          <p:nvPr/>
        </p:nvSpPr>
        <p:spPr>
          <a:xfrm>
            <a:off x="3811945" y="5098290"/>
            <a:ext cx="436227" cy="407214"/>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noAutofit/>
          </a:bodyPr>
          <a:lstStyle/>
          <a:p>
            <a:pPr algn="l"/>
            <a:r>
              <a:rPr lang="de-DE" sz="2000" dirty="0"/>
              <a:t>4</a:t>
            </a:r>
          </a:p>
        </p:txBody>
      </p:sp>
    </p:spTree>
    <p:extLst>
      <p:ext uri="{BB962C8B-B14F-4D97-AF65-F5344CB8AC3E}">
        <p14:creationId xmlns:p14="http://schemas.microsoft.com/office/powerpoint/2010/main" val="181513993"/>
      </p:ext>
    </p:extLst>
  </p:cSld>
  <p:clrMapOvr>
    <a:masterClrMapping/>
  </p:clrMapOvr>
  <p:transition>
    <p:strips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Erläuterung zur Folie 41</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57</a:t>
            </a:fld>
            <a:endParaRPr lang="de-DE">
              <a:solidFill>
                <a:prstClr val="white"/>
              </a:solidFill>
            </a:endParaRPr>
          </a:p>
        </p:txBody>
      </p:sp>
      <p:sp>
        <p:nvSpPr>
          <p:cNvPr id="5" name="Ellipse 4"/>
          <p:cNvSpPr/>
          <p:nvPr/>
        </p:nvSpPr>
        <p:spPr>
          <a:xfrm>
            <a:off x="247475" y="2132560"/>
            <a:ext cx="436227" cy="407214"/>
          </a:xfrm>
          <a:prstGeom prst="ellipse">
            <a:avLst/>
          </a:prstGeom>
          <a:ln/>
        </p:spPr>
        <p:style>
          <a:lnRef idx="1">
            <a:schemeClr val="accent2"/>
          </a:lnRef>
          <a:fillRef idx="3">
            <a:schemeClr val="accent2"/>
          </a:fillRef>
          <a:effectRef idx="2">
            <a:schemeClr val="accent2"/>
          </a:effectRef>
          <a:fontRef idx="minor">
            <a:schemeClr val="lt1"/>
          </a:fontRef>
        </p:style>
        <p:txBody>
          <a:bodyPr wrap="none" rtlCol="0" anchor="ctr">
            <a:noAutofit/>
          </a:bodyPr>
          <a:lstStyle/>
          <a:p>
            <a:pPr algn="l"/>
            <a:r>
              <a:rPr lang="de-DE" sz="2000" dirty="0"/>
              <a:t>1</a:t>
            </a:r>
          </a:p>
        </p:txBody>
      </p:sp>
      <p:sp>
        <p:nvSpPr>
          <p:cNvPr id="6" name="Textfeld 5"/>
          <p:cNvSpPr txBox="1"/>
          <p:nvPr/>
        </p:nvSpPr>
        <p:spPr>
          <a:xfrm>
            <a:off x="658535" y="2174505"/>
            <a:ext cx="8184420" cy="1323439"/>
          </a:xfrm>
          <a:prstGeom prst="rect">
            <a:avLst/>
          </a:prstGeom>
          <a:noFill/>
        </p:spPr>
        <p:txBody>
          <a:bodyPr wrap="none" rtlCol="0">
            <a:spAutoFit/>
          </a:bodyPr>
          <a:lstStyle/>
          <a:p>
            <a:pPr algn="l">
              <a:spcBef>
                <a:spcPts val="0"/>
              </a:spcBef>
            </a:pPr>
            <a:r>
              <a:rPr lang="de-DE" sz="1600" dirty="0">
                <a:solidFill>
                  <a:schemeClr val="tx1"/>
                </a:solidFill>
                <a:latin typeface="+mn-lt"/>
              </a:rPr>
              <a:t>:Die Funktion </a:t>
            </a:r>
            <a:r>
              <a:rPr lang="de-DE" sz="1600" b="1" dirty="0">
                <a:solidFill>
                  <a:schemeClr val="tx1"/>
                </a:solidFill>
                <a:latin typeface="+mn-lt"/>
              </a:rPr>
              <a:t>Signaladapter</a:t>
            </a:r>
            <a:r>
              <a:rPr lang="de-DE" sz="1600" dirty="0">
                <a:solidFill>
                  <a:schemeClr val="tx1"/>
                </a:solidFill>
                <a:latin typeface="+mn-lt"/>
              </a:rPr>
              <a:t> wird benutzt, um Signale aus und zu der Steuerung zu </a:t>
            </a:r>
            <a:br>
              <a:rPr lang="de-DE" sz="1600" dirty="0">
                <a:solidFill>
                  <a:schemeClr val="tx1"/>
                </a:solidFill>
                <a:latin typeface="+mn-lt"/>
              </a:rPr>
            </a:br>
            <a:r>
              <a:rPr lang="de-DE" sz="1600" dirty="0">
                <a:solidFill>
                  <a:schemeClr val="tx1"/>
                </a:solidFill>
                <a:latin typeface="+mn-lt"/>
              </a:rPr>
              <a:t>verwalten. Da werden Variablen, die meist elektronisch sind, als </a:t>
            </a:r>
            <a:r>
              <a:rPr lang="de-DE" sz="1600" b="1" dirty="0">
                <a:solidFill>
                  <a:schemeClr val="tx1"/>
                </a:solidFill>
                <a:latin typeface="+mn-lt"/>
              </a:rPr>
              <a:t>Signale</a:t>
            </a:r>
            <a:r>
              <a:rPr lang="de-DE" sz="1600" dirty="0">
                <a:solidFill>
                  <a:schemeClr val="tx1"/>
                </a:solidFill>
                <a:latin typeface="+mn-lt"/>
              </a:rPr>
              <a:t> hinterlegt.</a:t>
            </a:r>
            <a:br>
              <a:rPr lang="de-DE" sz="1600" dirty="0">
                <a:solidFill>
                  <a:schemeClr val="tx1"/>
                </a:solidFill>
                <a:latin typeface="+mn-lt"/>
              </a:rPr>
            </a:br>
            <a:r>
              <a:rPr lang="de-DE" sz="1600" dirty="0">
                <a:solidFill>
                  <a:schemeClr val="tx1"/>
                </a:solidFill>
                <a:latin typeface="+mn-lt"/>
              </a:rPr>
              <a:t>In diesem Beispiel gibt der ELP eine Signal in der SPS-Steuerung zurück, wenn er </a:t>
            </a:r>
            <a:br>
              <a:rPr lang="de-DE" sz="1600" dirty="0">
                <a:solidFill>
                  <a:schemeClr val="tx1"/>
                </a:solidFill>
                <a:latin typeface="+mn-lt"/>
              </a:rPr>
            </a:br>
            <a:r>
              <a:rPr lang="de-DE" sz="1600" dirty="0">
                <a:solidFill>
                  <a:schemeClr val="tx1"/>
                </a:solidFill>
                <a:latin typeface="+mn-lt"/>
              </a:rPr>
              <a:t>ausgefahren/eingefahren ist. Die Programmierung der Variablen durch </a:t>
            </a:r>
            <a:r>
              <a:rPr lang="de-DE" sz="1600" b="1" dirty="0">
                <a:solidFill>
                  <a:schemeClr val="tx1"/>
                </a:solidFill>
                <a:latin typeface="+mn-lt"/>
              </a:rPr>
              <a:t>Formeln</a:t>
            </a:r>
            <a:r>
              <a:rPr lang="de-DE" sz="1600" dirty="0">
                <a:solidFill>
                  <a:schemeClr val="tx1"/>
                </a:solidFill>
                <a:latin typeface="+mn-lt"/>
              </a:rPr>
              <a:t>, sowohl </a:t>
            </a:r>
            <a:br>
              <a:rPr lang="de-DE" sz="1600" dirty="0">
                <a:solidFill>
                  <a:schemeClr val="tx1"/>
                </a:solidFill>
                <a:latin typeface="+mn-lt"/>
              </a:rPr>
            </a:br>
            <a:r>
              <a:rPr lang="de-DE" sz="1600" dirty="0">
                <a:solidFill>
                  <a:schemeClr val="tx1"/>
                </a:solidFill>
                <a:latin typeface="+mn-lt"/>
              </a:rPr>
              <a:t>Signale als auch Laufzeitparameter wird zweckmäßigerweise im Signaladapter erfolgt.</a:t>
            </a:r>
          </a:p>
        </p:txBody>
      </p:sp>
      <p:sp>
        <p:nvSpPr>
          <p:cNvPr id="7" name="Ellipse 6"/>
          <p:cNvSpPr/>
          <p:nvPr/>
        </p:nvSpPr>
        <p:spPr>
          <a:xfrm>
            <a:off x="247475" y="4133558"/>
            <a:ext cx="436227" cy="407214"/>
          </a:xfrm>
          <a:prstGeom prst="ellipse">
            <a:avLst/>
          </a:prstGeom>
          <a:ln/>
        </p:spPr>
        <p:style>
          <a:lnRef idx="1">
            <a:schemeClr val="accent3"/>
          </a:lnRef>
          <a:fillRef idx="3">
            <a:schemeClr val="accent3"/>
          </a:fillRef>
          <a:effectRef idx="2">
            <a:schemeClr val="accent3"/>
          </a:effectRef>
          <a:fontRef idx="minor">
            <a:schemeClr val="lt1"/>
          </a:fontRef>
        </p:style>
        <p:txBody>
          <a:bodyPr wrap="none" rtlCol="0" anchor="ctr">
            <a:noAutofit/>
          </a:bodyPr>
          <a:lstStyle/>
          <a:p>
            <a:pPr algn="l"/>
            <a:r>
              <a:rPr lang="de-DE" sz="2000" dirty="0"/>
              <a:t>2</a:t>
            </a:r>
          </a:p>
        </p:txBody>
      </p:sp>
      <p:sp>
        <p:nvSpPr>
          <p:cNvPr id="8" name="Textfeld 7"/>
          <p:cNvSpPr txBox="1"/>
          <p:nvPr/>
        </p:nvSpPr>
        <p:spPr>
          <a:xfrm>
            <a:off x="658535" y="4133558"/>
            <a:ext cx="8495274" cy="1077218"/>
          </a:xfrm>
          <a:prstGeom prst="rect">
            <a:avLst/>
          </a:prstGeom>
          <a:noFill/>
        </p:spPr>
        <p:txBody>
          <a:bodyPr wrap="none" rtlCol="0">
            <a:spAutoFit/>
          </a:bodyPr>
          <a:lstStyle/>
          <a:p>
            <a:pPr algn="l">
              <a:spcBef>
                <a:spcPts val="0"/>
              </a:spcBef>
            </a:pPr>
            <a:r>
              <a:rPr lang="de-DE" sz="1600" dirty="0">
                <a:solidFill>
                  <a:schemeClr val="tx1"/>
                </a:solidFill>
                <a:latin typeface="+mn-lt"/>
              </a:rPr>
              <a:t>:Die Funktion </a:t>
            </a:r>
            <a:r>
              <a:rPr lang="de-DE" sz="1600" b="1" dirty="0">
                <a:solidFill>
                  <a:schemeClr val="tx1"/>
                </a:solidFill>
                <a:latin typeface="+mn-lt"/>
              </a:rPr>
              <a:t>Laufzeitparameter</a:t>
            </a:r>
            <a:r>
              <a:rPr lang="de-DE" sz="1600" dirty="0">
                <a:solidFill>
                  <a:schemeClr val="tx1"/>
                </a:solidFill>
                <a:latin typeface="+mn-lt"/>
              </a:rPr>
              <a:t> wird benutzt, um Variablen zu verwalten, die veränderbar,</a:t>
            </a:r>
            <a:br>
              <a:rPr lang="de-DE" sz="1600" dirty="0">
                <a:solidFill>
                  <a:schemeClr val="tx1"/>
                </a:solidFill>
                <a:latin typeface="+mn-lt"/>
              </a:rPr>
            </a:br>
            <a:r>
              <a:rPr lang="de-DE" sz="1600" dirty="0">
                <a:solidFill>
                  <a:schemeClr val="tx1"/>
                </a:solidFill>
                <a:latin typeface="+mn-lt"/>
              </a:rPr>
              <a:t>aber meist mechanisch sind. In diesem Beispiel des ELPs werden die Endlage, die durch</a:t>
            </a:r>
            <a:br>
              <a:rPr lang="de-DE" sz="1600" dirty="0">
                <a:solidFill>
                  <a:schemeClr val="tx1"/>
                </a:solidFill>
                <a:latin typeface="+mn-lt"/>
              </a:rPr>
            </a:br>
            <a:r>
              <a:rPr lang="de-DE" sz="1600" dirty="0">
                <a:solidFill>
                  <a:schemeClr val="tx1"/>
                </a:solidFill>
                <a:latin typeface="+mn-lt"/>
              </a:rPr>
              <a:t>die Anschlagschraube einzustellen ist, und die Geschwindigkeitsstufe, die durch den </a:t>
            </a:r>
            <a:br>
              <a:rPr lang="de-DE" sz="1600" dirty="0">
                <a:solidFill>
                  <a:schemeClr val="tx1"/>
                </a:solidFill>
                <a:latin typeface="+mn-lt"/>
              </a:rPr>
            </a:br>
            <a:r>
              <a:rPr lang="de-DE" sz="1600" dirty="0">
                <a:solidFill>
                  <a:schemeClr val="tx1"/>
                </a:solidFill>
                <a:latin typeface="+mn-lt"/>
              </a:rPr>
              <a:t>Drehschalter einzustellen ist, im Laufzeitparameter hinterlegt.</a:t>
            </a:r>
          </a:p>
        </p:txBody>
      </p:sp>
      <p:sp>
        <p:nvSpPr>
          <p:cNvPr id="9" name="Ellipse 8"/>
          <p:cNvSpPr/>
          <p:nvPr/>
        </p:nvSpPr>
        <p:spPr>
          <a:xfrm>
            <a:off x="6903769" y="1725345"/>
            <a:ext cx="436227" cy="407214"/>
          </a:xfrm>
          <a:prstGeom prst="ellipse">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r>
              <a:rPr lang="de-DE" sz="2000" dirty="0"/>
              <a:t>3</a:t>
            </a:r>
          </a:p>
        </p:txBody>
      </p:sp>
      <p:cxnSp>
        <p:nvCxnSpPr>
          <p:cNvPr id="11" name="Gerader Verbinder 10"/>
          <p:cNvCxnSpPr>
            <a:endCxn id="9" idx="4"/>
          </p:cNvCxnSpPr>
          <p:nvPr/>
        </p:nvCxnSpPr>
        <p:spPr bwMode="auto">
          <a:xfrm flipV="1">
            <a:off x="6969922" y="2132559"/>
            <a:ext cx="151961" cy="407215"/>
          </a:xfrm>
          <a:prstGeom prst="line">
            <a:avLst/>
          </a:prstGeom>
          <a:solidFill>
            <a:srgbClr val="6699FF"/>
          </a:solidFill>
          <a:ln w="19050" cap="flat" cmpd="sng" algn="ctr">
            <a:solidFill>
              <a:schemeClr val="tx1"/>
            </a:solidFill>
            <a:prstDash val="sysDot"/>
            <a:round/>
            <a:headEnd type="none" w="med" len="med"/>
            <a:tailEnd type="none" w="med" len="med"/>
          </a:ln>
          <a:effectLst/>
        </p:spPr>
      </p:cxnSp>
      <p:sp>
        <p:nvSpPr>
          <p:cNvPr id="16" name="Ellipse 15"/>
          <p:cNvSpPr/>
          <p:nvPr/>
        </p:nvSpPr>
        <p:spPr>
          <a:xfrm>
            <a:off x="7670881" y="3497944"/>
            <a:ext cx="436227" cy="407214"/>
          </a:xfrm>
          <a:prstGeom prst="ellipse">
            <a:avLst/>
          </a:prstGeom>
          <a:ln/>
        </p:spPr>
        <p:style>
          <a:lnRef idx="1">
            <a:schemeClr val="accent4"/>
          </a:lnRef>
          <a:fillRef idx="3">
            <a:schemeClr val="accent4"/>
          </a:fillRef>
          <a:effectRef idx="2">
            <a:schemeClr val="accent4"/>
          </a:effectRef>
          <a:fontRef idx="minor">
            <a:schemeClr val="lt1"/>
          </a:fontRef>
        </p:style>
        <p:txBody>
          <a:bodyPr wrap="none" rtlCol="0" anchor="ctr">
            <a:noAutofit/>
          </a:bodyPr>
          <a:lstStyle/>
          <a:p>
            <a:pPr algn="l"/>
            <a:r>
              <a:rPr lang="de-DE" sz="2000" dirty="0"/>
              <a:t>4</a:t>
            </a:r>
          </a:p>
        </p:txBody>
      </p:sp>
      <p:cxnSp>
        <p:nvCxnSpPr>
          <p:cNvPr id="17" name="Gerader Verbinder 16"/>
          <p:cNvCxnSpPr>
            <a:endCxn id="16" idx="0"/>
          </p:cNvCxnSpPr>
          <p:nvPr/>
        </p:nvCxnSpPr>
        <p:spPr bwMode="auto">
          <a:xfrm>
            <a:off x="7810150" y="3182207"/>
            <a:ext cx="78845" cy="315737"/>
          </a:xfrm>
          <a:prstGeom prst="line">
            <a:avLst/>
          </a:prstGeom>
          <a:solidFill>
            <a:srgbClr val="6699FF"/>
          </a:solidFill>
          <a:ln w="19050"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276980844"/>
      </p:ext>
    </p:extLst>
  </p:cSld>
  <p:clrMapOvr>
    <a:masterClrMapping/>
  </p:clrMapOvr>
  <p:transition>
    <p:strips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5. Voreinstellung und wichtige </a:t>
            </a:r>
            <a:br>
              <a:rPr lang="de-DE" dirty="0"/>
            </a:br>
            <a:r>
              <a:rPr lang="de-DE" dirty="0"/>
              <a:t>    Physik-Elemente in MCD</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459963627"/>
      </p:ext>
    </p:extLst>
  </p:cSld>
  <p:clrMapOvr>
    <a:masterClrMapping/>
  </p:clrMapOvr>
  <p:transition>
    <p:strips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Voreinstellung MCD</a:t>
            </a:r>
          </a:p>
        </p:txBody>
      </p:sp>
      <p:sp>
        <p:nvSpPr>
          <p:cNvPr id="3" name="Inhaltsplatzhalter 2"/>
          <p:cNvSpPr>
            <a:spLocks noGrp="1"/>
          </p:cNvSpPr>
          <p:nvPr>
            <p:ph idx="1"/>
          </p:nvPr>
        </p:nvSpPr>
        <p:spPr/>
        <p:txBody>
          <a:bodyPr/>
          <a:lstStyle/>
          <a:p>
            <a:r>
              <a:rPr lang="de-DE" dirty="0"/>
              <a:t>Lösungsverfahren</a:t>
            </a:r>
          </a:p>
          <a:p>
            <a:pPr lvl="1"/>
            <a:r>
              <a:rPr lang="de-DE" dirty="0"/>
              <a:t>Laufzeitparameter</a:t>
            </a:r>
          </a:p>
          <a:p>
            <a:pPr lvl="2"/>
            <a:r>
              <a:rPr lang="de-DE" dirty="0"/>
              <a:t>Schrittzeit – Zeitschritt pro Physik-Berechnung. Größere Zeitschritt erhöht die Geschwindigkeit, führt aber ggf. zur erhöhten Ungenauigkeit</a:t>
            </a:r>
          </a:p>
          <a:p>
            <a:pPr lvl="2"/>
            <a:r>
              <a:rPr lang="de-DE" dirty="0"/>
              <a:t>Federkraft-Multiplikator – Erhöht die Steifigkeit der Verbindungen. Zu hohem Wert führt zur Instabilität</a:t>
            </a:r>
          </a:p>
          <a:p>
            <a:pPr lvl="1"/>
            <a:r>
              <a:rPr lang="de-DE" dirty="0"/>
              <a:t>Einstellung des Lösungsverfahrens</a:t>
            </a:r>
          </a:p>
          <a:p>
            <a:pPr lvl="2"/>
            <a:r>
              <a:rPr lang="de-DE" dirty="0"/>
              <a:t>Toleranz – Ungenauigkeit in der Verbindungen. Höhere Toleranz führt zur schnelleren Rechenzeit, aber mehr Spiel</a:t>
            </a:r>
          </a:p>
          <a:p>
            <a:pPr lvl="2"/>
            <a:r>
              <a:rPr lang="de-DE" dirty="0"/>
              <a:t>Betrag der Fehlerreduzierung – Ein Einflussfaktor für die Geschwindigkeit der Berechnung der Position. Zu hoher Wert führt zu Instabilität. ( max. Wert ~ 200)</a:t>
            </a:r>
          </a:p>
          <a:p>
            <a:pPr lvl="2"/>
            <a:r>
              <a:rPr lang="de-DE" dirty="0"/>
              <a:t>Maximale Iteration – Anzahl der max. Iteration pro Zeitschritt für die Berechnung der Lage. Höherer Wert führt zur besseren Stabilität, allerdings tauchen Zeitverzögerungen zw. Modell und realer Zeit auf, wenn die Anzahl zu hoch ist.</a:t>
            </a:r>
          </a:p>
        </p:txBody>
      </p:sp>
      <p:sp>
        <p:nvSpPr>
          <p:cNvPr id="4" name="Foliennummernplatzhalter 3"/>
          <p:cNvSpPr>
            <a:spLocks noGrp="1"/>
          </p:cNvSpPr>
          <p:nvPr>
            <p:ph type="sldNum" sz="quarter" idx="10"/>
          </p:nvPr>
        </p:nvSpPr>
        <p:spPr/>
        <p:txBody>
          <a:bodyPr/>
          <a:lstStyle/>
          <a:p>
            <a:fld id="{A9D39160-6622-4657-899B-E48054115A88}" type="slidenum">
              <a:rPr lang="de-DE" smtClean="0"/>
              <a:t>59</a:t>
            </a:fld>
            <a:endParaRPr lang="de-DE"/>
          </a:p>
        </p:txBody>
      </p:sp>
    </p:spTree>
    <p:extLst>
      <p:ext uri="{BB962C8B-B14F-4D97-AF65-F5344CB8AC3E}">
        <p14:creationId xmlns:p14="http://schemas.microsoft.com/office/powerpoint/2010/main" val="3414337171"/>
      </p:ext>
    </p:extLst>
  </p:cSld>
  <p:clrMapOvr>
    <a:masterClrMapping/>
  </p:clrMapOvr>
  <p:transition>
    <p:strips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Kinematisierung</a:t>
            </a:r>
            <a:r>
              <a:rPr lang="de-DE" dirty="0"/>
              <a:t> des ELPs</a:t>
            </a:r>
          </a:p>
        </p:txBody>
      </p:sp>
      <p:sp>
        <p:nvSpPr>
          <p:cNvPr id="4" name="Foliennummernplatzhalter 3"/>
          <p:cNvSpPr>
            <a:spLocks noGrp="1"/>
          </p:cNvSpPr>
          <p:nvPr>
            <p:ph type="sldNum" sz="quarter" idx="10"/>
          </p:nvPr>
        </p:nvSpPr>
        <p:spPr/>
        <p:txBody>
          <a:bodyPr/>
          <a:lstStyle/>
          <a:p>
            <a:fld id="{A9D39160-6622-4657-899B-E48054115A88}" type="slidenum">
              <a:rPr lang="de-DE" smtClean="0"/>
              <a:t>6</a:t>
            </a:fld>
            <a:endParaRPr lang="de-DE"/>
          </a:p>
        </p:txBody>
      </p:sp>
      <p:pic>
        <p:nvPicPr>
          <p:cNvPr id="5" name="Grafik 4"/>
          <p:cNvPicPr>
            <a:picLocks noChangeAspect="1"/>
          </p:cNvPicPr>
          <p:nvPr/>
        </p:nvPicPr>
        <p:blipFill>
          <a:blip r:embed="rId2"/>
          <a:stretch>
            <a:fillRect/>
          </a:stretch>
        </p:blipFill>
        <p:spPr>
          <a:xfrm>
            <a:off x="1955919" y="1569669"/>
            <a:ext cx="2105308" cy="1345386"/>
          </a:xfrm>
          <a:prstGeom prst="rect">
            <a:avLst/>
          </a:prstGeom>
          <a:ln>
            <a:solidFill>
              <a:schemeClr val="tx1"/>
            </a:solidFill>
          </a:ln>
        </p:spPr>
      </p:pic>
      <p:pic>
        <p:nvPicPr>
          <p:cNvPr id="6" name="Grafik 5"/>
          <p:cNvPicPr>
            <a:picLocks noChangeAspect="1"/>
          </p:cNvPicPr>
          <p:nvPr/>
        </p:nvPicPr>
        <p:blipFill>
          <a:blip r:embed="rId3"/>
          <a:stretch>
            <a:fillRect/>
          </a:stretch>
        </p:blipFill>
        <p:spPr>
          <a:xfrm>
            <a:off x="4983641" y="1568083"/>
            <a:ext cx="2106817" cy="1347743"/>
          </a:xfrm>
          <a:prstGeom prst="rect">
            <a:avLst/>
          </a:prstGeom>
          <a:ln>
            <a:solidFill>
              <a:schemeClr val="tx1"/>
            </a:solidFill>
          </a:ln>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1227" y="1769266"/>
            <a:ext cx="964287" cy="964287"/>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906" y="3102899"/>
            <a:ext cx="983196" cy="983196"/>
          </a:xfrm>
          <a:prstGeom prst="rect">
            <a:avLst/>
          </a:prstGeom>
        </p:spPr>
      </p:pic>
      <p:pic>
        <p:nvPicPr>
          <p:cNvPr id="9" name="Grafik 8"/>
          <p:cNvPicPr>
            <a:picLocks noChangeAspect="1"/>
          </p:cNvPicPr>
          <p:nvPr/>
        </p:nvPicPr>
        <p:blipFill>
          <a:blip r:embed="rId6"/>
          <a:stretch>
            <a:fillRect/>
          </a:stretch>
        </p:blipFill>
        <p:spPr>
          <a:xfrm>
            <a:off x="3455663" y="4107362"/>
            <a:ext cx="2076830" cy="1345386"/>
          </a:xfrm>
          <a:prstGeom prst="rect">
            <a:avLst/>
          </a:prstGeom>
          <a:ln>
            <a:solidFill>
              <a:schemeClr val="tx1"/>
            </a:solidFill>
          </a:ln>
        </p:spPr>
      </p:pic>
      <p:pic>
        <p:nvPicPr>
          <p:cNvPr id="10" name="Grafik 9"/>
          <p:cNvPicPr>
            <a:picLocks noChangeAspect="1"/>
          </p:cNvPicPr>
          <p:nvPr/>
        </p:nvPicPr>
        <p:blipFill>
          <a:blip r:embed="rId7"/>
          <a:stretch>
            <a:fillRect/>
          </a:stretch>
        </p:blipFill>
        <p:spPr>
          <a:xfrm>
            <a:off x="2448100" y="1151004"/>
            <a:ext cx="1191396" cy="303689"/>
          </a:xfrm>
          <a:prstGeom prst="rect">
            <a:avLst/>
          </a:prstGeom>
        </p:spPr>
      </p:pic>
      <p:pic>
        <p:nvPicPr>
          <p:cNvPr id="11" name="Grafik 10"/>
          <p:cNvPicPr>
            <a:picLocks noChangeAspect="1"/>
          </p:cNvPicPr>
          <p:nvPr/>
        </p:nvPicPr>
        <p:blipFill>
          <a:blip r:embed="rId7"/>
          <a:stretch>
            <a:fillRect/>
          </a:stretch>
        </p:blipFill>
        <p:spPr>
          <a:xfrm>
            <a:off x="5378969" y="1142132"/>
            <a:ext cx="1228381" cy="313116"/>
          </a:xfrm>
          <a:prstGeom prst="rect">
            <a:avLst/>
          </a:prstGeom>
        </p:spPr>
      </p:pic>
      <p:pic>
        <p:nvPicPr>
          <p:cNvPr id="12" name="Grafik 11"/>
          <p:cNvPicPr>
            <a:picLocks noChangeAspect="1"/>
          </p:cNvPicPr>
          <p:nvPr/>
        </p:nvPicPr>
        <p:blipFill>
          <a:blip r:embed="rId8"/>
          <a:stretch>
            <a:fillRect/>
          </a:stretch>
        </p:blipFill>
        <p:spPr>
          <a:xfrm>
            <a:off x="6854699" y="4163416"/>
            <a:ext cx="2008872" cy="1233278"/>
          </a:xfrm>
          <a:prstGeom prst="rect">
            <a:avLst/>
          </a:prstGeom>
          <a:ln>
            <a:solidFill>
              <a:schemeClr val="tx1"/>
            </a:solidFill>
          </a:ln>
        </p:spPr>
      </p:pic>
      <p:pic>
        <p:nvPicPr>
          <p:cNvPr id="14" name="Picture 2" descr="http://www.robshardware.net/images/big_arro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5606335" y="5261164"/>
            <a:ext cx="1100683" cy="5154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robshardware.net/images/big_arro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06334" y="3793587"/>
            <a:ext cx="1100683" cy="515442"/>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p:cNvPicPr>
            <a:picLocks noChangeAspect="1"/>
          </p:cNvPicPr>
          <p:nvPr/>
        </p:nvPicPr>
        <p:blipFill>
          <a:blip r:embed="rId10"/>
          <a:stretch>
            <a:fillRect/>
          </a:stretch>
        </p:blipFill>
        <p:spPr>
          <a:xfrm>
            <a:off x="5717255" y="4405654"/>
            <a:ext cx="833156" cy="743085"/>
          </a:xfrm>
          <a:prstGeom prst="rect">
            <a:avLst/>
          </a:prstGeom>
        </p:spPr>
      </p:pic>
      <p:pic>
        <p:nvPicPr>
          <p:cNvPr id="2050" name="Picture 2" descr="http://www.cs.iit.edu/~cs561/cs351/SIGNALS/images/digi.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3985" y="4351737"/>
            <a:ext cx="1319808" cy="6294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electrical-safety-forum.com/images/electrical-safety-symbol.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1990" y="3447570"/>
            <a:ext cx="628643" cy="549015"/>
          </a:xfrm>
          <a:prstGeom prst="rect">
            <a:avLst/>
          </a:prstGeom>
          <a:noFill/>
          <a:extLst>
            <a:ext uri="{909E8E84-426E-40DD-AFC4-6F175D3DCCD1}">
              <a14:hiddenFill xmlns:a14="http://schemas.microsoft.com/office/drawing/2010/main">
                <a:solidFill>
                  <a:srgbClr val="FFFFFF"/>
                </a:solidFill>
              </a14:hiddenFill>
            </a:ext>
          </a:extLst>
        </p:spPr>
      </p:pic>
      <p:pic>
        <p:nvPicPr>
          <p:cNvPr id="17" name="Grafik 16"/>
          <p:cNvPicPr>
            <a:picLocks noChangeAspect="1"/>
          </p:cNvPicPr>
          <p:nvPr/>
        </p:nvPicPr>
        <p:blipFill>
          <a:blip r:embed="rId13"/>
          <a:stretch>
            <a:fillRect/>
          </a:stretch>
        </p:blipFill>
        <p:spPr>
          <a:xfrm>
            <a:off x="1442620" y="3353481"/>
            <a:ext cx="552450" cy="581025"/>
          </a:xfrm>
          <a:prstGeom prst="rect">
            <a:avLst/>
          </a:prstGeom>
        </p:spPr>
      </p:pic>
      <p:pic>
        <p:nvPicPr>
          <p:cNvPr id="22" name="Grafik 21"/>
          <p:cNvPicPr>
            <a:picLocks noChangeAspect="1"/>
          </p:cNvPicPr>
          <p:nvPr/>
        </p:nvPicPr>
        <p:blipFill>
          <a:blip r:embed="rId14"/>
          <a:stretch>
            <a:fillRect/>
          </a:stretch>
        </p:blipFill>
        <p:spPr>
          <a:xfrm>
            <a:off x="567164" y="4662308"/>
            <a:ext cx="828675" cy="771525"/>
          </a:xfrm>
          <a:prstGeom prst="rect">
            <a:avLst/>
          </a:prstGeom>
        </p:spPr>
      </p:pic>
      <p:cxnSp>
        <p:nvCxnSpPr>
          <p:cNvPr id="20" name="Gerader Verbinder 19"/>
          <p:cNvCxnSpPr/>
          <p:nvPr/>
        </p:nvCxnSpPr>
        <p:spPr bwMode="auto">
          <a:xfrm>
            <a:off x="2660633" y="3934506"/>
            <a:ext cx="853977" cy="752337"/>
          </a:xfrm>
          <a:prstGeom prst="line">
            <a:avLst/>
          </a:prstGeom>
          <a:solidFill>
            <a:srgbClr val="6699FF"/>
          </a:solidFill>
          <a:ln w="19050" cap="flat" cmpd="sng" algn="ctr">
            <a:solidFill>
              <a:schemeClr val="tx1"/>
            </a:solidFill>
            <a:prstDash val="dash"/>
            <a:round/>
            <a:headEnd type="none" w="med" len="med"/>
            <a:tailEnd type="none" w="med" len="med"/>
          </a:ln>
          <a:effectLst/>
        </p:spPr>
      </p:cxnSp>
      <p:cxnSp>
        <p:nvCxnSpPr>
          <p:cNvPr id="27" name="Gerader Verbinder 26"/>
          <p:cNvCxnSpPr/>
          <p:nvPr/>
        </p:nvCxnSpPr>
        <p:spPr bwMode="auto">
          <a:xfrm flipV="1">
            <a:off x="2607912" y="4762976"/>
            <a:ext cx="931653" cy="231600"/>
          </a:xfrm>
          <a:prstGeom prst="line">
            <a:avLst/>
          </a:prstGeom>
          <a:solidFill>
            <a:srgbClr val="6699FF"/>
          </a:solidFill>
          <a:ln w="19050" cap="flat" cmpd="sng" algn="ctr">
            <a:solidFill>
              <a:schemeClr val="tx1"/>
            </a:solidFill>
            <a:prstDash val="dash"/>
            <a:round/>
            <a:headEnd type="none" w="med" len="med"/>
            <a:tailEnd type="none" w="med" len="med"/>
          </a:ln>
          <a:effectLst/>
        </p:spPr>
      </p:cxnSp>
      <p:cxnSp>
        <p:nvCxnSpPr>
          <p:cNvPr id="36" name="Gerader Verbinder 35"/>
          <p:cNvCxnSpPr/>
          <p:nvPr/>
        </p:nvCxnSpPr>
        <p:spPr bwMode="auto">
          <a:xfrm>
            <a:off x="3068916" y="1401722"/>
            <a:ext cx="49517" cy="318512"/>
          </a:xfrm>
          <a:prstGeom prst="line">
            <a:avLst/>
          </a:prstGeom>
          <a:solidFill>
            <a:srgbClr val="6699FF"/>
          </a:solidFill>
          <a:ln w="19050" cap="flat" cmpd="sng" algn="ctr">
            <a:solidFill>
              <a:schemeClr val="tx1"/>
            </a:solidFill>
            <a:prstDash val="dash"/>
            <a:round/>
            <a:headEnd type="none" w="med" len="med"/>
            <a:tailEnd type="none" w="med" len="med"/>
          </a:ln>
          <a:effectLst/>
        </p:spPr>
      </p:cxnSp>
      <p:cxnSp>
        <p:nvCxnSpPr>
          <p:cNvPr id="38" name="Gerader Verbinder 37"/>
          <p:cNvCxnSpPr/>
          <p:nvPr/>
        </p:nvCxnSpPr>
        <p:spPr bwMode="auto">
          <a:xfrm>
            <a:off x="6119933" y="1406207"/>
            <a:ext cx="49517" cy="318512"/>
          </a:xfrm>
          <a:prstGeom prst="line">
            <a:avLst/>
          </a:prstGeom>
          <a:solidFill>
            <a:srgbClr val="6699FF"/>
          </a:solidFill>
          <a:ln w="19050" cap="flat" cmpd="sng" algn="ctr">
            <a:solidFill>
              <a:schemeClr val="tx1"/>
            </a:solidFill>
            <a:prstDash val="dash"/>
            <a:round/>
            <a:headEnd type="none" w="med" len="med"/>
            <a:tailEnd type="none" w="med" len="med"/>
          </a:ln>
          <a:effectLst/>
        </p:spPr>
      </p:cxnSp>
      <p:sp>
        <p:nvSpPr>
          <p:cNvPr id="2051" name="Textfeld 2050"/>
          <p:cNvSpPr txBox="1"/>
          <p:nvPr/>
        </p:nvSpPr>
        <p:spPr>
          <a:xfrm>
            <a:off x="2610120" y="2930006"/>
            <a:ext cx="1016625" cy="338554"/>
          </a:xfrm>
          <a:prstGeom prst="rect">
            <a:avLst/>
          </a:prstGeom>
          <a:noFill/>
        </p:spPr>
        <p:txBody>
          <a:bodyPr wrap="none" rtlCol="0">
            <a:spAutoFit/>
          </a:bodyPr>
          <a:lstStyle/>
          <a:p>
            <a:pPr algn="l">
              <a:spcBef>
                <a:spcPts val="0"/>
              </a:spcBef>
            </a:pPr>
            <a:r>
              <a:rPr lang="de-DE" sz="1600" dirty="0">
                <a:solidFill>
                  <a:schemeClr val="tx1"/>
                </a:solidFill>
                <a:latin typeface="+mn-lt"/>
              </a:rPr>
              <a:t>Gehäuse</a:t>
            </a:r>
          </a:p>
        </p:txBody>
      </p:sp>
      <p:sp>
        <p:nvSpPr>
          <p:cNvPr id="40" name="Textfeld 39"/>
          <p:cNvSpPr txBox="1"/>
          <p:nvPr/>
        </p:nvSpPr>
        <p:spPr>
          <a:xfrm>
            <a:off x="5661137" y="2923828"/>
            <a:ext cx="970137" cy="338554"/>
          </a:xfrm>
          <a:prstGeom prst="rect">
            <a:avLst/>
          </a:prstGeom>
          <a:noFill/>
        </p:spPr>
        <p:txBody>
          <a:bodyPr wrap="none" rtlCol="0">
            <a:spAutoFit/>
          </a:bodyPr>
          <a:lstStyle/>
          <a:p>
            <a:pPr algn="l">
              <a:spcBef>
                <a:spcPts val="0"/>
              </a:spcBef>
            </a:pPr>
            <a:r>
              <a:rPr lang="de-DE" sz="1600" dirty="0">
                <a:solidFill>
                  <a:schemeClr val="tx1"/>
                </a:solidFill>
                <a:latin typeface="+mn-lt"/>
              </a:rPr>
              <a:t>Schlitten</a:t>
            </a:r>
          </a:p>
        </p:txBody>
      </p:sp>
      <p:sp>
        <p:nvSpPr>
          <p:cNvPr id="41" name="Textfeld 40"/>
          <p:cNvSpPr txBox="1"/>
          <p:nvPr/>
        </p:nvSpPr>
        <p:spPr>
          <a:xfrm>
            <a:off x="3604791" y="5491114"/>
            <a:ext cx="1951047" cy="584775"/>
          </a:xfrm>
          <a:prstGeom prst="rect">
            <a:avLst/>
          </a:prstGeom>
          <a:noFill/>
        </p:spPr>
        <p:txBody>
          <a:bodyPr wrap="none" rtlCol="0">
            <a:spAutoFit/>
          </a:bodyPr>
          <a:lstStyle/>
          <a:p>
            <a:pPr algn="ctr">
              <a:spcBef>
                <a:spcPts val="0"/>
              </a:spcBef>
            </a:pPr>
            <a:r>
              <a:rPr lang="de-DE" sz="1600" dirty="0">
                <a:solidFill>
                  <a:schemeClr val="tx1"/>
                </a:solidFill>
                <a:latin typeface="+mn-lt"/>
              </a:rPr>
              <a:t>Linear Antrieb ELP;</a:t>
            </a:r>
            <a:br>
              <a:rPr lang="de-DE" sz="1600" dirty="0">
                <a:solidFill>
                  <a:schemeClr val="tx1"/>
                </a:solidFill>
                <a:latin typeface="+mn-lt"/>
              </a:rPr>
            </a:br>
            <a:r>
              <a:rPr lang="de-DE" sz="1600" b="1" dirty="0">
                <a:solidFill>
                  <a:schemeClr val="tx1"/>
                </a:solidFill>
                <a:latin typeface="+mn-lt"/>
              </a:rPr>
              <a:t>eingefahren</a:t>
            </a:r>
          </a:p>
        </p:txBody>
      </p:sp>
      <p:sp>
        <p:nvSpPr>
          <p:cNvPr id="42" name="Textfeld 41"/>
          <p:cNvSpPr txBox="1"/>
          <p:nvPr/>
        </p:nvSpPr>
        <p:spPr>
          <a:xfrm>
            <a:off x="6912524" y="5411747"/>
            <a:ext cx="1951047" cy="584775"/>
          </a:xfrm>
          <a:prstGeom prst="rect">
            <a:avLst/>
          </a:prstGeom>
          <a:noFill/>
        </p:spPr>
        <p:txBody>
          <a:bodyPr wrap="none" rtlCol="0">
            <a:spAutoFit/>
          </a:bodyPr>
          <a:lstStyle/>
          <a:p>
            <a:pPr algn="ctr">
              <a:spcBef>
                <a:spcPts val="0"/>
              </a:spcBef>
            </a:pPr>
            <a:r>
              <a:rPr lang="de-DE" sz="1600" dirty="0">
                <a:solidFill>
                  <a:schemeClr val="tx1"/>
                </a:solidFill>
                <a:latin typeface="+mn-lt"/>
              </a:rPr>
              <a:t>Linear Antrieb ELP;</a:t>
            </a:r>
            <a:br>
              <a:rPr lang="de-DE" sz="1600" dirty="0">
                <a:solidFill>
                  <a:schemeClr val="tx1"/>
                </a:solidFill>
                <a:latin typeface="+mn-lt"/>
              </a:rPr>
            </a:br>
            <a:r>
              <a:rPr lang="de-DE" sz="1600" b="1" dirty="0">
                <a:solidFill>
                  <a:schemeClr val="tx1"/>
                </a:solidFill>
                <a:latin typeface="+mn-lt"/>
              </a:rPr>
              <a:t>ausgefahren</a:t>
            </a:r>
          </a:p>
        </p:txBody>
      </p:sp>
      <p:sp>
        <p:nvSpPr>
          <p:cNvPr id="2063" name="Ellipse 2062"/>
          <p:cNvSpPr/>
          <p:nvPr/>
        </p:nvSpPr>
        <p:spPr>
          <a:xfrm>
            <a:off x="1299183" y="1227170"/>
            <a:ext cx="432627" cy="447337"/>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1</a:t>
            </a:r>
          </a:p>
        </p:txBody>
      </p:sp>
      <p:sp>
        <p:nvSpPr>
          <p:cNvPr id="54" name="Ellipse 53"/>
          <p:cNvSpPr/>
          <p:nvPr/>
        </p:nvSpPr>
        <p:spPr>
          <a:xfrm>
            <a:off x="6780858" y="3346250"/>
            <a:ext cx="432627" cy="447337"/>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2</a:t>
            </a:r>
          </a:p>
        </p:txBody>
      </p:sp>
      <p:sp>
        <p:nvSpPr>
          <p:cNvPr id="55" name="Ellipse 54"/>
          <p:cNvSpPr/>
          <p:nvPr/>
        </p:nvSpPr>
        <p:spPr>
          <a:xfrm>
            <a:off x="1009993" y="2968519"/>
            <a:ext cx="432627" cy="447337"/>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3</a:t>
            </a:r>
          </a:p>
        </p:txBody>
      </p:sp>
      <p:sp>
        <p:nvSpPr>
          <p:cNvPr id="56" name="Ellipse 55"/>
          <p:cNvSpPr/>
          <p:nvPr/>
        </p:nvSpPr>
        <p:spPr>
          <a:xfrm>
            <a:off x="261273" y="4189071"/>
            <a:ext cx="432627" cy="447337"/>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4</a:t>
            </a:r>
          </a:p>
        </p:txBody>
      </p:sp>
      <p:sp>
        <p:nvSpPr>
          <p:cNvPr id="57" name="Ellipse 56"/>
          <p:cNvSpPr/>
          <p:nvPr/>
        </p:nvSpPr>
        <p:spPr>
          <a:xfrm>
            <a:off x="398664" y="5485633"/>
            <a:ext cx="432627" cy="431432"/>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5</a:t>
            </a:r>
          </a:p>
        </p:txBody>
      </p:sp>
      <p:pic>
        <p:nvPicPr>
          <p:cNvPr id="1026" name="Picture 2" descr="https://cdn.instructables.com/FLM/PONM/FX23WP6P/FLMPONMFX23WP6P.MEDIUM.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59844" y="5023347"/>
            <a:ext cx="743499" cy="625978"/>
          </a:xfrm>
          <a:prstGeom prst="rect">
            <a:avLst/>
          </a:prstGeom>
          <a:noFill/>
          <a:extLst>
            <a:ext uri="{909E8E84-426E-40DD-AFC4-6F175D3DCCD1}">
              <a14:hiddenFill xmlns:a14="http://schemas.microsoft.com/office/drawing/2010/main">
                <a:solidFill>
                  <a:srgbClr val="FFFFFF"/>
                </a:solidFill>
              </a14:hiddenFill>
            </a:ext>
          </a:extLst>
        </p:spPr>
      </p:pic>
      <p:pic>
        <p:nvPicPr>
          <p:cNvPr id="18" name="Grafik 17"/>
          <p:cNvPicPr>
            <a:picLocks noChangeAspect="1"/>
          </p:cNvPicPr>
          <p:nvPr/>
        </p:nvPicPr>
        <p:blipFill>
          <a:blip r:embed="rId16"/>
          <a:stretch>
            <a:fillRect/>
          </a:stretch>
        </p:blipFill>
        <p:spPr>
          <a:xfrm>
            <a:off x="905132" y="5776607"/>
            <a:ext cx="1190625" cy="209550"/>
          </a:xfrm>
          <a:prstGeom prst="rect">
            <a:avLst/>
          </a:prstGeom>
        </p:spPr>
      </p:pic>
    </p:spTree>
    <p:extLst>
      <p:ext uri="{BB962C8B-B14F-4D97-AF65-F5344CB8AC3E}">
        <p14:creationId xmlns:p14="http://schemas.microsoft.com/office/powerpoint/2010/main" val="1469057694"/>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down)">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par>
                                <p:cTn id="46" presetID="22" presetClass="entr" presetSubtype="4"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right)">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052"/>
                                        </p:tgtEl>
                                        <p:attrNameLst>
                                          <p:attrName>style.visibility</p:attrName>
                                        </p:attrNameLst>
                                      </p:cBhvr>
                                      <p:to>
                                        <p:strVal val="visible"/>
                                      </p:to>
                                    </p:set>
                                    <p:animEffect transition="in" filter="wipe(down)">
                                      <p:cBhvr>
                                        <p:cTn id="77" dur="500"/>
                                        <p:tgtEl>
                                          <p:spTgt spid="2052"/>
                                        </p:tgtEl>
                                      </p:cBhvr>
                                    </p:animEffect>
                                  </p:childTnLst>
                                </p:cTn>
                              </p:par>
                              <p:par>
                                <p:cTn id="78" presetID="22" presetClass="entr" presetSubtype="4"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down)">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P spid="40" grpId="0"/>
      <p:bldP spid="41" grpId="0"/>
      <p:bldP spid="42" grpId="0"/>
      <p:bldP spid="2063" grpId="0" animBg="1"/>
      <p:bldP spid="54" grpId="0" animBg="1"/>
      <p:bldP spid="5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Basic </a:t>
            </a:r>
            <a:r>
              <a:rPr lang="de-DE" b="1" dirty="0" err="1"/>
              <a:t>Physics</a:t>
            </a:r>
            <a:endParaRPr lang="de-DE" b="1" dirty="0"/>
          </a:p>
          <a:p>
            <a:pPr lvl="1"/>
            <a:r>
              <a:rPr lang="de-DE" dirty="0"/>
              <a:t>Starrkörper</a:t>
            </a:r>
          </a:p>
          <a:p>
            <a:pPr lvl="2"/>
            <a:r>
              <a:rPr lang="de-DE" dirty="0"/>
              <a:t>Objekt-Typ: Teile</a:t>
            </a:r>
          </a:p>
          <a:p>
            <a:pPr lvl="2"/>
            <a:r>
              <a:rPr lang="de-DE" dirty="0"/>
              <a:t>Parameter: Masse</a:t>
            </a:r>
          </a:p>
          <a:p>
            <a:pPr lvl="1"/>
            <a:r>
              <a:rPr lang="de-DE" dirty="0"/>
              <a:t>Kollisionskörper</a:t>
            </a:r>
          </a:p>
          <a:p>
            <a:pPr lvl="2"/>
            <a:r>
              <a:rPr lang="de-DE" dirty="0"/>
              <a:t>Objekt-Typ: Geometrie-Elemente</a:t>
            </a:r>
          </a:p>
          <a:p>
            <a:pPr lvl="2"/>
            <a:r>
              <a:rPr lang="de-DE" dirty="0"/>
              <a:t>Parameter: Kollisionsform</a:t>
            </a:r>
          </a:p>
          <a:p>
            <a:r>
              <a:rPr lang="de-DE" b="1" dirty="0"/>
              <a:t>Joints </a:t>
            </a:r>
            <a:r>
              <a:rPr lang="de-DE" b="1" dirty="0" err="1"/>
              <a:t>and</a:t>
            </a:r>
            <a:r>
              <a:rPr lang="de-DE" b="1" dirty="0"/>
              <a:t> </a:t>
            </a:r>
            <a:r>
              <a:rPr lang="de-DE" b="1" dirty="0" err="1"/>
              <a:t>Constraints</a:t>
            </a:r>
            <a:endParaRPr lang="de-DE" b="1" dirty="0"/>
          </a:p>
          <a:p>
            <a:pPr lvl="1"/>
            <a:r>
              <a:rPr lang="de-DE" dirty="0"/>
              <a:t>Schubgelenke</a:t>
            </a:r>
          </a:p>
          <a:p>
            <a:pPr lvl="2"/>
            <a:r>
              <a:rPr lang="de-DE" dirty="0"/>
              <a:t>Objekt-Typ: Starrkörper</a:t>
            </a:r>
          </a:p>
          <a:p>
            <a:pPr lvl="2"/>
            <a:r>
              <a:rPr lang="de-DE" dirty="0"/>
              <a:t>Parameter: Achse</a:t>
            </a:r>
          </a:p>
          <a:p>
            <a:pPr lvl="1"/>
            <a:r>
              <a:rPr lang="de-DE" dirty="0"/>
              <a:t>Scharniergelenke (Drehgelenke) </a:t>
            </a:r>
          </a:p>
          <a:p>
            <a:pPr lvl="2"/>
            <a:r>
              <a:rPr lang="de-DE" dirty="0"/>
              <a:t>Objekt-Typ: Starrkörper</a:t>
            </a:r>
          </a:p>
          <a:p>
            <a:pPr lvl="2"/>
            <a:r>
              <a:rPr lang="de-DE" dirty="0"/>
              <a:t>Parameter: Achse und Ankerpunkt</a:t>
            </a:r>
          </a:p>
          <a:p>
            <a:pPr lvl="1"/>
            <a:endParaRPr lang="de-DE" dirty="0"/>
          </a:p>
        </p:txBody>
      </p:sp>
      <p:pic>
        <p:nvPicPr>
          <p:cNvPr id="4" name="Grafik 3"/>
          <p:cNvPicPr>
            <a:picLocks noChangeAspect="1"/>
          </p:cNvPicPr>
          <p:nvPr/>
        </p:nvPicPr>
        <p:blipFill>
          <a:blip r:embed="rId2"/>
          <a:stretch>
            <a:fillRect/>
          </a:stretch>
        </p:blipFill>
        <p:spPr>
          <a:xfrm>
            <a:off x="5018463" y="2028045"/>
            <a:ext cx="1555006" cy="396374"/>
          </a:xfrm>
          <a:prstGeom prst="rect">
            <a:avLst/>
          </a:prstGeom>
        </p:spPr>
      </p:pic>
      <p:pic>
        <p:nvPicPr>
          <p:cNvPr id="6" name="Grafik 5"/>
          <p:cNvPicPr>
            <a:picLocks noChangeAspect="1"/>
          </p:cNvPicPr>
          <p:nvPr/>
        </p:nvPicPr>
        <p:blipFill>
          <a:blip r:embed="rId3"/>
          <a:stretch>
            <a:fillRect/>
          </a:stretch>
        </p:blipFill>
        <p:spPr>
          <a:xfrm>
            <a:off x="5017636" y="2895915"/>
            <a:ext cx="1695932" cy="333845"/>
          </a:xfrm>
          <a:prstGeom prst="rect">
            <a:avLst/>
          </a:prstGeom>
        </p:spPr>
      </p:pic>
      <p:pic>
        <p:nvPicPr>
          <p:cNvPr id="7" name="Grafik 6"/>
          <p:cNvPicPr>
            <a:picLocks noChangeAspect="1"/>
          </p:cNvPicPr>
          <p:nvPr/>
        </p:nvPicPr>
        <p:blipFill>
          <a:blip r:embed="rId4"/>
          <a:stretch>
            <a:fillRect/>
          </a:stretch>
        </p:blipFill>
        <p:spPr>
          <a:xfrm>
            <a:off x="5427452" y="4703821"/>
            <a:ext cx="876300" cy="638175"/>
          </a:xfrm>
          <a:prstGeom prst="rect">
            <a:avLst/>
          </a:prstGeom>
        </p:spPr>
      </p:pic>
      <p:pic>
        <p:nvPicPr>
          <p:cNvPr id="8" name="Grafik 7"/>
          <p:cNvPicPr>
            <a:picLocks noChangeAspect="1"/>
          </p:cNvPicPr>
          <p:nvPr/>
        </p:nvPicPr>
        <p:blipFill>
          <a:blip r:embed="rId5"/>
          <a:stretch>
            <a:fillRect/>
          </a:stretch>
        </p:blipFill>
        <p:spPr>
          <a:xfrm>
            <a:off x="5427452" y="3874457"/>
            <a:ext cx="704850" cy="628650"/>
          </a:xfrm>
          <a:prstGeom prst="rect">
            <a:avLst/>
          </a:prstGeom>
        </p:spPr>
      </p:pic>
      <p:sp>
        <p:nvSpPr>
          <p:cNvPr id="5" name="Foliennummernplatzhalter 4"/>
          <p:cNvSpPr>
            <a:spLocks noGrp="1"/>
          </p:cNvSpPr>
          <p:nvPr>
            <p:ph type="sldNum" sz="quarter" idx="10"/>
          </p:nvPr>
        </p:nvSpPr>
        <p:spPr/>
        <p:txBody>
          <a:bodyPr/>
          <a:lstStyle/>
          <a:p>
            <a:fld id="{A9D39160-6622-4657-899B-E48054115A88}" type="slidenum">
              <a:rPr lang="de-DE" smtClean="0"/>
              <a:t>60</a:t>
            </a:fld>
            <a:endParaRPr lang="de-DE"/>
          </a:p>
        </p:txBody>
      </p:sp>
    </p:spTree>
    <p:extLst>
      <p:ext uri="{BB962C8B-B14F-4D97-AF65-F5344CB8AC3E}">
        <p14:creationId xmlns:p14="http://schemas.microsoft.com/office/powerpoint/2010/main" val="3065829260"/>
      </p:ext>
    </p:extLst>
  </p:cSld>
  <p:clrMapOvr>
    <a:masterClrMapping/>
  </p:clrMapOvr>
  <p:transition>
    <p:strips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Joints </a:t>
            </a:r>
            <a:r>
              <a:rPr lang="de-DE" b="1" dirty="0" err="1"/>
              <a:t>and</a:t>
            </a:r>
            <a:r>
              <a:rPr lang="de-DE" b="1" dirty="0"/>
              <a:t> </a:t>
            </a:r>
            <a:r>
              <a:rPr lang="de-DE" b="1" dirty="0" err="1"/>
              <a:t>Constraints</a:t>
            </a:r>
            <a:endParaRPr lang="de-DE" b="1" dirty="0"/>
          </a:p>
          <a:p>
            <a:pPr lvl="1"/>
            <a:r>
              <a:rPr lang="de-DE" dirty="0"/>
              <a:t>Feste Verbindung</a:t>
            </a:r>
          </a:p>
          <a:p>
            <a:pPr lvl="2"/>
            <a:r>
              <a:rPr lang="de-DE" dirty="0"/>
              <a:t>Objekt-Typ: Starrkörper</a:t>
            </a:r>
          </a:p>
          <a:p>
            <a:pPr lvl="2"/>
            <a:r>
              <a:rPr lang="de-DE" dirty="0"/>
              <a:t>Parameter: -</a:t>
            </a:r>
          </a:p>
          <a:p>
            <a:r>
              <a:rPr lang="de-DE" b="1" dirty="0"/>
              <a:t>Sensors </a:t>
            </a:r>
            <a:r>
              <a:rPr lang="de-DE" b="1" dirty="0" err="1"/>
              <a:t>and</a:t>
            </a:r>
            <a:r>
              <a:rPr lang="de-DE" b="1" dirty="0"/>
              <a:t> </a:t>
            </a:r>
            <a:r>
              <a:rPr lang="de-DE" b="1" dirty="0" err="1"/>
              <a:t>Actuators</a:t>
            </a:r>
            <a:endParaRPr lang="de-DE" b="1" dirty="0"/>
          </a:p>
          <a:p>
            <a:pPr lvl="1"/>
            <a:r>
              <a:rPr lang="de-DE" dirty="0"/>
              <a:t>Positionsregler</a:t>
            </a:r>
          </a:p>
          <a:p>
            <a:pPr lvl="2"/>
            <a:r>
              <a:rPr lang="de-DE" dirty="0"/>
              <a:t>Objekt-Typ: Gelenke</a:t>
            </a:r>
          </a:p>
          <a:p>
            <a:pPr lvl="2"/>
            <a:r>
              <a:rPr lang="de-DE" dirty="0"/>
              <a:t>Parameter: Lage und Geschwindigkeit</a:t>
            </a:r>
          </a:p>
          <a:p>
            <a:pPr lvl="1"/>
            <a:r>
              <a:rPr lang="de-DE" dirty="0"/>
              <a:t>Geschwindigkeitsregler: Gelenke</a:t>
            </a:r>
          </a:p>
          <a:p>
            <a:pPr lvl="2"/>
            <a:r>
              <a:rPr lang="de-DE" dirty="0"/>
              <a:t>Objekt-Typ: Gelenke</a:t>
            </a:r>
          </a:p>
          <a:p>
            <a:pPr lvl="2"/>
            <a:r>
              <a:rPr lang="de-DE" dirty="0"/>
              <a:t>Parameter: Geschwindigkeit</a:t>
            </a:r>
          </a:p>
          <a:p>
            <a:pPr lvl="1"/>
            <a:r>
              <a:rPr lang="de-DE" dirty="0"/>
              <a:t>Kollisionssensor</a:t>
            </a:r>
          </a:p>
          <a:p>
            <a:pPr lvl="2"/>
            <a:r>
              <a:rPr lang="de-DE" dirty="0"/>
              <a:t>Objekt-Typ: Starrkörper</a:t>
            </a:r>
          </a:p>
          <a:p>
            <a:pPr lvl="2"/>
            <a:r>
              <a:rPr lang="de-DE" dirty="0"/>
              <a:t>Parameter: Kollisionsform und –</a:t>
            </a:r>
            <a:r>
              <a:rPr lang="de-DE" dirty="0" err="1"/>
              <a:t>lage</a:t>
            </a:r>
            <a:endParaRPr lang="de-DE" dirty="0"/>
          </a:p>
          <a:p>
            <a:pPr lvl="1"/>
            <a:endParaRPr lang="de-DE" dirty="0"/>
          </a:p>
        </p:txBody>
      </p:sp>
      <p:pic>
        <p:nvPicPr>
          <p:cNvPr id="4" name="Grafik 3"/>
          <p:cNvPicPr>
            <a:picLocks noChangeAspect="1"/>
          </p:cNvPicPr>
          <p:nvPr/>
        </p:nvPicPr>
        <p:blipFill>
          <a:blip r:embed="rId2"/>
          <a:stretch>
            <a:fillRect/>
          </a:stretch>
        </p:blipFill>
        <p:spPr>
          <a:xfrm>
            <a:off x="6086693" y="1881494"/>
            <a:ext cx="695325" cy="628650"/>
          </a:xfrm>
          <a:prstGeom prst="rect">
            <a:avLst/>
          </a:prstGeom>
        </p:spPr>
      </p:pic>
      <p:pic>
        <p:nvPicPr>
          <p:cNvPr id="5" name="Grafik 4"/>
          <p:cNvPicPr>
            <a:picLocks noChangeAspect="1"/>
          </p:cNvPicPr>
          <p:nvPr/>
        </p:nvPicPr>
        <p:blipFill>
          <a:blip r:embed="rId3"/>
          <a:stretch>
            <a:fillRect/>
          </a:stretch>
        </p:blipFill>
        <p:spPr>
          <a:xfrm>
            <a:off x="5795966" y="3129275"/>
            <a:ext cx="1554892" cy="288407"/>
          </a:xfrm>
          <a:prstGeom prst="rect">
            <a:avLst/>
          </a:prstGeom>
        </p:spPr>
      </p:pic>
      <p:pic>
        <p:nvPicPr>
          <p:cNvPr id="6" name="Grafik 5"/>
          <p:cNvPicPr>
            <a:picLocks noChangeAspect="1"/>
          </p:cNvPicPr>
          <p:nvPr/>
        </p:nvPicPr>
        <p:blipFill>
          <a:blip r:embed="rId4"/>
          <a:stretch>
            <a:fillRect/>
          </a:stretch>
        </p:blipFill>
        <p:spPr>
          <a:xfrm>
            <a:off x="5795966" y="4036813"/>
            <a:ext cx="1909417" cy="264196"/>
          </a:xfrm>
          <a:prstGeom prst="rect">
            <a:avLst/>
          </a:prstGeom>
        </p:spPr>
      </p:pic>
      <p:pic>
        <p:nvPicPr>
          <p:cNvPr id="7" name="Grafik 6"/>
          <p:cNvPicPr>
            <a:picLocks noChangeAspect="1"/>
          </p:cNvPicPr>
          <p:nvPr/>
        </p:nvPicPr>
        <p:blipFill>
          <a:blip r:embed="rId5"/>
          <a:stretch>
            <a:fillRect/>
          </a:stretch>
        </p:blipFill>
        <p:spPr>
          <a:xfrm>
            <a:off x="6144787" y="4755290"/>
            <a:ext cx="857250" cy="619125"/>
          </a:xfrm>
          <a:prstGeom prst="rect">
            <a:avLst/>
          </a:prstGeom>
        </p:spPr>
      </p:pic>
      <p:sp>
        <p:nvSpPr>
          <p:cNvPr id="8" name="Foliennummernplatzhalter 7"/>
          <p:cNvSpPr>
            <a:spLocks noGrp="1"/>
          </p:cNvSpPr>
          <p:nvPr>
            <p:ph type="sldNum" sz="quarter" idx="10"/>
          </p:nvPr>
        </p:nvSpPr>
        <p:spPr/>
        <p:txBody>
          <a:bodyPr/>
          <a:lstStyle/>
          <a:p>
            <a:fld id="{A9D39160-6622-4657-899B-E48054115A88}" type="slidenum">
              <a:rPr lang="de-DE" smtClean="0"/>
              <a:t>61</a:t>
            </a:fld>
            <a:endParaRPr lang="de-DE"/>
          </a:p>
        </p:txBody>
      </p:sp>
    </p:spTree>
    <p:extLst>
      <p:ext uri="{BB962C8B-B14F-4D97-AF65-F5344CB8AC3E}">
        <p14:creationId xmlns:p14="http://schemas.microsoft.com/office/powerpoint/2010/main" val="1536349271"/>
      </p:ext>
    </p:extLst>
  </p:cSld>
  <p:clrMapOvr>
    <a:masterClrMapping/>
  </p:clrMapOvr>
  <p:transition>
    <p:strips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Wichtige Physik-Elemente</a:t>
            </a:r>
          </a:p>
        </p:txBody>
      </p:sp>
      <p:sp>
        <p:nvSpPr>
          <p:cNvPr id="3" name="Inhaltsplatzhalter 2"/>
          <p:cNvSpPr>
            <a:spLocks noGrp="1"/>
          </p:cNvSpPr>
          <p:nvPr>
            <p:ph idx="1"/>
          </p:nvPr>
        </p:nvSpPr>
        <p:spPr/>
        <p:txBody>
          <a:bodyPr/>
          <a:lstStyle/>
          <a:p>
            <a:r>
              <a:rPr lang="de-DE" b="1" dirty="0"/>
              <a:t>Sensors </a:t>
            </a:r>
            <a:r>
              <a:rPr lang="de-DE" b="1" dirty="0" err="1"/>
              <a:t>and</a:t>
            </a:r>
            <a:r>
              <a:rPr lang="de-DE" b="1" dirty="0"/>
              <a:t> </a:t>
            </a:r>
            <a:r>
              <a:rPr lang="de-DE" b="1" dirty="0" err="1"/>
              <a:t>Actuators</a:t>
            </a:r>
            <a:endParaRPr lang="de-DE" b="1" dirty="0"/>
          </a:p>
          <a:p>
            <a:pPr lvl="1"/>
            <a:r>
              <a:rPr lang="de-DE" dirty="0"/>
              <a:t>Signaladapter</a:t>
            </a:r>
          </a:p>
          <a:p>
            <a:pPr lvl="2"/>
            <a:r>
              <a:rPr lang="de-DE" dirty="0"/>
              <a:t>Parameter: Alle Physik-Objekte</a:t>
            </a:r>
          </a:p>
          <a:p>
            <a:pPr lvl="2"/>
            <a:r>
              <a:rPr lang="de-DE" dirty="0"/>
              <a:t>Signale: Benutzer definiert</a:t>
            </a:r>
          </a:p>
          <a:p>
            <a:pPr lvl="2"/>
            <a:r>
              <a:rPr lang="de-DE" dirty="0"/>
              <a:t>Formel: Benutzer definiert</a:t>
            </a:r>
          </a:p>
          <a:p>
            <a:r>
              <a:rPr lang="de-DE" b="1" dirty="0" err="1"/>
              <a:t>Logic</a:t>
            </a:r>
            <a:r>
              <a:rPr lang="de-DE" b="1" dirty="0"/>
              <a:t> Controls</a:t>
            </a:r>
          </a:p>
          <a:p>
            <a:pPr lvl="1"/>
            <a:r>
              <a:rPr lang="de-DE" dirty="0"/>
              <a:t>Operation</a:t>
            </a:r>
          </a:p>
          <a:p>
            <a:pPr lvl="2"/>
            <a:r>
              <a:rPr lang="de-DE" dirty="0"/>
              <a:t>Objekt-Typ: Alle Physik-Objekte</a:t>
            </a:r>
          </a:p>
          <a:p>
            <a:pPr lvl="2"/>
            <a:r>
              <a:rPr lang="de-DE" dirty="0"/>
              <a:t>Parameter: Benutzer definiert</a:t>
            </a:r>
          </a:p>
          <a:p>
            <a:pPr lvl="2"/>
            <a:r>
              <a:rPr lang="de-DE" dirty="0"/>
              <a:t>Trigger-Bedingung: Alle Physik-Objekte</a:t>
            </a:r>
          </a:p>
        </p:txBody>
      </p:sp>
      <p:pic>
        <p:nvPicPr>
          <p:cNvPr id="8" name="Grafik 7"/>
          <p:cNvPicPr>
            <a:picLocks noChangeAspect="1"/>
          </p:cNvPicPr>
          <p:nvPr/>
        </p:nvPicPr>
        <p:blipFill>
          <a:blip r:embed="rId2"/>
          <a:stretch>
            <a:fillRect/>
          </a:stretch>
        </p:blipFill>
        <p:spPr>
          <a:xfrm>
            <a:off x="6794626" y="3370105"/>
            <a:ext cx="914400" cy="733425"/>
          </a:xfrm>
          <a:prstGeom prst="rect">
            <a:avLst/>
          </a:prstGeom>
        </p:spPr>
      </p:pic>
      <p:sp>
        <p:nvSpPr>
          <p:cNvPr id="4" name="Foliennummernplatzhalter 3"/>
          <p:cNvSpPr>
            <a:spLocks noGrp="1"/>
          </p:cNvSpPr>
          <p:nvPr>
            <p:ph type="sldNum" sz="quarter" idx="10"/>
          </p:nvPr>
        </p:nvSpPr>
        <p:spPr/>
        <p:txBody>
          <a:bodyPr/>
          <a:lstStyle/>
          <a:p>
            <a:fld id="{A9D39160-6622-4657-899B-E48054115A88}" type="slidenum">
              <a:rPr lang="de-DE" smtClean="0"/>
              <a:t>62</a:t>
            </a:fld>
            <a:endParaRPr lang="de-DE"/>
          </a:p>
        </p:txBody>
      </p:sp>
      <p:pic>
        <p:nvPicPr>
          <p:cNvPr id="5" name="Grafik 4"/>
          <p:cNvPicPr>
            <a:picLocks noChangeAspect="1"/>
          </p:cNvPicPr>
          <p:nvPr/>
        </p:nvPicPr>
        <p:blipFill>
          <a:blip r:embed="rId3"/>
          <a:stretch>
            <a:fillRect/>
          </a:stretch>
        </p:blipFill>
        <p:spPr>
          <a:xfrm>
            <a:off x="6880351" y="2065183"/>
            <a:ext cx="828675" cy="771525"/>
          </a:xfrm>
          <a:prstGeom prst="rect">
            <a:avLst/>
          </a:prstGeom>
        </p:spPr>
      </p:pic>
    </p:spTree>
    <p:extLst>
      <p:ext uri="{BB962C8B-B14F-4D97-AF65-F5344CB8AC3E}">
        <p14:creationId xmlns:p14="http://schemas.microsoft.com/office/powerpoint/2010/main" val="4200286363"/>
      </p:ext>
    </p:extLst>
  </p:cSld>
  <p:clrMapOvr>
    <a:masterClrMapping/>
  </p:clrMapOvr>
  <p:transition>
    <p:strips dir="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Starrkörper</a:t>
            </a:r>
          </a:p>
        </p:txBody>
      </p:sp>
      <p:sp>
        <p:nvSpPr>
          <p:cNvPr id="3" name="Inhaltsplatzhalter 2"/>
          <p:cNvSpPr>
            <a:spLocks noGrp="1"/>
          </p:cNvSpPr>
          <p:nvPr>
            <p:ph idx="1"/>
          </p:nvPr>
        </p:nvSpPr>
        <p:spPr/>
        <p:txBody>
          <a:bodyPr/>
          <a:lstStyle/>
          <a:p>
            <a:r>
              <a:rPr lang="de-DE" dirty="0"/>
              <a:t>Sind kinematische Teile, die in der Simulation beteiligt werden. </a:t>
            </a:r>
          </a:p>
          <a:p>
            <a:r>
              <a:rPr lang="de-DE" dirty="0"/>
              <a:t>Objekte, die als Starrkörper definiert werden, können durch die Simulationsumgebung beeinflusst werden. Z.B. ein Starrkörper fällt aufgrund der Schwerkraft runter, oder ein Starrkörper kann als ein Basis eines Schubgelenkes definiert werden.</a:t>
            </a:r>
          </a:p>
          <a:p>
            <a:r>
              <a:rPr lang="de-DE" dirty="0"/>
              <a:t>Durch die Definition von Starrkörper entsteht eine Beziehung zwischen dem Teil und dem Starrkörper. Beim Entfernen des Teils verliert der Starrkörper diese Beziehung, und die Verknüpfung muss wieder hergestellt werden. Wird das Teil ersetzt, bleibt diese Beziehung erhalten.</a:t>
            </a:r>
          </a:p>
          <a:p>
            <a:r>
              <a:rPr lang="de-DE" dirty="0"/>
              <a:t>Jeder Starrkörper hat eine Masse, die berechnet werden muss. Bei der Modellierung sollte man aufpassen, dass die </a:t>
            </a:r>
            <a:r>
              <a:rPr lang="de-DE" u="sng" dirty="0"/>
              <a:t>Anzahl</a:t>
            </a:r>
            <a:r>
              <a:rPr lang="de-DE" dirty="0"/>
              <a:t> der ausgewählten Objekte für den Starrkörper nicht zu hoch ist, wegen Rechenzeit.</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63</a:t>
            </a:fld>
            <a:endParaRPr lang="de-DE"/>
          </a:p>
        </p:txBody>
      </p:sp>
      <p:pic>
        <p:nvPicPr>
          <p:cNvPr id="5" name="Grafik 4"/>
          <p:cNvPicPr>
            <a:picLocks noChangeAspect="1"/>
          </p:cNvPicPr>
          <p:nvPr/>
        </p:nvPicPr>
        <p:blipFill>
          <a:blip r:embed="rId2"/>
          <a:stretch>
            <a:fillRect/>
          </a:stretch>
        </p:blipFill>
        <p:spPr>
          <a:xfrm>
            <a:off x="2553077" y="574284"/>
            <a:ext cx="1520982" cy="387701"/>
          </a:xfrm>
          <a:prstGeom prst="rect">
            <a:avLst/>
          </a:prstGeom>
        </p:spPr>
      </p:pic>
      <p:pic>
        <p:nvPicPr>
          <p:cNvPr id="7" name="Grafik 6"/>
          <p:cNvPicPr>
            <a:picLocks noChangeAspect="1"/>
          </p:cNvPicPr>
          <p:nvPr/>
        </p:nvPicPr>
        <p:blipFill>
          <a:blip r:embed="rId3"/>
          <a:stretch>
            <a:fillRect/>
          </a:stretch>
        </p:blipFill>
        <p:spPr>
          <a:xfrm>
            <a:off x="1733963" y="4418138"/>
            <a:ext cx="3743325" cy="1552575"/>
          </a:xfrm>
          <a:prstGeom prst="rect">
            <a:avLst/>
          </a:prstGeom>
        </p:spPr>
      </p:pic>
      <p:sp>
        <p:nvSpPr>
          <p:cNvPr id="8" name="Ellipse 7"/>
          <p:cNvSpPr/>
          <p:nvPr/>
        </p:nvSpPr>
        <p:spPr>
          <a:xfrm>
            <a:off x="2833735" y="4934140"/>
            <a:ext cx="398352" cy="398352"/>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10" name="Gerader Verbinder 9"/>
          <p:cNvCxnSpPr/>
          <p:nvPr/>
        </p:nvCxnSpPr>
        <p:spPr bwMode="auto">
          <a:xfrm flipV="1">
            <a:off x="3051018" y="4122869"/>
            <a:ext cx="126748" cy="793163"/>
          </a:xfrm>
          <a:prstGeom prst="line">
            <a:avLst/>
          </a:prstGeom>
          <a:solidFill>
            <a:srgbClr val="6699FF"/>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329829321"/>
      </p:ext>
    </p:extLst>
  </p:cSld>
  <p:clrMapOvr>
    <a:masterClrMapping/>
  </p:clrMapOvr>
  <p:transition>
    <p:strips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Kollisionskörper</a:t>
            </a:r>
          </a:p>
        </p:txBody>
      </p:sp>
      <p:sp>
        <p:nvSpPr>
          <p:cNvPr id="3" name="Inhaltsplatzhalter 2"/>
          <p:cNvSpPr>
            <a:spLocks noGrp="1"/>
          </p:cNvSpPr>
          <p:nvPr>
            <p:ph idx="1"/>
          </p:nvPr>
        </p:nvSpPr>
        <p:spPr/>
        <p:txBody>
          <a:bodyPr/>
          <a:lstStyle/>
          <a:p>
            <a:r>
              <a:rPr lang="de-DE" dirty="0"/>
              <a:t>Objekte, die als Kollisionskörper definiert werden, können nicht durch einen anderen Kollisionskörper durchdringen. </a:t>
            </a:r>
          </a:p>
          <a:p>
            <a:r>
              <a:rPr lang="de-DE" dirty="0"/>
              <a:t>Anders wie beim Starrkörper hat ein Kollisionskörper keine Masse. Ein Kollisionskörper wird stattdessen von ihrer Form definiert. Bsp. hat ein Kollisionskörper ein Viereck, dann kann kein anderer Kollisionskörper durch dieses Viereck dringen. Außerdem haben Kollisionskörper auch Reibungseigenschaft, die vom Benutzer selbst definiert werden kann.</a:t>
            </a:r>
          </a:p>
          <a:p>
            <a:r>
              <a:rPr lang="de-DE" dirty="0"/>
              <a:t>Ein Kollisionskörper wird benötigt, damit ein Kollisionssensor 		Signale erfassen kann</a:t>
            </a:r>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64</a:t>
            </a:fld>
            <a:endParaRPr lang="de-DE"/>
          </a:p>
        </p:txBody>
      </p:sp>
      <p:pic>
        <p:nvPicPr>
          <p:cNvPr id="5" name="Grafik 4"/>
          <p:cNvPicPr>
            <a:picLocks noChangeAspect="1"/>
          </p:cNvPicPr>
          <p:nvPr/>
        </p:nvPicPr>
        <p:blipFill>
          <a:blip r:embed="rId2"/>
          <a:stretch>
            <a:fillRect/>
          </a:stretch>
        </p:blipFill>
        <p:spPr>
          <a:xfrm>
            <a:off x="2721570" y="597530"/>
            <a:ext cx="1850430" cy="364258"/>
          </a:xfrm>
          <a:prstGeom prst="rect">
            <a:avLst/>
          </a:prstGeom>
        </p:spPr>
      </p:pic>
      <p:pic>
        <p:nvPicPr>
          <p:cNvPr id="6" name="Grafik 5"/>
          <p:cNvPicPr>
            <a:picLocks noChangeAspect="1"/>
          </p:cNvPicPr>
          <p:nvPr/>
        </p:nvPicPr>
        <p:blipFill>
          <a:blip r:embed="rId3"/>
          <a:stretch>
            <a:fillRect/>
          </a:stretch>
        </p:blipFill>
        <p:spPr>
          <a:xfrm>
            <a:off x="6194318" y="3090226"/>
            <a:ext cx="561025" cy="405185"/>
          </a:xfrm>
          <a:prstGeom prst="rect">
            <a:avLst/>
          </a:prstGeom>
        </p:spPr>
      </p:pic>
    </p:spTree>
    <p:extLst>
      <p:ext uri="{BB962C8B-B14F-4D97-AF65-F5344CB8AC3E}">
        <p14:creationId xmlns:p14="http://schemas.microsoft.com/office/powerpoint/2010/main" val="3253250517"/>
      </p:ext>
    </p:extLst>
  </p:cSld>
  <p:clrMapOvr>
    <a:masterClrMapping/>
  </p:clrMapOvr>
  <p:transition>
    <p:strips dir="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Gelenke</a:t>
            </a:r>
          </a:p>
        </p:txBody>
      </p:sp>
      <p:sp>
        <p:nvSpPr>
          <p:cNvPr id="3" name="Inhaltsplatzhalter 2"/>
          <p:cNvSpPr>
            <a:spLocks noGrp="1"/>
          </p:cNvSpPr>
          <p:nvPr>
            <p:ph idx="1"/>
          </p:nvPr>
        </p:nvSpPr>
        <p:spPr/>
        <p:txBody>
          <a:bodyPr/>
          <a:lstStyle/>
          <a:p>
            <a:r>
              <a:rPr lang="de-DE" dirty="0"/>
              <a:t>Gelenke definieren die Freiheitsgrade des Starrkörpers, bzw. zw. Starrkörpern.</a:t>
            </a:r>
          </a:p>
          <a:p>
            <a:r>
              <a:rPr lang="de-DE" dirty="0"/>
              <a:t>Beim Schubgelenk kann sich </a:t>
            </a:r>
            <a:r>
              <a:rPr lang="de-DE" dirty="0" err="1"/>
              <a:t>bsp.</a:t>
            </a:r>
            <a:r>
              <a:rPr lang="de-DE" dirty="0"/>
              <a:t> ein Starrkörper translatorisch in der festgelegten Richtung verschieben, und ein Scharniergelenk erlaubt eine reine </a:t>
            </a:r>
            <a:r>
              <a:rPr lang="de-DE" dirty="0" err="1"/>
              <a:t>rotatorische</a:t>
            </a:r>
            <a:r>
              <a:rPr lang="de-DE" dirty="0"/>
              <a:t> Bewegung. </a:t>
            </a:r>
          </a:p>
          <a:p>
            <a:r>
              <a:rPr lang="de-DE" dirty="0"/>
              <a:t>Ein Gelenk ist notwendig, damit Aktuatoren später festgelegt werden können.</a:t>
            </a:r>
          </a:p>
          <a:p>
            <a:r>
              <a:rPr lang="de-DE" dirty="0"/>
              <a:t>Durch das Definieren von Begrenzung</a:t>
            </a:r>
            <a:br>
              <a:rPr lang="de-DE" dirty="0"/>
            </a:br>
            <a:br>
              <a:rPr lang="de-DE" dirty="0"/>
            </a:br>
            <a:br>
              <a:rPr lang="de-DE" dirty="0"/>
            </a:br>
            <a:r>
              <a:rPr lang="de-DE" dirty="0"/>
              <a:t> </a:t>
            </a:r>
            <a:br>
              <a:rPr lang="de-DE" dirty="0"/>
            </a:br>
            <a:r>
              <a:rPr lang="de-DE" dirty="0"/>
              <a:t>kann man die Bewegung eines Gelenkes begrenzen. Der Anschlag beim Schubgelenk z.B. lässt sich damit realisieren. </a:t>
            </a:r>
            <a:r>
              <a:rPr lang="de-DE" b="1" dirty="0"/>
              <a:t>Allerdings</a:t>
            </a:r>
            <a:r>
              <a:rPr lang="de-DE" dirty="0"/>
              <a:t>: Die Position, die vom Positionsregler ( 	            ) definiert wird, überschreibt die von der Begrenzung des Gelenkes festgelegte Position. </a:t>
            </a:r>
          </a:p>
          <a:p>
            <a:r>
              <a:rPr lang="de-DE" dirty="0"/>
              <a:t>D.h., auch wenn beispielsweise eine Begrenzung von 100mm im Schubgelenk definiert wurde, kann der Gelenk eine Position von &gt;100mm nehmen, wenn der Positionsregler diese Position fordert.</a:t>
            </a:r>
          </a:p>
          <a:p>
            <a:r>
              <a:rPr lang="de-DE" dirty="0"/>
              <a:t>Die feste Verbindung         hält Starrkörper im Raum fest. Sie hat 3 Funktionen:</a:t>
            </a:r>
          </a:p>
          <a:p>
            <a:pPr lvl="1"/>
            <a:r>
              <a:rPr lang="de-DE" dirty="0"/>
              <a:t>Verschiebung zw. 2 Starrkörpern auszuschließen</a:t>
            </a:r>
          </a:p>
          <a:p>
            <a:pPr lvl="1"/>
            <a:r>
              <a:rPr lang="de-DE" dirty="0"/>
              <a:t>1 Starrkörper mit dem Hintergrund festhalten (Objekt fällt nicht runter)</a:t>
            </a:r>
          </a:p>
          <a:p>
            <a:pPr lvl="1"/>
            <a:r>
              <a:rPr lang="de-DE" b="1" dirty="0"/>
              <a:t>Greifen/Saugen</a:t>
            </a:r>
            <a:r>
              <a:rPr lang="de-DE" dirty="0"/>
              <a:t> von anderen Objekten</a:t>
            </a:r>
          </a:p>
          <a:p>
            <a:endParaRPr lang="de-DE" dirty="0"/>
          </a:p>
          <a:p>
            <a:endParaRPr lang="de-DE" dirty="0"/>
          </a:p>
        </p:txBody>
      </p:sp>
      <p:sp>
        <p:nvSpPr>
          <p:cNvPr id="4" name="Foliennummernplatzhalter 3"/>
          <p:cNvSpPr>
            <a:spLocks noGrp="1"/>
          </p:cNvSpPr>
          <p:nvPr>
            <p:ph type="sldNum" sz="quarter" idx="10"/>
          </p:nvPr>
        </p:nvSpPr>
        <p:spPr/>
        <p:txBody>
          <a:bodyPr/>
          <a:lstStyle/>
          <a:p>
            <a:fld id="{A9D39160-6622-4657-899B-E48054115A88}" type="slidenum">
              <a:rPr lang="de-DE" smtClean="0"/>
              <a:t>65</a:t>
            </a:fld>
            <a:endParaRPr lang="de-DE"/>
          </a:p>
        </p:txBody>
      </p:sp>
      <p:pic>
        <p:nvPicPr>
          <p:cNvPr id="5" name="Grafik 4"/>
          <p:cNvPicPr>
            <a:picLocks noChangeAspect="1"/>
          </p:cNvPicPr>
          <p:nvPr/>
        </p:nvPicPr>
        <p:blipFill>
          <a:blip r:embed="rId2"/>
          <a:stretch>
            <a:fillRect/>
          </a:stretch>
        </p:blipFill>
        <p:spPr>
          <a:xfrm>
            <a:off x="3690013" y="342900"/>
            <a:ext cx="876300" cy="638175"/>
          </a:xfrm>
          <a:prstGeom prst="rect">
            <a:avLst/>
          </a:prstGeom>
        </p:spPr>
      </p:pic>
      <p:pic>
        <p:nvPicPr>
          <p:cNvPr id="6" name="Grafik 5"/>
          <p:cNvPicPr>
            <a:picLocks noChangeAspect="1"/>
          </p:cNvPicPr>
          <p:nvPr/>
        </p:nvPicPr>
        <p:blipFill>
          <a:blip r:embed="rId3"/>
          <a:stretch>
            <a:fillRect/>
          </a:stretch>
        </p:blipFill>
        <p:spPr>
          <a:xfrm>
            <a:off x="2530934" y="352425"/>
            <a:ext cx="704850" cy="628650"/>
          </a:xfrm>
          <a:prstGeom prst="rect">
            <a:avLst/>
          </a:prstGeom>
        </p:spPr>
      </p:pic>
      <p:pic>
        <p:nvPicPr>
          <p:cNvPr id="7" name="Grafik 6"/>
          <p:cNvPicPr>
            <a:picLocks noChangeAspect="1"/>
          </p:cNvPicPr>
          <p:nvPr/>
        </p:nvPicPr>
        <p:blipFill>
          <a:blip r:embed="rId4"/>
          <a:stretch>
            <a:fillRect/>
          </a:stretch>
        </p:blipFill>
        <p:spPr>
          <a:xfrm>
            <a:off x="4958733" y="352425"/>
            <a:ext cx="695325" cy="628650"/>
          </a:xfrm>
          <a:prstGeom prst="rect">
            <a:avLst/>
          </a:prstGeom>
        </p:spPr>
      </p:pic>
      <p:pic>
        <p:nvPicPr>
          <p:cNvPr id="8" name="Grafik 7"/>
          <p:cNvPicPr>
            <a:picLocks noChangeAspect="1"/>
          </p:cNvPicPr>
          <p:nvPr/>
        </p:nvPicPr>
        <p:blipFill>
          <a:blip r:embed="rId5"/>
          <a:stretch>
            <a:fillRect/>
          </a:stretch>
        </p:blipFill>
        <p:spPr>
          <a:xfrm>
            <a:off x="7446620" y="3865830"/>
            <a:ext cx="992319" cy="184059"/>
          </a:xfrm>
          <a:prstGeom prst="rect">
            <a:avLst/>
          </a:prstGeom>
        </p:spPr>
      </p:pic>
      <p:pic>
        <p:nvPicPr>
          <p:cNvPr id="9" name="Grafik 8"/>
          <p:cNvPicPr>
            <a:picLocks noChangeAspect="1"/>
          </p:cNvPicPr>
          <p:nvPr/>
        </p:nvPicPr>
        <p:blipFill>
          <a:blip r:embed="rId4"/>
          <a:stretch>
            <a:fillRect/>
          </a:stretch>
        </p:blipFill>
        <p:spPr>
          <a:xfrm>
            <a:off x="2670971" y="5034033"/>
            <a:ext cx="347663" cy="314325"/>
          </a:xfrm>
          <a:prstGeom prst="rect">
            <a:avLst/>
          </a:prstGeom>
        </p:spPr>
      </p:pic>
      <p:pic>
        <p:nvPicPr>
          <p:cNvPr id="10" name="Grafik 9"/>
          <p:cNvPicPr>
            <a:picLocks noChangeAspect="1"/>
          </p:cNvPicPr>
          <p:nvPr/>
        </p:nvPicPr>
        <p:blipFill>
          <a:blip r:embed="rId6"/>
          <a:stretch>
            <a:fillRect/>
          </a:stretch>
        </p:blipFill>
        <p:spPr>
          <a:xfrm>
            <a:off x="4191537" y="2720740"/>
            <a:ext cx="1834845" cy="832882"/>
          </a:xfrm>
          <a:prstGeom prst="rect">
            <a:avLst/>
          </a:prstGeom>
        </p:spPr>
      </p:pic>
    </p:spTree>
    <p:extLst>
      <p:ext uri="{BB962C8B-B14F-4D97-AF65-F5344CB8AC3E}">
        <p14:creationId xmlns:p14="http://schemas.microsoft.com/office/powerpoint/2010/main" val="4046749223"/>
      </p:ext>
    </p:extLst>
  </p:cSld>
  <p:clrMapOvr>
    <a:masterClrMapping/>
  </p:clrMapOvr>
  <p:transition>
    <p:strips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Aktuatoren &amp; Sensoren</a:t>
            </a:r>
          </a:p>
        </p:txBody>
      </p:sp>
      <p:sp>
        <p:nvSpPr>
          <p:cNvPr id="3" name="Inhaltsplatzhalter 2"/>
          <p:cNvSpPr>
            <a:spLocks noGrp="1"/>
          </p:cNvSpPr>
          <p:nvPr>
            <p:ph idx="1"/>
          </p:nvPr>
        </p:nvSpPr>
        <p:spPr/>
        <p:txBody>
          <a:bodyPr/>
          <a:lstStyle/>
          <a:p>
            <a:r>
              <a:rPr lang="de-DE" dirty="0"/>
              <a:t>Mit dem Geschwindigkeits- &amp; Positionsregler lassen sich Gelenke festhalten. Die Geschwindigkeits- &amp; Positionsregler sind die Aktuatoren im Modell. In diesen Reglern kann man ihre Geschwindigkeit, Zielposition, Beschleunigung, Ruck und Kraft/Drehmoment definieren, wie ein gewöhnlicher Aktuator. </a:t>
            </a:r>
          </a:p>
          <a:p>
            <a:r>
              <a:rPr lang="de-DE" dirty="0"/>
              <a:t>Später in der Operationsdefinition         kann man Operationen zur Betätigung der Aktuatoren definieren. </a:t>
            </a:r>
          </a:p>
          <a:p>
            <a:r>
              <a:rPr lang="de-DE" dirty="0"/>
              <a:t>Der Kollisionssensor löst eine boolesche Signal aus, wenn ein </a:t>
            </a:r>
            <a:r>
              <a:rPr lang="de-DE" b="1" dirty="0"/>
              <a:t>Kollisionsobjekt</a:t>
            </a:r>
            <a:r>
              <a:rPr lang="de-DE" dirty="0"/>
              <a:t> mit ihm in Berührung kommt.</a:t>
            </a:r>
          </a:p>
          <a:p>
            <a:r>
              <a:rPr lang="de-DE" dirty="0"/>
              <a:t>Mit dem Signaladapter kann man sowohl interne Variablen als auch externe Signale definieren und mit Formeln manipulieren. </a:t>
            </a:r>
          </a:p>
          <a:p>
            <a:r>
              <a:rPr lang="de-DE" dirty="0"/>
              <a:t>Externe Signale sind z.B. ein Betätigungsknopf, HMI-Eingabe usw.</a:t>
            </a:r>
          </a:p>
        </p:txBody>
      </p:sp>
      <p:sp>
        <p:nvSpPr>
          <p:cNvPr id="4" name="Foliennummernplatzhalter 3"/>
          <p:cNvSpPr>
            <a:spLocks noGrp="1"/>
          </p:cNvSpPr>
          <p:nvPr>
            <p:ph type="sldNum" sz="quarter" idx="10"/>
          </p:nvPr>
        </p:nvSpPr>
        <p:spPr/>
        <p:txBody>
          <a:bodyPr/>
          <a:lstStyle/>
          <a:p>
            <a:fld id="{A9D39160-6622-4657-899B-E48054115A88}" type="slidenum">
              <a:rPr lang="de-DE" smtClean="0"/>
              <a:t>66</a:t>
            </a:fld>
            <a:endParaRPr lang="de-DE"/>
          </a:p>
        </p:txBody>
      </p:sp>
      <p:pic>
        <p:nvPicPr>
          <p:cNvPr id="5" name="Grafik 4"/>
          <p:cNvPicPr>
            <a:picLocks noChangeAspect="1"/>
          </p:cNvPicPr>
          <p:nvPr/>
        </p:nvPicPr>
        <p:blipFill>
          <a:blip r:embed="rId2"/>
          <a:stretch>
            <a:fillRect/>
          </a:stretch>
        </p:blipFill>
        <p:spPr>
          <a:xfrm>
            <a:off x="2799269" y="779874"/>
            <a:ext cx="1554892" cy="288407"/>
          </a:xfrm>
          <a:prstGeom prst="rect">
            <a:avLst/>
          </a:prstGeom>
        </p:spPr>
      </p:pic>
      <p:pic>
        <p:nvPicPr>
          <p:cNvPr id="6" name="Grafik 5"/>
          <p:cNvPicPr>
            <a:picLocks noChangeAspect="1"/>
          </p:cNvPicPr>
          <p:nvPr/>
        </p:nvPicPr>
        <p:blipFill>
          <a:blip r:embed="rId3"/>
          <a:stretch>
            <a:fillRect/>
          </a:stretch>
        </p:blipFill>
        <p:spPr>
          <a:xfrm>
            <a:off x="2799269" y="416643"/>
            <a:ext cx="1909417" cy="264196"/>
          </a:xfrm>
          <a:prstGeom prst="rect">
            <a:avLst/>
          </a:prstGeom>
        </p:spPr>
      </p:pic>
      <p:pic>
        <p:nvPicPr>
          <p:cNvPr id="7" name="Grafik 6"/>
          <p:cNvPicPr>
            <a:picLocks noChangeAspect="1"/>
          </p:cNvPicPr>
          <p:nvPr/>
        </p:nvPicPr>
        <p:blipFill>
          <a:blip r:embed="rId4"/>
          <a:stretch>
            <a:fillRect/>
          </a:stretch>
        </p:blipFill>
        <p:spPr>
          <a:xfrm>
            <a:off x="5762393" y="416643"/>
            <a:ext cx="857250" cy="619125"/>
          </a:xfrm>
          <a:prstGeom prst="rect">
            <a:avLst/>
          </a:prstGeom>
        </p:spPr>
      </p:pic>
      <p:pic>
        <p:nvPicPr>
          <p:cNvPr id="8" name="Grafik 7"/>
          <p:cNvPicPr>
            <a:picLocks noChangeAspect="1"/>
          </p:cNvPicPr>
          <p:nvPr/>
        </p:nvPicPr>
        <p:blipFill rotWithShape="1">
          <a:blip r:embed="rId5"/>
          <a:srcRect l="2" r="4413" b="18726"/>
          <a:stretch/>
        </p:blipFill>
        <p:spPr>
          <a:xfrm>
            <a:off x="4843432" y="436656"/>
            <a:ext cx="784214" cy="620802"/>
          </a:xfrm>
          <a:prstGeom prst="rect">
            <a:avLst/>
          </a:prstGeom>
        </p:spPr>
      </p:pic>
      <p:pic>
        <p:nvPicPr>
          <p:cNvPr id="9" name="Grafik 8"/>
          <p:cNvPicPr>
            <a:picLocks noChangeAspect="1"/>
          </p:cNvPicPr>
          <p:nvPr/>
        </p:nvPicPr>
        <p:blipFill>
          <a:blip r:embed="rId6"/>
          <a:stretch>
            <a:fillRect/>
          </a:stretch>
        </p:blipFill>
        <p:spPr>
          <a:xfrm>
            <a:off x="3688591" y="2591508"/>
            <a:ext cx="378756" cy="332762"/>
          </a:xfrm>
          <a:prstGeom prst="rect">
            <a:avLst/>
          </a:prstGeom>
        </p:spPr>
      </p:pic>
    </p:spTree>
    <p:extLst>
      <p:ext uri="{BB962C8B-B14F-4D97-AF65-F5344CB8AC3E}">
        <p14:creationId xmlns:p14="http://schemas.microsoft.com/office/powerpoint/2010/main" val="1103230333"/>
      </p:ext>
    </p:extLst>
  </p:cSld>
  <p:clrMapOvr>
    <a:masterClrMapping/>
  </p:clrMapOvr>
  <p:transition>
    <p:strips dir="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Operationen</a:t>
            </a:r>
          </a:p>
        </p:txBody>
      </p:sp>
      <p:sp>
        <p:nvSpPr>
          <p:cNvPr id="3" name="Inhaltsplatzhalter 2"/>
          <p:cNvSpPr>
            <a:spLocks noGrp="1"/>
          </p:cNvSpPr>
          <p:nvPr>
            <p:ph idx="1"/>
          </p:nvPr>
        </p:nvSpPr>
        <p:spPr/>
        <p:txBody>
          <a:bodyPr/>
          <a:lstStyle/>
          <a:p>
            <a:r>
              <a:rPr lang="de-DE" dirty="0"/>
              <a:t>Mit Operationen werden Aktionen für die Physikelementen definiert und ausgeführt. </a:t>
            </a:r>
          </a:p>
          <a:p>
            <a:r>
              <a:rPr lang="de-DE" dirty="0"/>
              <a:t>Die Operationen werden in 3 Arten unterschieden:</a:t>
            </a:r>
          </a:p>
          <a:p>
            <a:pPr lvl="1"/>
            <a:r>
              <a:rPr lang="de-DE" dirty="0"/>
              <a:t>Zeit-basierte Operation</a:t>
            </a:r>
          </a:p>
          <a:p>
            <a:pPr lvl="1"/>
            <a:r>
              <a:rPr lang="de-DE" dirty="0"/>
              <a:t>Event-basierte Operation</a:t>
            </a:r>
          </a:p>
          <a:p>
            <a:pPr lvl="1"/>
            <a:r>
              <a:rPr lang="de-DE" dirty="0"/>
              <a:t>Verkettete Operation</a:t>
            </a:r>
          </a:p>
          <a:p>
            <a:r>
              <a:rPr lang="de-DE" dirty="0"/>
              <a:t>Zeit-basierte Operation wird von Zeit ausgelöst</a:t>
            </a:r>
          </a:p>
          <a:p>
            <a:r>
              <a:rPr lang="de-DE" dirty="0"/>
              <a:t>Event-basierte Operation besitzt eine auslösende Bedingung. </a:t>
            </a:r>
          </a:p>
          <a:p>
            <a:r>
              <a:rPr lang="de-DE" dirty="0"/>
              <a:t>Verkettete Operation wird ausgelöst, nachdem die vorherige Operation beendet wurde, mit der sie verkettet wird.</a:t>
            </a:r>
          </a:p>
          <a:p>
            <a:r>
              <a:rPr lang="de-DE" dirty="0"/>
              <a:t>Die Operationen können als ein .</a:t>
            </a:r>
            <a:r>
              <a:rPr lang="de-DE" dirty="0" err="1"/>
              <a:t>xml</a:t>
            </a:r>
            <a:r>
              <a:rPr lang="de-DE" dirty="0"/>
              <a:t>-Datei exportiert werden, die als ein Ablaufdiagramm im SPS-Programm importiert werden können</a:t>
            </a:r>
          </a:p>
        </p:txBody>
      </p:sp>
      <p:sp>
        <p:nvSpPr>
          <p:cNvPr id="4" name="Foliennummernplatzhalter 3"/>
          <p:cNvSpPr>
            <a:spLocks noGrp="1"/>
          </p:cNvSpPr>
          <p:nvPr>
            <p:ph type="sldNum" sz="quarter" idx="10"/>
          </p:nvPr>
        </p:nvSpPr>
        <p:spPr/>
        <p:txBody>
          <a:bodyPr/>
          <a:lstStyle/>
          <a:p>
            <a:fld id="{A9D39160-6622-4657-899B-E48054115A88}" type="slidenum">
              <a:rPr lang="de-DE" smtClean="0"/>
              <a:t>67</a:t>
            </a:fld>
            <a:endParaRPr lang="de-DE"/>
          </a:p>
        </p:txBody>
      </p:sp>
      <p:pic>
        <p:nvPicPr>
          <p:cNvPr id="5" name="Grafik 4"/>
          <p:cNvPicPr>
            <a:picLocks noChangeAspect="1"/>
          </p:cNvPicPr>
          <p:nvPr/>
        </p:nvPicPr>
        <p:blipFill>
          <a:blip r:embed="rId2"/>
          <a:stretch>
            <a:fillRect/>
          </a:stretch>
        </p:blipFill>
        <p:spPr>
          <a:xfrm>
            <a:off x="3182293" y="326231"/>
            <a:ext cx="914400" cy="733425"/>
          </a:xfrm>
          <a:prstGeom prst="rect">
            <a:avLst/>
          </a:prstGeom>
        </p:spPr>
      </p:pic>
    </p:spTree>
    <p:extLst>
      <p:ext uri="{BB962C8B-B14F-4D97-AF65-F5344CB8AC3E}">
        <p14:creationId xmlns:p14="http://schemas.microsoft.com/office/powerpoint/2010/main" val="604717096"/>
      </p:ext>
    </p:extLst>
  </p:cSld>
  <p:clrMapOvr>
    <a:masterClrMapping/>
  </p:clrMapOvr>
  <p:transition>
    <p:strips dir="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Gerader Verbinder 139"/>
          <p:cNvCxnSpPr>
            <a:stCxn id="40" idx="1"/>
          </p:cNvCxnSpPr>
          <p:nvPr/>
        </p:nvCxnSpPr>
        <p:spPr bwMode="auto">
          <a:xfrm flipH="1" flipV="1">
            <a:off x="5007407" y="2854298"/>
            <a:ext cx="2550418" cy="17197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51" name="Gerader Verbinder 150"/>
          <p:cNvCxnSpPr>
            <a:stCxn id="40" idx="1"/>
            <a:endCxn id="35" idx="3"/>
          </p:cNvCxnSpPr>
          <p:nvPr/>
        </p:nvCxnSpPr>
        <p:spPr bwMode="auto">
          <a:xfrm flipH="1">
            <a:off x="5147046" y="3026271"/>
            <a:ext cx="2410779" cy="150213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82" name="Gerader Verbinder 81"/>
          <p:cNvCxnSpPr>
            <a:stCxn id="39" idx="1"/>
            <a:endCxn id="6" idx="3"/>
          </p:cNvCxnSpPr>
          <p:nvPr/>
        </p:nvCxnSpPr>
        <p:spPr bwMode="auto">
          <a:xfrm flipH="1">
            <a:off x="2145600" y="3777340"/>
            <a:ext cx="3658869" cy="95064"/>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2" name="Titel 1"/>
          <p:cNvSpPr>
            <a:spLocks noGrp="1"/>
          </p:cNvSpPr>
          <p:nvPr>
            <p:ph type="title"/>
          </p:nvPr>
        </p:nvSpPr>
        <p:spPr/>
        <p:txBody>
          <a:bodyPr/>
          <a:lstStyle/>
          <a:p>
            <a:r>
              <a:rPr lang="de-DE" dirty="0"/>
              <a:t>Verknüpfungen der Physik-Elemente</a:t>
            </a:r>
          </a:p>
        </p:txBody>
      </p:sp>
      <p:sp>
        <p:nvSpPr>
          <p:cNvPr id="4" name="Rechteck 3"/>
          <p:cNvSpPr/>
          <p:nvPr/>
        </p:nvSpPr>
        <p:spPr>
          <a:xfrm>
            <a:off x="241303" y="2233794"/>
            <a:ext cx="1283516" cy="5285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600" dirty="0"/>
              <a:t>Baugruppen</a:t>
            </a:r>
          </a:p>
        </p:txBody>
      </p:sp>
      <p:sp>
        <p:nvSpPr>
          <p:cNvPr id="5" name="Rechteck 4"/>
          <p:cNvSpPr/>
          <p:nvPr/>
        </p:nvSpPr>
        <p:spPr>
          <a:xfrm>
            <a:off x="996306" y="3026338"/>
            <a:ext cx="520120" cy="453005"/>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Teil</a:t>
            </a:r>
          </a:p>
        </p:txBody>
      </p:sp>
      <p:sp>
        <p:nvSpPr>
          <p:cNvPr id="6" name="Rechteck 5"/>
          <p:cNvSpPr/>
          <p:nvPr/>
        </p:nvSpPr>
        <p:spPr>
          <a:xfrm>
            <a:off x="1340255" y="3645902"/>
            <a:ext cx="805345"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Volumen</a:t>
            </a:r>
          </a:p>
        </p:txBody>
      </p:sp>
      <p:sp>
        <p:nvSpPr>
          <p:cNvPr id="7" name="Rechteck 6"/>
          <p:cNvSpPr/>
          <p:nvPr/>
        </p:nvSpPr>
        <p:spPr>
          <a:xfrm>
            <a:off x="1862356" y="4265465"/>
            <a:ext cx="803362"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Flächen</a:t>
            </a:r>
          </a:p>
        </p:txBody>
      </p:sp>
      <p:cxnSp>
        <p:nvCxnSpPr>
          <p:cNvPr id="10" name="Gewinkelter Verbinder 9"/>
          <p:cNvCxnSpPr>
            <a:stCxn id="4" idx="2"/>
            <a:endCxn id="5" idx="1"/>
          </p:cNvCxnSpPr>
          <p:nvPr/>
        </p:nvCxnSpPr>
        <p:spPr bwMode="auto">
          <a:xfrm rot="16200000" flipH="1">
            <a:off x="694412" y="2950947"/>
            <a:ext cx="490542" cy="113245"/>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 name="Gewinkelter Verbinder 12"/>
          <p:cNvCxnSpPr>
            <a:stCxn id="5" idx="2"/>
            <a:endCxn id="6" idx="1"/>
          </p:cNvCxnSpPr>
          <p:nvPr/>
        </p:nvCxnSpPr>
        <p:spPr bwMode="auto">
          <a:xfrm rot="16200000" flipH="1">
            <a:off x="1101780" y="3633928"/>
            <a:ext cx="393061" cy="8388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7" name="Gewinkelter Verbinder 16"/>
          <p:cNvCxnSpPr>
            <a:stCxn id="6" idx="2"/>
            <a:endCxn id="7" idx="1"/>
          </p:cNvCxnSpPr>
          <p:nvPr/>
        </p:nvCxnSpPr>
        <p:spPr bwMode="auto">
          <a:xfrm rot="16200000" flipH="1">
            <a:off x="1606112" y="4235722"/>
            <a:ext cx="393061" cy="119428"/>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3001856" y="1301788"/>
            <a:ext cx="0" cy="4897676"/>
          </a:xfrm>
          <a:prstGeom prst="line">
            <a:avLst/>
          </a:prstGeom>
          <a:solidFill>
            <a:srgbClr val="6699FF"/>
          </a:solidFill>
          <a:ln w="12700" cap="flat" cmpd="sng" algn="ctr">
            <a:solidFill>
              <a:schemeClr val="tx1"/>
            </a:solidFill>
            <a:prstDash val="solid"/>
            <a:round/>
            <a:headEnd type="none" w="med" len="med"/>
            <a:tailEnd type="none" w="med" len="med"/>
          </a:ln>
          <a:effectLst/>
        </p:spPr>
      </p:cxnSp>
      <p:sp>
        <p:nvSpPr>
          <p:cNvPr id="30" name="Rechteck 29"/>
          <p:cNvSpPr/>
          <p:nvPr/>
        </p:nvSpPr>
        <p:spPr>
          <a:xfrm>
            <a:off x="3128801" y="2054767"/>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Mechanik</a:t>
            </a:r>
          </a:p>
        </p:txBody>
      </p:sp>
      <p:sp>
        <p:nvSpPr>
          <p:cNvPr id="31" name="Rechteck 30"/>
          <p:cNvSpPr/>
          <p:nvPr/>
        </p:nvSpPr>
        <p:spPr>
          <a:xfrm>
            <a:off x="5283865" y="2054766"/>
            <a:ext cx="889234"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Elektrik</a:t>
            </a:r>
          </a:p>
        </p:txBody>
      </p:sp>
      <p:sp>
        <p:nvSpPr>
          <p:cNvPr id="32" name="Rechteck 31"/>
          <p:cNvSpPr/>
          <p:nvPr/>
        </p:nvSpPr>
        <p:spPr>
          <a:xfrm>
            <a:off x="6677725" y="2054766"/>
            <a:ext cx="160229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600" dirty="0"/>
              <a:t>Automatisierung</a:t>
            </a:r>
          </a:p>
        </p:txBody>
      </p:sp>
      <p:sp>
        <p:nvSpPr>
          <p:cNvPr id="33" name="Rechteck 32"/>
          <p:cNvSpPr/>
          <p:nvPr/>
        </p:nvSpPr>
        <p:spPr>
          <a:xfrm>
            <a:off x="3715325" y="3459989"/>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Starrkörper</a:t>
            </a:r>
          </a:p>
        </p:txBody>
      </p:sp>
      <p:sp>
        <p:nvSpPr>
          <p:cNvPr id="34" name="Rechteck 33"/>
          <p:cNvSpPr/>
          <p:nvPr/>
        </p:nvSpPr>
        <p:spPr>
          <a:xfrm>
            <a:off x="3715325" y="2770473"/>
            <a:ext cx="129208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Gelenke &amp;</a:t>
            </a:r>
            <a:br>
              <a:rPr lang="de-DE" sz="1400" dirty="0"/>
            </a:br>
            <a:r>
              <a:rPr lang="de-DE" sz="1400" dirty="0"/>
              <a:t>Verbindungen</a:t>
            </a:r>
          </a:p>
        </p:txBody>
      </p:sp>
      <p:sp>
        <p:nvSpPr>
          <p:cNvPr id="35" name="Rechteck 34"/>
          <p:cNvSpPr/>
          <p:nvPr/>
        </p:nvSpPr>
        <p:spPr>
          <a:xfrm>
            <a:off x="4099244" y="4272545"/>
            <a:ext cx="1047802"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körper</a:t>
            </a:r>
            <a:endParaRPr lang="de-DE" sz="1400" dirty="0"/>
          </a:p>
        </p:txBody>
      </p:sp>
      <p:sp>
        <p:nvSpPr>
          <p:cNvPr id="37" name="Rechteck 36"/>
          <p:cNvSpPr/>
          <p:nvPr/>
        </p:nvSpPr>
        <p:spPr>
          <a:xfrm>
            <a:off x="5795966" y="2770406"/>
            <a:ext cx="881759"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Antriebe</a:t>
            </a:r>
          </a:p>
        </p:txBody>
      </p:sp>
      <p:sp>
        <p:nvSpPr>
          <p:cNvPr id="38" name="Rechteck 37"/>
          <p:cNvSpPr/>
          <p:nvPr/>
        </p:nvSpPr>
        <p:spPr>
          <a:xfrm>
            <a:off x="5804469" y="4272545"/>
            <a:ext cx="772702" cy="481211"/>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Signale</a:t>
            </a:r>
          </a:p>
        </p:txBody>
      </p:sp>
      <p:sp>
        <p:nvSpPr>
          <p:cNvPr id="39" name="Rechteck 38"/>
          <p:cNvSpPr/>
          <p:nvPr/>
        </p:nvSpPr>
        <p:spPr>
          <a:xfrm>
            <a:off x="5804469" y="3479342"/>
            <a:ext cx="1032761" cy="59599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Kollisions-</a:t>
            </a:r>
            <a:br>
              <a:rPr lang="de-DE" sz="1400" dirty="0"/>
            </a:br>
            <a:r>
              <a:rPr lang="de-DE" sz="1400" dirty="0" err="1"/>
              <a:t>sensor</a:t>
            </a:r>
            <a:endParaRPr lang="de-DE" sz="1400" dirty="0"/>
          </a:p>
        </p:txBody>
      </p:sp>
      <p:sp>
        <p:nvSpPr>
          <p:cNvPr id="40" name="Rechteck 39"/>
          <p:cNvSpPr/>
          <p:nvPr/>
        </p:nvSpPr>
        <p:spPr>
          <a:xfrm>
            <a:off x="7557825" y="2770406"/>
            <a:ext cx="1200541" cy="511729"/>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Operationen</a:t>
            </a:r>
          </a:p>
        </p:txBody>
      </p:sp>
      <p:cxnSp>
        <p:nvCxnSpPr>
          <p:cNvPr id="41" name="Gewinkelter Verbinder 40"/>
          <p:cNvCxnSpPr>
            <a:stCxn id="30" idx="2"/>
            <a:endCxn id="34" idx="1"/>
          </p:cNvCxnSpPr>
          <p:nvPr/>
        </p:nvCxnSpPr>
        <p:spPr bwMode="auto">
          <a:xfrm rot="16200000" flipH="1">
            <a:off x="3454092" y="2765105"/>
            <a:ext cx="459842"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47" name="Gewinkelter Verbinder 46"/>
          <p:cNvCxnSpPr>
            <a:stCxn id="30" idx="2"/>
            <a:endCxn id="33" idx="1"/>
          </p:cNvCxnSpPr>
          <p:nvPr/>
        </p:nvCxnSpPr>
        <p:spPr bwMode="auto">
          <a:xfrm rot="16200000" flipH="1">
            <a:off x="3109334" y="3109863"/>
            <a:ext cx="1149358" cy="62623"/>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51" name="Gewinkelter Verbinder 50"/>
          <p:cNvCxnSpPr>
            <a:stCxn id="33" idx="2"/>
            <a:endCxn id="35" idx="0"/>
          </p:cNvCxnSpPr>
          <p:nvPr/>
        </p:nvCxnSpPr>
        <p:spPr bwMode="auto">
          <a:xfrm rot="16200000" flipH="1">
            <a:off x="4280772" y="3930171"/>
            <a:ext cx="300827" cy="383919"/>
          </a:xfrm>
          <a:prstGeom prst="bentConnector3">
            <a:avLst>
              <a:gd name="adj1" fmla="val 50000"/>
            </a:avLst>
          </a:prstGeom>
          <a:solidFill>
            <a:srgbClr val="6699FF"/>
          </a:solidFill>
          <a:ln w="12700" cap="flat" cmpd="sng" algn="ctr">
            <a:solidFill>
              <a:schemeClr val="tx1"/>
            </a:solidFill>
            <a:prstDash val="sysDot"/>
            <a:round/>
            <a:headEnd type="none" w="med" len="med"/>
            <a:tailEnd type="none" w="med" len="med"/>
          </a:ln>
          <a:effectLst/>
        </p:spPr>
      </p:cxnSp>
      <p:cxnSp>
        <p:nvCxnSpPr>
          <p:cNvPr id="57" name="Gewinkelter Verbinder 56"/>
          <p:cNvCxnSpPr>
            <a:stCxn id="31" idx="2"/>
            <a:endCxn id="37" idx="1"/>
          </p:cNvCxnSpPr>
          <p:nvPr/>
        </p:nvCxnSpPr>
        <p:spPr bwMode="auto">
          <a:xfrm rot="16200000" flipH="1">
            <a:off x="5532336" y="2762641"/>
            <a:ext cx="459776" cy="67484"/>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1" name="Gewinkelter Verbinder 60"/>
          <p:cNvCxnSpPr>
            <a:stCxn id="31" idx="2"/>
            <a:endCxn id="39" idx="1"/>
          </p:cNvCxnSpPr>
          <p:nvPr/>
        </p:nvCxnSpPr>
        <p:spPr bwMode="auto">
          <a:xfrm rot="16200000" flipH="1">
            <a:off x="5161053" y="3133923"/>
            <a:ext cx="1210845"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4" name="Gewinkelter Verbinder 63"/>
          <p:cNvCxnSpPr>
            <a:stCxn id="31" idx="2"/>
            <a:endCxn id="38" idx="1"/>
          </p:cNvCxnSpPr>
          <p:nvPr/>
        </p:nvCxnSpPr>
        <p:spPr bwMode="auto">
          <a:xfrm rot="16200000" flipH="1">
            <a:off x="4793147" y="3501829"/>
            <a:ext cx="1946656" cy="75987"/>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67" name="Gewinkelter Verbinder 66"/>
          <p:cNvCxnSpPr>
            <a:stCxn id="32" idx="2"/>
            <a:endCxn id="40" idx="1"/>
          </p:cNvCxnSpPr>
          <p:nvPr/>
        </p:nvCxnSpPr>
        <p:spPr bwMode="auto">
          <a:xfrm rot="16200000" flipH="1">
            <a:off x="7288462" y="2756908"/>
            <a:ext cx="459776" cy="78950"/>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73" name="Gerader Verbinder 72"/>
          <p:cNvCxnSpPr>
            <a:stCxn id="33" idx="1"/>
            <a:endCxn id="5" idx="3"/>
          </p:cNvCxnSpPr>
          <p:nvPr/>
        </p:nvCxnSpPr>
        <p:spPr bwMode="auto">
          <a:xfrm flipH="1" flipV="1">
            <a:off x="1516426" y="3252841"/>
            <a:ext cx="2198899" cy="46301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80" name="Gekrümmter Verbinder 79"/>
          <p:cNvCxnSpPr>
            <a:stCxn id="34" idx="3"/>
            <a:endCxn id="33" idx="3"/>
          </p:cNvCxnSpPr>
          <p:nvPr/>
        </p:nvCxnSpPr>
        <p:spPr bwMode="auto">
          <a:xfrm flipH="1">
            <a:off x="4763127" y="3026338"/>
            <a:ext cx="244280" cy="689516"/>
          </a:xfrm>
          <a:prstGeom prst="curvedConnector3">
            <a:avLst>
              <a:gd name="adj1" fmla="val -93581"/>
            </a:avLst>
          </a:prstGeom>
          <a:ln w="12700">
            <a:solidFill>
              <a:srgbClr val="FFC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85" name="Gerader Verbinder 84"/>
          <p:cNvCxnSpPr>
            <a:stCxn id="37" idx="1"/>
            <a:endCxn id="34" idx="3"/>
          </p:cNvCxnSpPr>
          <p:nvPr/>
        </p:nvCxnSpPr>
        <p:spPr bwMode="auto">
          <a:xfrm flipH="1">
            <a:off x="5007407" y="3026271"/>
            <a:ext cx="788559" cy="67"/>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90" name="Rechteck 89"/>
          <p:cNvSpPr/>
          <p:nvPr/>
        </p:nvSpPr>
        <p:spPr>
          <a:xfrm>
            <a:off x="2233566" y="4885028"/>
            <a:ext cx="680324" cy="453004"/>
          </a:xfrm>
          <a:prstGeom prst="rect">
            <a:avLst/>
          </a:prstGeom>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Linien</a:t>
            </a:r>
          </a:p>
        </p:txBody>
      </p:sp>
      <p:cxnSp>
        <p:nvCxnSpPr>
          <p:cNvPr id="91" name="Gewinkelter Verbinder 90"/>
          <p:cNvCxnSpPr>
            <a:endCxn id="90" idx="1"/>
          </p:cNvCxnSpPr>
          <p:nvPr/>
        </p:nvCxnSpPr>
        <p:spPr bwMode="auto">
          <a:xfrm rot="16200000" flipH="1">
            <a:off x="1960559" y="4838523"/>
            <a:ext cx="392448" cy="153566"/>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93" name="Gerader Verbinder 92"/>
          <p:cNvCxnSpPr>
            <a:stCxn id="35" idx="1"/>
            <a:endCxn id="7" idx="3"/>
          </p:cNvCxnSpPr>
          <p:nvPr/>
        </p:nvCxnSpPr>
        <p:spPr bwMode="auto">
          <a:xfrm flipH="1" flipV="1">
            <a:off x="2665718" y="4491967"/>
            <a:ext cx="1433526" cy="36443"/>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6" name="Gerader Verbinder 95"/>
          <p:cNvCxnSpPr>
            <a:stCxn id="35" idx="1"/>
            <a:endCxn id="90" idx="3"/>
          </p:cNvCxnSpPr>
          <p:nvPr/>
        </p:nvCxnSpPr>
        <p:spPr bwMode="auto">
          <a:xfrm flipH="1">
            <a:off x="2913890" y="4528410"/>
            <a:ext cx="1185354" cy="583120"/>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99" name="Gerader Verbinder 98"/>
          <p:cNvCxnSpPr>
            <a:stCxn id="35" idx="1"/>
            <a:endCxn id="6" idx="3"/>
          </p:cNvCxnSpPr>
          <p:nvPr/>
        </p:nvCxnSpPr>
        <p:spPr bwMode="auto">
          <a:xfrm flipH="1" flipV="1">
            <a:off x="2145600" y="3872404"/>
            <a:ext cx="1953644" cy="656006"/>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102" name="Gewinkelter Verbinder 101"/>
          <p:cNvCxnSpPr>
            <a:stCxn id="30" idx="2"/>
            <a:endCxn id="35" idx="1"/>
          </p:cNvCxnSpPr>
          <p:nvPr/>
        </p:nvCxnSpPr>
        <p:spPr bwMode="auto">
          <a:xfrm rot="16200000" flipH="1">
            <a:off x="2895016" y="3324182"/>
            <a:ext cx="1961914" cy="446542"/>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sp>
        <p:nvSpPr>
          <p:cNvPr id="125" name="Rechteck 124"/>
          <p:cNvSpPr/>
          <p:nvPr/>
        </p:nvSpPr>
        <p:spPr>
          <a:xfrm>
            <a:off x="7543204" y="3486046"/>
            <a:ext cx="1473639" cy="706926"/>
          </a:xfrm>
          <a:prstGeom prst="rect">
            <a:avLst/>
          </a:prstGeom>
          <a:ln/>
        </p:spPr>
        <p:style>
          <a:lnRef idx="2">
            <a:schemeClr val="accent3"/>
          </a:lnRef>
          <a:fillRef idx="1">
            <a:schemeClr val="lt1"/>
          </a:fillRef>
          <a:effectRef idx="0">
            <a:schemeClr val="accent3"/>
          </a:effectRef>
          <a:fontRef idx="minor">
            <a:schemeClr val="dk1"/>
          </a:fontRef>
        </p:style>
        <p:txBody>
          <a:bodyPr wrap="none" rtlCol="0" anchor="ctr">
            <a:noAutofit/>
          </a:bodyPr>
          <a:lstStyle/>
          <a:p>
            <a:pPr algn="l"/>
            <a:r>
              <a:rPr lang="de-DE" sz="1400" dirty="0"/>
              <a:t>OPC/SHM-Tags</a:t>
            </a:r>
            <a:br>
              <a:rPr lang="de-DE" sz="1400" dirty="0"/>
            </a:br>
            <a:r>
              <a:rPr lang="de-DE" sz="1400" dirty="0"/>
              <a:t> Zuweisung</a:t>
            </a:r>
          </a:p>
        </p:txBody>
      </p:sp>
      <p:cxnSp>
        <p:nvCxnSpPr>
          <p:cNvPr id="129" name="Gewinkelter Verbinder 128"/>
          <p:cNvCxnSpPr>
            <a:stCxn id="32" idx="2"/>
            <a:endCxn id="125" idx="1"/>
          </p:cNvCxnSpPr>
          <p:nvPr/>
        </p:nvCxnSpPr>
        <p:spPr bwMode="auto">
          <a:xfrm rot="16200000" flipH="1">
            <a:off x="6874532" y="3170837"/>
            <a:ext cx="1273014" cy="64329"/>
          </a:xfrm>
          <a:prstGeom prst="bentConnector2">
            <a:avLst/>
          </a:prstGeom>
          <a:solidFill>
            <a:srgbClr val="6699FF"/>
          </a:solidFill>
          <a:ln w="12700" cap="flat" cmpd="sng" algn="ctr">
            <a:solidFill>
              <a:schemeClr val="tx1"/>
            </a:solidFill>
            <a:prstDash val="solid"/>
            <a:round/>
            <a:headEnd type="none" w="med" len="med"/>
            <a:tailEnd type="none" w="med" len="med"/>
          </a:ln>
          <a:effectLst/>
        </p:spPr>
      </p:cxnSp>
      <p:cxnSp>
        <p:nvCxnSpPr>
          <p:cNvPr id="133" name="Gerader Verbinder 132"/>
          <p:cNvCxnSpPr>
            <a:stCxn id="40" idx="1"/>
          </p:cNvCxnSpPr>
          <p:nvPr/>
        </p:nvCxnSpPr>
        <p:spPr bwMode="auto">
          <a:xfrm flipH="1">
            <a:off x="6677725" y="3026271"/>
            <a:ext cx="880100" cy="131763"/>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4" name="Gerader Verbinder 133"/>
          <p:cNvCxnSpPr>
            <a:stCxn id="40" idx="1"/>
            <a:endCxn id="39" idx="3"/>
          </p:cNvCxnSpPr>
          <p:nvPr/>
        </p:nvCxnSpPr>
        <p:spPr bwMode="auto">
          <a:xfrm flipH="1">
            <a:off x="6837230" y="3026271"/>
            <a:ext cx="720595" cy="751069"/>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37" name="Gerader Verbinder 136"/>
          <p:cNvCxnSpPr>
            <a:stCxn id="40" idx="1"/>
            <a:endCxn id="38" idx="3"/>
          </p:cNvCxnSpPr>
          <p:nvPr/>
        </p:nvCxnSpPr>
        <p:spPr bwMode="auto">
          <a:xfrm flipH="1">
            <a:off x="6577171" y="3026271"/>
            <a:ext cx="980654" cy="1486880"/>
          </a:xfrm>
          <a:prstGeom prst="line">
            <a:avLst/>
          </a:prstGeom>
          <a:solidFill>
            <a:srgbClr val="6699FF"/>
          </a:solidFill>
          <a:ln w="12700" cap="flat" cmpd="sng" algn="ctr">
            <a:solidFill>
              <a:srgbClr val="0070C0"/>
            </a:solidFill>
            <a:prstDash val="sysDash"/>
            <a:round/>
            <a:headEnd type="none" w="med" len="med"/>
            <a:tailEnd type="none" w="med" len="med"/>
          </a:ln>
          <a:effectLst/>
        </p:spPr>
      </p:cxnSp>
      <p:cxnSp>
        <p:nvCxnSpPr>
          <p:cNvPr id="146" name="Gerader Verbinder 145"/>
          <p:cNvCxnSpPr>
            <a:stCxn id="40" idx="1"/>
            <a:endCxn id="33" idx="3"/>
          </p:cNvCxnSpPr>
          <p:nvPr/>
        </p:nvCxnSpPr>
        <p:spPr bwMode="auto">
          <a:xfrm flipH="1">
            <a:off x="4763127" y="3026271"/>
            <a:ext cx="2794698" cy="689583"/>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154" name="Textfeld 153"/>
          <p:cNvSpPr txBox="1"/>
          <p:nvPr/>
        </p:nvSpPr>
        <p:spPr>
          <a:xfrm>
            <a:off x="5147046" y="125922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MCD</a:t>
            </a:r>
          </a:p>
        </p:txBody>
      </p:sp>
      <p:sp>
        <p:nvSpPr>
          <p:cNvPr id="155" name="Textfeld 154"/>
          <p:cNvSpPr txBox="1"/>
          <p:nvPr/>
        </p:nvSpPr>
        <p:spPr>
          <a:xfrm>
            <a:off x="719848" y="1259700"/>
            <a:ext cx="922789" cy="465176"/>
          </a:xfrm>
          <a:prstGeom prst="rect">
            <a:avLst/>
          </a:prstGeom>
          <a:noFill/>
        </p:spPr>
        <p:txBody>
          <a:bodyPr wrap="square" rtlCol="0">
            <a:spAutoFit/>
          </a:bodyPr>
          <a:lstStyle/>
          <a:p>
            <a:pPr algn="l">
              <a:spcBef>
                <a:spcPts val="0"/>
              </a:spcBef>
            </a:pPr>
            <a:r>
              <a:rPr lang="de-DE" sz="2400" b="1" u="sng" dirty="0">
                <a:solidFill>
                  <a:schemeClr val="tx1"/>
                </a:solidFill>
                <a:latin typeface="+mn-lt"/>
              </a:rPr>
              <a:t>CAD</a:t>
            </a:r>
          </a:p>
        </p:txBody>
      </p:sp>
      <p:sp>
        <p:nvSpPr>
          <p:cNvPr id="3" name="Foliennummernplatzhalter 2"/>
          <p:cNvSpPr>
            <a:spLocks noGrp="1"/>
          </p:cNvSpPr>
          <p:nvPr>
            <p:ph type="sldNum" sz="quarter" idx="10"/>
          </p:nvPr>
        </p:nvSpPr>
        <p:spPr/>
        <p:txBody>
          <a:bodyPr/>
          <a:lstStyle/>
          <a:p>
            <a:fld id="{A9D39160-6622-4657-899B-E48054115A88}" type="slidenum">
              <a:rPr lang="de-DE" smtClean="0"/>
              <a:t>68</a:t>
            </a:fld>
            <a:endParaRPr lang="de-DE"/>
          </a:p>
        </p:txBody>
      </p:sp>
      <p:cxnSp>
        <p:nvCxnSpPr>
          <p:cNvPr id="53" name="Gerader Verbinder 52"/>
          <p:cNvCxnSpPr>
            <a:stCxn id="33" idx="1"/>
            <a:endCxn id="4" idx="3"/>
          </p:cNvCxnSpPr>
          <p:nvPr/>
        </p:nvCxnSpPr>
        <p:spPr bwMode="auto">
          <a:xfrm flipH="1" flipV="1">
            <a:off x="1524819" y="2498047"/>
            <a:ext cx="2190506" cy="1217807"/>
          </a:xfrm>
          <a:prstGeom prst="line">
            <a:avLst/>
          </a:prstGeom>
          <a:solidFill>
            <a:srgbClr val="6699FF"/>
          </a:solidFill>
          <a:ln w="12700" cap="flat" cmpd="sng" algn="ctr">
            <a:solidFill>
              <a:srgbClr val="FFC000"/>
            </a:solidFill>
            <a:prstDash val="solid"/>
            <a:round/>
            <a:headEnd type="none" w="med" len="med"/>
            <a:tailEnd type="arrow" w="med" len="med"/>
          </a:ln>
          <a:effectLst/>
        </p:spPr>
      </p:cxnSp>
      <p:cxnSp>
        <p:nvCxnSpPr>
          <p:cNvPr id="56" name="Gerader Verbinder 55"/>
          <p:cNvCxnSpPr/>
          <p:nvPr/>
        </p:nvCxnSpPr>
        <p:spPr bwMode="auto">
          <a:xfrm flipH="1">
            <a:off x="241303" y="6182124"/>
            <a:ext cx="348016" cy="0"/>
          </a:xfrm>
          <a:prstGeom prst="line">
            <a:avLst/>
          </a:prstGeom>
          <a:solidFill>
            <a:srgbClr val="6699FF"/>
          </a:solidFill>
          <a:ln w="12700" cap="flat" cmpd="sng" algn="ctr">
            <a:solidFill>
              <a:srgbClr val="FFC000"/>
            </a:solidFill>
            <a:prstDash val="solid"/>
            <a:round/>
            <a:headEnd type="none" w="med" len="med"/>
            <a:tailEnd type="arrow" w="med" len="med"/>
          </a:ln>
          <a:effectLst/>
        </p:spPr>
      </p:cxnSp>
      <p:sp>
        <p:nvSpPr>
          <p:cNvPr id="14" name="Textfeld 13"/>
          <p:cNvSpPr txBox="1"/>
          <p:nvPr/>
        </p:nvSpPr>
        <p:spPr>
          <a:xfrm>
            <a:off x="591181" y="6012847"/>
            <a:ext cx="1997535" cy="338554"/>
          </a:xfrm>
          <a:prstGeom prst="rect">
            <a:avLst/>
          </a:prstGeom>
          <a:noFill/>
        </p:spPr>
        <p:txBody>
          <a:bodyPr wrap="none" rtlCol="0">
            <a:spAutoFit/>
          </a:bodyPr>
          <a:lstStyle/>
          <a:p>
            <a:pPr algn="l">
              <a:spcBef>
                <a:spcPts val="0"/>
              </a:spcBef>
            </a:pPr>
            <a:r>
              <a:rPr lang="de-DE" sz="1600" dirty="0">
                <a:solidFill>
                  <a:schemeClr val="tx1"/>
                </a:solidFill>
                <a:latin typeface="+mn-lt"/>
              </a:rPr>
              <a:t>Objekt-Verknüpfung</a:t>
            </a:r>
          </a:p>
        </p:txBody>
      </p:sp>
      <p:cxnSp>
        <p:nvCxnSpPr>
          <p:cNvPr id="60" name="Gerader Verbinder 59"/>
          <p:cNvCxnSpPr/>
          <p:nvPr/>
        </p:nvCxnSpPr>
        <p:spPr bwMode="auto">
          <a:xfrm flipH="1">
            <a:off x="238827" y="5910566"/>
            <a:ext cx="355126" cy="1"/>
          </a:xfrm>
          <a:prstGeom prst="line">
            <a:avLst/>
          </a:prstGeom>
          <a:solidFill>
            <a:srgbClr val="6699FF"/>
          </a:solidFill>
          <a:ln w="12700" cap="flat" cmpd="sng" algn="ctr">
            <a:solidFill>
              <a:srgbClr val="0070C0"/>
            </a:solidFill>
            <a:prstDash val="sysDash"/>
            <a:round/>
            <a:headEnd type="none" w="med" len="med"/>
            <a:tailEnd type="none" w="med" len="med"/>
          </a:ln>
          <a:effectLst/>
        </p:spPr>
      </p:cxnSp>
      <p:sp>
        <p:nvSpPr>
          <p:cNvPr id="62" name="Textfeld 61"/>
          <p:cNvSpPr txBox="1"/>
          <p:nvPr/>
        </p:nvSpPr>
        <p:spPr>
          <a:xfrm>
            <a:off x="593953" y="5741289"/>
            <a:ext cx="2407903" cy="338554"/>
          </a:xfrm>
          <a:prstGeom prst="rect">
            <a:avLst/>
          </a:prstGeom>
          <a:noFill/>
        </p:spPr>
        <p:txBody>
          <a:bodyPr wrap="none" rtlCol="0">
            <a:spAutoFit/>
          </a:bodyPr>
          <a:lstStyle/>
          <a:p>
            <a:pPr algn="l">
              <a:spcBef>
                <a:spcPts val="0"/>
              </a:spcBef>
            </a:pPr>
            <a:r>
              <a:rPr lang="de-DE" sz="1600" dirty="0">
                <a:solidFill>
                  <a:schemeClr val="tx1"/>
                </a:solidFill>
                <a:latin typeface="+mn-lt"/>
              </a:rPr>
              <a:t>Operations-Verknüpfung</a:t>
            </a:r>
          </a:p>
        </p:txBody>
      </p:sp>
    </p:spTree>
    <p:extLst>
      <p:ext uri="{BB962C8B-B14F-4D97-AF65-F5344CB8AC3E}">
        <p14:creationId xmlns:p14="http://schemas.microsoft.com/office/powerpoint/2010/main" val="3730329382"/>
      </p:ext>
    </p:extLst>
  </p:cSld>
  <p:clrMapOvr>
    <a:masterClrMapping/>
  </p:clrMapOvr>
  <p:transition>
    <p:strips dir="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6. Konzept der Bibliothek</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405417974"/>
      </p:ext>
    </p:extLst>
  </p:cSld>
  <p:clrMapOvr>
    <a:masterClrMapping/>
  </p:clrMapOvr>
  <p:transition>
    <p:strips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Kinematisiertes</a:t>
            </a:r>
            <a:r>
              <a:rPr lang="de-DE" dirty="0"/>
              <a:t> ELP-Modell</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7</a:t>
            </a:fld>
            <a:endParaRPr lang="de-DE">
              <a:solidFill>
                <a:prstClr val="white"/>
              </a:solidFill>
            </a:endParaRPr>
          </a:p>
        </p:txBody>
      </p:sp>
      <p:pic>
        <p:nvPicPr>
          <p:cNvPr id="10" name="ELP100H12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0155" y="1353671"/>
            <a:ext cx="8286645" cy="4661647"/>
          </a:xfrm>
        </p:spPr>
      </p:pic>
    </p:spTree>
    <p:extLst>
      <p:ext uri="{BB962C8B-B14F-4D97-AF65-F5344CB8AC3E}">
        <p14:creationId xmlns:p14="http://schemas.microsoft.com/office/powerpoint/2010/main" val="4265242728"/>
      </p:ext>
    </p:extLst>
  </p:cSld>
  <p:clrMapOvr>
    <a:masterClrMapping/>
  </p:clrMapOvr>
  <p:transition>
    <p:strips dir="ru"/>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Gerader Verbinder 105"/>
          <p:cNvCxnSpPr/>
          <p:nvPr/>
        </p:nvCxnSpPr>
        <p:spPr bwMode="auto">
          <a:xfrm>
            <a:off x="7179331" y="1379159"/>
            <a:ext cx="689497" cy="2729551"/>
          </a:xfrm>
          <a:prstGeom prst="line">
            <a:avLst/>
          </a:prstGeom>
          <a:solidFill>
            <a:srgbClr val="6699FF"/>
          </a:solidFill>
          <a:ln w="28575" cap="flat" cmpd="sng" algn="ctr">
            <a:solidFill>
              <a:schemeClr val="tx1"/>
            </a:solidFill>
            <a:prstDash val="dash"/>
            <a:round/>
            <a:headEnd type="none" w="med" len="med"/>
            <a:tailEnd type="none" w="med" len="med"/>
          </a:ln>
          <a:effectLst/>
        </p:spPr>
      </p:cxnSp>
      <p:sp>
        <p:nvSpPr>
          <p:cNvPr id="6" name="Rechteck 5"/>
          <p:cNvSpPr/>
          <p:nvPr/>
        </p:nvSpPr>
        <p:spPr>
          <a:xfrm>
            <a:off x="7256505" y="1202464"/>
            <a:ext cx="1814891" cy="1685036"/>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l"/>
            <a:r>
              <a:rPr lang="de-DE" b="1" dirty="0"/>
              <a:t>Legende:</a:t>
            </a:r>
          </a:p>
        </p:txBody>
      </p:sp>
      <p:sp>
        <p:nvSpPr>
          <p:cNvPr id="2" name="Titel 1"/>
          <p:cNvSpPr>
            <a:spLocks noGrp="1"/>
          </p:cNvSpPr>
          <p:nvPr>
            <p:ph type="title"/>
          </p:nvPr>
        </p:nvSpPr>
        <p:spPr/>
        <p:txBody>
          <a:bodyPr/>
          <a:lstStyle/>
          <a:p>
            <a:r>
              <a:rPr lang="de-DE" dirty="0"/>
              <a:t>Konzept der Bibliothek</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70</a:t>
            </a:fld>
            <a:endParaRPr lang="de-DE">
              <a:solidFill>
                <a:prstClr val="white"/>
              </a:solidFill>
            </a:endParaRPr>
          </a:p>
        </p:txBody>
      </p:sp>
      <p:sp>
        <p:nvSpPr>
          <p:cNvPr id="5" name="Rechteck 4"/>
          <p:cNvSpPr/>
          <p:nvPr/>
        </p:nvSpPr>
        <p:spPr>
          <a:xfrm>
            <a:off x="732391" y="1325460"/>
            <a:ext cx="6417578" cy="4924337"/>
          </a:xfrm>
          <a:prstGeom prst="rect">
            <a:avLst/>
          </a:prstGeom>
          <a:solidFill>
            <a:schemeClr val="accent6">
              <a:lumMod val="40000"/>
              <a:lumOff val="60000"/>
            </a:schemeClr>
          </a:solidFill>
          <a:ln w="38100">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cxnSp>
        <p:nvCxnSpPr>
          <p:cNvPr id="7" name="Gerader Verbinder 6"/>
          <p:cNvCxnSpPr>
            <a:stCxn id="5" idx="1"/>
            <a:endCxn id="5" idx="3"/>
          </p:cNvCxnSpPr>
          <p:nvPr/>
        </p:nvCxnSpPr>
        <p:spPr bwMode="auto">
          <a:xfrm>
            <a:off x="732391" y="3787629"/>
            <a:ext cx="6417578" cy="0"/>
          </a:xfrm>
          <a:prstGeom prst="line">
            <a:avLst/>
          </a:prstGeom>
          <a:solidFill>
            <a:srgbClr val="6699FF"/>
          </a:solidFill>
          <a:ln w="38100" cap="flat" cmpd="sng" algn="ctr">
            <a:solidFill>
              <a:schemeClr val="accent6">
                <a:lumMod val="75000"/>
              </a:schemeClr>
            </a:solidFill>
            <a:prstDash val="solid"/>
            <a:round/>
            <a:headEnd type="none" w="med" len="med"/>
            <a:tailEnd type="none" w="med" len="med"/>
          </a:ln>
          <a:effectLst/>
        </p:spPr>
      </p:cxnSp>
      <p:grpSp>
        <p:nvGrpSpPr>
          <p:cNvPr id="26" name="Gruppieren 25"/>
          <p:cNvGrpSpPr/>
          <p:nvPr/>
        </p:nvGrpSpPr>
        <p:grpSpPr>
          <a:xfrm>
            <a:off x="1202795" y="1493570"/>
            <a:ext cx="1678665" cy="2122418"/>
            <a:chOff x="1672826" y="1493570"/>
            <a:chExt cx="1678665" cy="2122418"/>
          </a:xfrm>
        </p:grpSpPr>
        <p:grpSp>
          <p:nvGrpSpPr>
            <p:cNvPr id="19" name="Gruppieren 18"/>
            <p:cNvGrpSpPr/>
            <p:nvPr/>
          </p:nvGrpSpPr>
          <p:grpSpPr>
            <a:xfrm>
              <a:off x="1803633" y="1871078"/>
              <a:ext cx="1409481" cy="1744910"/>
              <a:chOff x="1828800" y="1904301"/>
              <a:chExt cx="1409481" cy="1744910"/>
            </a:xfrm>
          </p:grpSpPr>
          <p:sp>
            <p:nvSpPr>
              <p:cNvPr id="18" name="Rechteck 17"/>
              <p:cNvSpPr/>
              <p:nvPr/>
            </p:nvSpPr>
            <p:spPr>
              <a:xfrm>
                <a:off x="1828800" y="1904301"/>
                <a:ext cx="1409481"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10" name="Gruppieren 9"/>
              <p:cNvGrpSpPr/>
              <p:nvPr/>
            </p:nvGrpSpPr>
            <p:grpSpPr>
              <a:xfrm>
                <a:off x="1998840" y="1977855"/>
                <a:ext cx="1143262" cy="779437"/>
                <a:chOff x="4739526" y="3815093"/>
                <a:chExt cx="1143262" cy="779437"/>
              </a:xfrm>
            </p:grpSpPr>
            <p:grpSp>
              <p:nvGrpSpPr>
                <p:cNvPr id="11" name="Gruppieren 10"/>
                <p:cNvGrpSpPr/>
                <p:nvPr/>
              </p:nvGrpSpPr>
              <p:grpSpPr>
                <a:xfrm>
                  <a:off x="4860184" y="3815093"/>
                  <a:ext cx="726057" cy="532860"/>
                  <a:chOff x="4868743" y="2449044"/>
                  <a:chExt cx="882990" cy="602801"/>
                </a:xfrm>
              </p:grpSpPr>
              <p:pic>
                <p:nvPicPr>
                  <p:cNvPr id="13" name="Grafik 12"/>
                  <p:cNvPicPr>
                    <a:picLocks noChangeAspect="1"/>
                  </p:cNvPicPr>
                  <p:nvPr/>
                </p:nvPicPr>
                <p:blipFill>
                  <a:blip r:embed="rId2"/>
                  <a:stretch>
                    <a:fillRect/>
                  </a:stretch>
                </p:blipFill>
                <p:spPr>
                  <a:xfrm>
                    <a:off x="5148932" y="2449044"/>
                    <a:ext cx="602801" cy="602801"/>
                  </a:xfrm>
                  <a:prstGeom prst="rect">
                    <a:avLst/>
                  </a:prstGeom>
                </p:spPr>
              </p:pic>
              <p:pic>
                <p:nvPicPr>
                  <p:cNvPr id="14" name="Grafik 13"/>
                  <p:cNvPicPr>
                    <a:picLocks noChangeAspect="1"/>
                  </p:cNvPicPr>
                  <p:nvPr/>
                </p:nvPicPr>
                <p:blipFill>
                  <a:blip r:embed="rId3"/>
                  <a:stretch>
                    <a:fillRect/>
                  </a:stretch>
                </p:blipFill>
                <p:spPr>
                  <a:xfrm>
                    <a:off x="4868743" y="2610349"/>
                    <a:ext cx="280189" cy="280189"/>
                  </a:xfrm>
                  <a:prstGeom prst="rect">
                    <a:avLst/>
                  </a:prstGeom>
                </p:spPr>
              </p:pic>
            </p:grpSp>
            <p:sp>
              <p:nvSpPr>
                <p:cNvPr id="12" name="Textfeld 11"/>
                <p:cNvSpPr txBox="1"/>
                <p:nvPr/>
              </p:nvSpPr>
              <p:spPr>
                <a:xfrm>
                  <a:off x="4739526" y="4255976"/>
                  <a:ext cx="1143262" cy="338554"/>
                </a:xfrm>
                <a:prstGeom prst="rect">
                  <a:avLst/>
                </a:prstGeom>
                <a:noFill/>
              </p:spPr>
              <p:txBody>
                <a:bodyPr wrap="none" rtlCol="0">
                  <a:spAutoFit/>
                </a:bodyPr>
                <a:lstStyle/>
                <a:p>
                  <a:pPr algn="l">
                    <a:spcBef>
                      <a:spcPts val="0"/>
                    </a:spcBef>
                  </a:pPr>
                  <a:r>
                    <a:rPr lang="de-DE" sz="1600" dirty="0">
                      <a:solidFill>
                        <a:schemeClr val="tx1"/>
                      </a:solidFill>
                      <a:latin typeface="+mn-lt"/>
                    </a:rPr>
                    <a:t>EGP40.prt</a:t>
                  </a:r>
                </a:p>
              </p:txBody>
            </p:sp>
          </p:grpSp>
          <p:grpSp>
            <p:nvGrpSpPr>
              <p:cNvPr id="17" name="Gruppieren 16"/>
              <p:cNvGrpSpPr/>
              <p:nvPr/>
            </p:nvGrpSpPr>
            <p:grpSpPr>
              <a:xfrm>
                <a:off x="1902659" y="2773483"/>
                <a:ext cx="1335622" cy="786301"/>
                <a:chOff x="1902659" y="2773483"/>
                <a:chExt cx="1335622" cy="786301"/>
              </a:xfrm>
            </p:grpSpPr>
            <p:sp>
              <p:nvSpPr>
                <p:cNvPr id="15" name="Gefaltete Ecke 14"/>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6" name="Textfeld 15"/>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25" name="Textfeld 24"/>
            <p:cNvSpPr txBox="1"/>
            <p:nvPr/>
          </p:nvSpPr>
          <p:spPr>
            <a:xfrm>
              <a:off x="1672826" y="1493570"/>
              <a:ext cx="1678665" cy="338554"/>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grpSp>
        <p:nvGrpSpPr>
          <p:cNvPr id="27" name="Gruppieren 26"/>
          <p:cNvGrpSpPr/>
          <p:nvPr/>
        </p:nvGrpSpPr>
        <p:grpSpPr>
          <a:xfrm>
            <a:off x="5177022" y="1493570"/>
            <a:ext cx="1678665" cy="2097254"/>
            <a:chOff x="1654720" y="1493570"/>
            <a:chExt cx="1678665" cy="2122418"/>
          </a:xfrm>
        </p:grpSpPr>
        <p:grpSp>
          <p:nvGrpSpPr>
            <p:cNvPr id="28" name="Gruppieren 27"/>
            <p:cNvGrpSpPr/>
            <p:nvPr/>
          </p:nvGrpSpPr>
          <p:grpSpPr>
            <a:xfrm>
              <a:off x="1803633" y="1871078"/>
              <a:ext cx="1409481" cy="1744910"/>
              <a:chOff x="1828800" y="1904301"/>
              <a:chExt cx="1409481" cy="1744910"/>
            </a:xfrm>
          </p:grpSpPr>
          <p:sp>
            <p:nvSpPr>
              <p:cNvPr id="32" name="Rechteck 31"/>
              <p:cNvSpPr/>
              <p:nvPr/>
            </p:nvSpPr>
            <p:spPr>
              <a:xfrm>
                <a:off x="1828800" y="1904301"/>
                <a:ext cx="1409481"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30" name="Gruppieren 29"/>
              <p:cNvGrpSpPr/>
              <p:nvPr/>
            </p:nvGrpSpPr>
            <p:grpSpPr>
              <a:xfrm>
                <a:off x="1998840" y="1977855"/>
                <a:ext cx="1143262" cy="779437"/>
                <a:chOff x="4739526" y="3815093"/>
                <a:chExt cx="1143262" cy="779437"/>
              </a:xfrm>
            </p:grpSpPr>
            <p:grpSp>
              <p:nvGrpSpPr>
                <p:cNvPr id="35" name="Gruppieren 34"/>
                <p:cNvGrpSpPr/>
                <p:nvPr/>
              </p:nvGrpSpPr>
              <p:grpSpPr>
                <a:xfrm>
                  <a:off x="4860184" y="3815093"/>
                  <a:ext cx="726057" cy="532860"/>
                  <a:chOff x="4868743" y="2449044"/>
                  <a:chExt cx="882990" cy="602801"/>
                </a:xfrm>
              </p:grpSpPr>
              <p:pic>
                <p:nvPicPr>
                  <p:cNvPr id="37" name="Grafik 36"/>
                  <p:cNvPicPr>
                    <a:picLocks noChangeAspect="1"/>
                  </p:cNvPicPr>
                  <p:nvPr/>
                </p:nvPicPr>
                <p:blipFill>
                  <a:blip r:embed="rId2"/>
                  <a:stretch>
                    <a:fillRect/>
                  </a:stretch>
                </p:blipFill>
                <p:spPr>
                  <a:xfrm>
                    <a:off x="5148932" y="2449044"/>
                    <a:ext cx="602801" cy="602801"/>
                  </a:xfrm>
                  <a:prstGeom prst="rect">
                    <a:avLst/>
                  </a:prstGeom>
                </p:spPr>
              </p:pic>
              <p:pic>
                <p:nvPicPr>
                  <p:cNvPr id="38" name="Grafik 37"/>
                  <p:cNvPicPr>
                    <a:picLocks noChangeAspect="1"/>
                  </p:cNvPicPr>
                  <p:nvPr/>
                </p:nvPicPr>
                <p:blipFill>
                  <a:blip r:embed="rId3"/>
                  <a:stretch>
                    <a:fillRect/>
                  </a:stretch>
                </p:blipFill>
                <p:spPr>
                  <a:xfrm>
                    <a:off x="4868743" y="2610349"/>
                    <a:ext cx="280189" cy="280189"/>
                  </a:xfrm>
                  <a:prstGeom prst="rect">
                    <a:avLst/>
                  </a:prstGeom>
                </p:spPr>
              </p:pic>
            </p:grpSp>
            <p:sp>
              <p:nvSpPr>
                <p:cNvPr id="36" name="Textfeld 35"/>
                <p:cNvSpPr txBox="1"/>
                <p:nvPr/>
              </p:nvSpPr>
              <p:spPr>
                <a:xfrm>
                  <a:off x="4739526" y="4255976"/>
                  <a:ext cx="1143262" cy="338554"/>
                </a:xfrm>
                <a:prstGeom prst="rect">
                  <a:avLst/>
                </a:prstGeom>
                <a:noFill/>
              </p:spPr>
              <p:txBody>
                <a:bodyPr wrap="none" rtlCol="0">
                  <a:spAutoFit/>
                </a:bodyPr>
                <a:lstStyle/>
                <a:p>
                  <a:pPr algn="l">
                    <a:spcBef>
                      <a:spcPts val="0"/>
                    </a:spcBef>
                  </a:pPr>
                  <a:r>
                    <a:rPr lang="de-DE" sz="1600" dirty="0">
                      <a:solidFill>
                        <a:schemeClr val="tx1"/>
                      </a:solidFill>
                      <a:latin typeface="+mn-lt"/>
                    </a:rPr>
                    <a:t>EGP25.prt</a:t>
                  </a:r>
                </a:p>
              </p:txBody>
            </p:sp>
          </p:grpSp>
          <p:grpSp>
            <p:nvGrpSpPr>
              <p:cNvPr id="31" name="Gruppieren 30"/>
              <p:cNvGrpSpPr/>
              <p:nvPr/>
            </p:nvGrpSpPr>
            <p:grpSpPr>
              <a:xfrm>
                <a:off x="1902659" y="2773483"/>
                <a:ext cx="1335622" cy="786301"/>
                <a:chOff x="1902659" y="2773483"/>
                <a:chExt cx="1335622" cy="786301"/>
              </a:xfrm>
            </p:grpSpPr>
            <p:sp>
              <p:nvSpPr>
                <p:cNvPr id="33" name="Gefaltete Ecke 32"/>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34" name="Textfeld 33"/>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29" name="Textfeld 28"/>
            <p:cNvSpPr txBox="1"/>
            <p:nvPr/>
          </p:nvSpPr>
          <p:spPr>
            <a:xfrm>
              <a:off x="1654720" y="1493570"/>
              <a:ext cx="1678665" cy="342616"/>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grpSp>
        <p:nvGrpSpPr>
          <p:cNvPr id="39" name="Gruppieren 38"/>
          <p:cNvGrpSpPr/>
          <p:nvPr/>
        </p:nvGrpSpPr>
        <p:grpSpPr>
          <a:xfrm>
            <a:off x="1059245" y="3915892"/>
            <a:ext cx="1784468" cy="2122418"/>
            <a:chOff x="1613166" y="1493570"/>
            <a:chExt cx="1784468" cy="2122418"/>
          </a:xfrm>
        </p:grpSpPr>
        <p:grpSp>
          <p:nvGrpSpPr>
            <p:cNvPr id="40" name="Gruppieren 39"/>
            <p:cNvGrpSpPr/>
            <p:nvPr/>
          </p:nvGrpSpPr>
          <p:grpSpPr>
            <a:xfrm>
              <a:off x="1613166" y="1871078"/>
              <a:ext cx="1784468" cy="1744910"/>
              <a:chOff x="1638333" y="1904301"/>
              <a:chExt cx="1784468" cy="1744910"/>
            </a:xfrm>
          </p:grpSpPr>
          <p:sp>
            <p:nvSpPr>
              <p:cNvPr id="44" name="Rechteck 43"/>
              <p:cNvSpPr/>
              <p:nvPr/>
            </p:nvSpPr>
            <p:spPr>
              <a:xfrm>
                <a:off x="1638334" y="1904301"/>
                <a:ext cx="1784467"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42" name="Gruppieren 41"/>
              <p:cNvGrpSpPr/>
              <p:nvPr/>
            </p:nvGrpSpPr>
            <p:grpSpPr>
              <a:xfrm>
                <a:off x="1638333" y="1977855"/>
                <a:ext cx="1745991" cy="782455"/>
                <a:chOff x="4379019" y="3815093"/>
                <a:chExt cx="1745991" cy="782455"/>
              </a:xfrm>
            </p:grpSpPr>
            <p:grpSp>
              <p:nvGrpSpPr>
                <p:cNvPr id="47" name="Gruppieren 46"/>
                <p:cNvGrpSpPr/>
                <p:nvPr/>
              </p:nvGrpSpPr>
              <p:grpSpPr>
                <a:xfrm>
                  <a:off x="4860184" y="3815093"/>
                  <a:ext cx="726057" cy="532860"/>
                  <a:chOff x="4868743" y="2449044"/>
                  <a:chExt cx="882990" cy="602801"/>
                </a:xfrm>
              </p:grpSpPr>
              <p:pic>
                <p:nvPicPr>
                  <p:cNvPr id="49" name="Grafik 48"/>
                  <p:cNvPicPr>
                    <a:picLocks noChangeAspect="1"/>
                  </p:cNvPicPr>
                  <p:nvPr/>
                </p:nvPicPr>
                <p:blipFill>
                  <a:blip r:embed="rId2"/>
                  <a:stretch>
                    <a:fillRect/>
                  </a:stretch>
                </p:blipFill>
                <p:spPr>
                  <a:xfrm>
                    <a:off x="5148932" y="2449044"/>
                    <a:ext cx="602801" cy="602801"/>
                  </a:xfrm>
                  <a:prstGeom prst="rect">
                    <a:avLst/>
                  </a:prstGeom>
                </p:spPr>
              </p:pic>
              <p:pic>
                <p:nvPicPr>
                  <p:cNvPr id="50" name="Grafik 49"/>
                  <p:cNvPicPr>
                    <a:picLocks noChangeAspect="1"/>
                  </p:cNvPicPr>
                  <p:nvPr/>
                </p:nvPicPr>
                <p:blipFill>
                  <a:blip r:embed="rId3"/>
                  <a:stretch>
                    <a:fillRect/>
                  </a:stretch>
                </p:blipFill>
                <p:spPr>
                  <a:xfrm>
                    <a:off x="4868743" y="2610349"/>
                    <a:ext cx="280189" cy="280189"/>
                  </a:xfrm>
                  <a:prstGeom prst="rect">
                    <a:avLst/>
                  </a:prstGeom>
                </p:spPr>
              </p:pic>
            </p:grpSp>
            <p:sp>
              <p:nvSpPr>
                <p:cNvPr id="48" name="Textfeld 47"/>
                <p:cNvSpPr txBox="1"/>
                <p:nvPr/>
              </p:nvSpPr>
              <p:spPr>
                <a:xfrm>
                  <a:off x="4379019" y="4258994"/>
                  <a:ext cx="1745991" cy="338554"/>
                </a:xfrm>
                <a:prstGeom prst="rect">
                  <a:avLst/>
                </a:prstGeom>
                <a:noFill/>
              </p:spPr>
              <p:txBody>
                <a:bodyPr wrap="none" rtlCol="0">
                  <a:spAutoFit/>
                </a:bodyPr>
                <a:lstStyle/>
                <a:p>
                  <a:pPr algn="l">
                    <a:spcBef>
                      <a:spcPts val="0"/>
                    </a:spcBef>
                  </a:pPr>
                  <a:r>
                    <a:rPr lang="de-DE" sz="1600" dirty="0">
                      <a:solidFill>
                        <a:schemeClr val="tx1"/>
                      </a:solidFill>
                      <a:latin typeface="+mn-lt"/>
                    </a:rPr>
                    <a:t>EGP100H120.prt</a:t>
                  </a:r>
                </a:p>
              </p:txBody>
            </p:sp>
          </p:grpSp>
          <p:grpSp>
            <p:nvGrpSpPr>
              <p:cNvPr id="43" name="Gruppieren 42"/>
              <p:cNvGrpSpPr/>
              <p:nvPr/>
            </p:nvGrpSpPr>
            <p:grpSpPr>
              <a:xfrm>
                <a:off x="1902659" y="2773483"/>
                <a:ext cx="1335622" cy="786301"/>
                <a:chOff x="1902659" y="2773483"/>
                <a:chExt cx="1335622" cy="786301"/>
              </a:xfrm>
            </p:grpSpPr>
            <p:sp>
              <p:nvSpPr>
                <p:cNvPr id="45" name="Gefaltete Ecke 44"/>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46" name="Textfeld 45"/>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41" name="Textfeld 40"/>
            <p:cNvSpPr txBox="1"/>
            <p:nvPr/>
          </p:nvSpPr>
          <p:spPr>
            <a:xfrm>
              <a:off x="1663777" y="1493570"/>
              <a:ext cx="1678665" cy="338554"/>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grpSp>
        <p:nvGrpSpPr>
          <p:cNvPr id="75" name="Gruppieren 74"/>
          <p:cNvGrpSpPr/>
          <p:nvPr/>
        </p:nvGrpSpPr>
        <p:grpSpPr>
          <a:xfrm>
            <a:off x="3201588" y="3918923"/>
            <a:ext cx="1678665" cy="2122418"/>
            <a:chOff x="1718098" y="1493570"/>
            <a:chExt cx="1678665" cy="2122418"/>
          </a:xfrm>
        </p:grpSpPr>
        <p:grpSp>
          <p:nvGrpSpPr>
            <p:cNvPr id="76" name="Gruppieren 75"/>
            <p:cNvGrpSpPr/>
            <p:nvPr/>
          </p:nvGrpSpPr>
          <p:grpSpPr>
            <a:xfrm>
              <a:off x="1718108" y="1871078"/>
              <a:ext cx="1613629" cy="1744910"/>
              <a:chOff x="1743275" y="1904301"/>
              <a:chExt cx="1613629" cy="1744910"/>
            </a:xfrm>
          </p:grpSpPr>
          <p:sp>
            <p:nvSpPr>
              <p:cNvPr id="80" name="Rechteck 79"/>
              <p:cNvSpPr/>
              <p:nvPr/>
            </p:nvSpPr>
            <p:spPr>
              <a:xfrm>
                <a:off x="1743275" y="1904301"/>
                <a:ext cx="1613629"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78" name="Gruppieren 77"/>
              <p:cNvGrpSpPr/>
              <p:nvPr/>
            </p:nvGrpSpPr>
            <p:grpSpPr>
              <a:xfrm>
                <a:off x="1838540" y="1977855"/>
                <a:ext cx="1518364" cy="784603"/>
                <a:chOff x="4579226" y="3815093"/>
                <a:chExt cx="1518364" cy="784603"/>
              </a:xfrm>
            </p:grpSpPr>
            <p:grpSp>
              <p:nvGrpSpPr>
                <p:cNvPr id="83" name="Gruppieren 82"/>
                <p:cNvGrpSpPr/>
                <p:nvPr/>
              </p:nvGrpSpPr>
              <p:grpSpPr>
                <a:xfrm>
                  <a:off x="4860184" y="3815093"/>
                  <a:ext cx="726057" cy="532860"/>
                  <a:chOff x="4868743" y="2449044"/>
                  <a:chExt cx="882990" cy="602801"/>
                </a:xfrm>
              </p:grpSpPr>
              <p:pic>
                <p:nvPicPr>
                  <p:cNvPr id="85" name="Grafik 84"/>
                  <p:cNvPicPr>
                    <a:picLocks noChangeAspect="1"/>
                  </p:cNvPicPr>
                  <p:nvPr/>
                </p:nvPicPr>
                <p:blipFill>
                  <a:blip r:embed="rId2"/>
                  <a:stretch>
                    <a:fillRect/>
                  </a:stretch>
                </p:blipFill>
                <p:spPr>
                  <a:xfrm>
                    <a:off x="5148932" y="2449044"/>
                    <a:ext cx="602801" cy="602801"/>
                  </a:xfrm>
                  <a:prstGeom prst="rect">
                    <a:avLst/>
                  </a:prstGeom>
                </p:spPr>
              </p:pic>
              <p:pic>
                <p:nvPicPr>
                  <p:cNvPr id="86" name="Grafik 85"/>
                  <p:cNvPicPr>
                    <a:picLocks noChangeAspect="1"/>
                  </p:cNvPicPr>
                  <p:nvPr/>
                </p:nvPicPr>
                <p:blipFill>
                  <a:blip r:embed="rId3"/>
                  <a:stretch>
                    <a:fillRect/>
                  </a:stretch>
                </p:blipFill>
                <p:spPr>
                  <a:xfrm>
                    <a:off x="4868743" y="2610349"/>
                    <a:ext cx="280189" cy="280189"/>
                  </a:xfrm>
                  <a:prstGeom prst="rect">
                    <a:avLst/>
                  </a:prstGeom>
                </p:spPr>
              </p:pic>
            </p:grpSp>
            <p:sp>
              <p:nvSpPr>
                <p:cNvPr id="84" name="Textfeld 83"/>
                <p:cNvSpPr txBox="1"/>
                <p:nvPr/>
              </p:nvSpPr>
              <p:spPr>
                <a:xfrm>
                  <a:off x="4579226" y="4261142"/>
                  <a:ext cx="1518364" cy="338554"/>
                </a:xfrm>
                <a:prstGeom prst="rect">
                  <a:avLst/>
                </a:prstGeom>
                <a:noFill/>
              </p:spPr>
              <p:txBody>
                <a:bodyPr wrap="none" rtlCol="0">
                  <a:spAutoFit/>
                </a:bodyPr>
                <a:lstStyle/>
                <a:p>
                  <a:pPr algn="l">
                    <a:spcBef>
                      <a:spcPts val="0"/>
                    </a:spcBef>
                  </a:pPr>
                  <a:r>
                    <a:rPr lang="de-DE" sz="1600" dirty="0">
                      <a:solidFill>
                        <a:schemeClr val="tx1"/>
                      </a:solidFill>
                      <a:latin typeface="+mn-lt"/>
                    </a:rPr>
                    <a:t>EGP50H60.prt</a:t>
                  </a:r>
                </a:p>
              </p:txBody>
            </p:sp>
          </p:grpSp>
          <p:grpSp>
            <p:nvGrpSpPr>
              <p:cNvPr id="79" name="Gruppieren 78"/>
              <p:cNvGrpSpPr/>
              <p:nvPr/>
            </p:nvGrpSpPr>
            <p:grpSpPr>
              <a:xfrm>
                <a:off x="1902659" y="2773483"/>
                <a:ext cx="1335622" cy="786301"/>
                <a:chOff x="1902659" y="2773483"/>
                <a:chExt cx="1335622" cy="786301"/>
              </a:xfrm>
            </p:grpSpPr>
            <p:sp>
              <p:nvSpPr>
                <p:cNvPr id="81" name="Gefaltete Ecke 80"/>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82" name="Textfeld 81"/>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77" name="Textfeld 76"/>
            <p:cNvSpPr txBox="1"/>
            <p:nvPr/>
          </p:nvSpPr>
          <p:spPr>
            <a:xfrm>
              <a:off x="1718098" y="1493570"/>
              <a:ext cx="1678665" cy="338554"/>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grpSp>
        <p:nvGrpSpPr>
          <p:cNvPr id="87" name="Gruppieren 86"/>
          <p:cNvGrpSpPr/>
          <p:nvPr/>
        </p:nvGrpSpPr>
        <p:grpSpPr>
          <a:xfrm>
            <a:off x="5094618" y="3930574"/>
            <a:ext cx="1678665" cy="2122418"/>
            <a:chOff x="1690939" y="1493570"/>
            <a:chExt cx="1678665" cy="2122418"/>
          </a:xfrm>
        </p:grpSpPr>
        <p:grpSp>
          <p:nvGrpSpPr>
            <p:cNvPr id="88" name="Gruppieren 87"/>
            <p:cNvGrpSpPr/>
            <p:nvPr/>
          </p:nvGrpSpPr>
          <p:grpSpPr>
            <a:xfrm>
              <a:off x="1718108" y="1871078"/>
              <a:ext cx="1613629" cy="1744910"/>
              <a:chOff x="1743275" y="1904301"/>
              <a:chExt cx="1613629" cy="1744910"/>
            </a:xfrm>
          </p:grpSpPr>
          <p:sp>
            <p:nvSpPr>
              <p:cNvPr id="92" name="Rechteck 91"/>
              <p:cNvSpPr/>
              <p:nvPr/>
            </p:nvSpPr>
            <p:spPr>
              <a:xfrm>
                <a:off x="1743275" y="1904301"/>
                <a:ext cx="1613629" cy="1744910"/>
              </a:xfrm>
              <a:prstGeom prst="rect">
                <a:avLst/>
              </a:prstGeom>
              <a:solidFill>
                <a:schemeClr val="bg1"/>
              </a:solidFill>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90" name="Gruppieren 89"/>
              <p:cNvGrpSpPr/>
              <p:nvPr/>
            </p:nvGrpSpPr>
            <p:grpSpPr>
              <a:xfrm>
                <a:off x="1838540" y="1977855"/>
                <a:ext cx="1518364" cy="784603"/>
                <a:chOff x="4579226" y="3815093"/>
                <a:chExt cx="1518364" cy="784603"/>
              </a:xfrm>
            </p:grpSpPr>
            <p:grpSp>
              <p:nvGrpSpPr>
                <p:cNvPr id="95" name="Gruppieren 94"/>
                <p:cNvGrpSpPr/>
                <p:nvPr/>
              </p:nvGrpSpPr>
              <p:grpSpPr>
                <a:xfrm>
                  <a:off x="4860184" y="3815093"/>
                  <a:ext cx="726057" cy="532860"/>
                  <a:chOff x="4868743" y="2449044"/>
                  <a:chExt cx="882990" cy="602801"/>
                </a:xfrm>
              </p:grpSpPr>
              <p:pic>
                <p:nvPicPr>
                  <p:cNvPr id="97" name="Grafik 96"/>
                  <p:cNvPicPr>
                    <a:picLocks noChangeAspect="1"/>
                  </p:cNvPicPr>
                  <p:nvPr/>
                </p:nvPicPr>
                <p:blipFill>
                  <a:blip r:embed="rId2"/>
                  <a:stretch>
                    <a:fillRect/>
                  </a:stretch>
                </p:blipFill>
                <p:spPr>
                  <a:xfrm>
                    <a:off x="5148932" y="2449044"/>
                    <a:ext cx="602801" cy="602801"/>
                  </a:xfrm>
                  <a:prstGeom prst="rect">
                    <a:avLst/>
                  </a:prstGeom>
                </p:spPr>
              </p:pic>
              <p:pic>
                <p:nvPicPr>
                  <p:cNvPr id="98" name="Grafik 97"/>
                  <p:cNvPicPr>
                    <a:picLocks noChangeAspect="1"/>
                  </p:cNvPicPr>
                  <p:nvPr/>
                </p:nvPicPr>
                <p:blipFill>
                  <a:blip r:embed="rId3"/>
                  <a:stretch>
                    <a:fillRect/>
                  </a:stretch>
                </p:blipFill>
                <p:spPr>
                  <a:xfrm>
                    <a:off x="4868743" y="2610349"/>
                    <a:ext cx="280189" cy="280189"/>
                  </a:xfrm>
                  <a:prstGeom prst="rect">
                    <a:avLst/>
                  </a:prstGeom>
                </p:spPr>
              </p:pic>
            </p:grpSp>
            <p:sp>
              <p:nvSpPr>
                <p:cNvPr id="96" name="Textfeld 95"/>
                <p:cNvSpPr txBox="1"/>
                <p:nvPr/>
              </p:nvSpPr>
              <p:spPr>
                <a:xfrm>
                  <a:off x="4579226" y="4261142"/>
                  <a:ext cx="1518364" cy="338554"/>
                </a:xfrm>
                <a:prstGeom prst="rect">
                  <a:avLst/>
                </a:prstGeom>
                <a:noFill/>
              </p:spPr>
              <p:txBody>
                <a:bodyPr wrap="none" rtlCol="0">
                  <a:spAutoFit/>
                </a:bodyPr>
                <a:lstStyle/>
                <a:p>
                  <a:pPr algn="l">
                    <a:spcBef>
                      <a:spcPts val="0"/>
                    </a:spcBef>
                  </a:pPr>
                  <a:r>
                    <a:rPr lang="de-DE" sz="1600" dirty="0">
                      <a:solidFill>
                        <a:schemeClr val="tx1"/>
                      </a:solidFill>
                      <a:latin typeface="+mn-lt"/>
                    </a:rPr>
                    <a:t>EGP25H50.prt</a:t>
                  </a:r>
                </a:p>
              </p:txBody>
            </p:sp>
          </p:grpSp>
          <p:grpSp>
            <p:nvGrpSpPr>
              <p:cNvPr id="91" name="Gruppieren 90"/>
              <p:cNvGrpSpPr/>
              <p:nvPr/>
            </p:nvGrpSpPr>
            <p:grpSpPr>
              <a:xfrm>
                <a:off x="1902659" y="2773483"/>
                <a:ext cx="1335622" cy="786301"/>
                <a:chOff x="1902659" y="2773483"/>
                <a:chExt cx="1335622" cy="786301"/>
              </a:xfrm>
            </p:grpSpPr>
            <p:sp>
              <p:nvSpPr>
                <p:cNvPr id="93" name="Gefaltete Ecke 92"/>
                <p:cNvSpPr/>
                <p:nvPr/>
              </p:nvSpPr>
              <p:spPr>
                <a:xfrm rot="10800000">
                  <a:off x="2331359" y="2773483"/>
                  <a:ext cx="478224" cy="503339"/>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94" name="Textfeld 93"/>
                <p:cNvSpPr txBox="1"/>
                <p:nvPr/>
              </p:nvSpPr>
              <p:spPr>
                <a:xfrm>
                  <a:off x="1902659" y="3221230"/>
                  <a:ext cx="1335622" cy="338554"/>
                </a:xfrm>
                <a:prstGeom prst="rect">
                  <a:avLst/>
                </a:prstGeom>
                <a:noFill/>
              </p:spPr>
              <p:txBody>
                <a:bodyPr wrap="none" rtlCol="0">
                  <a:spAutoFit/>
                </a:bodyPr>
                <a:lstStyle/>
                <a:p>
                  <a:pPr algn="l">
                    <a:spcBef>
                      <a:spcPts val="0"/>
                    </a:spcBef>
                  </a:pPr>
                  <a:r>
                    <a:rPr lang="de-DE" sz="1600" dirty="0">
                      <a:solidFill>
                        <a:schemeClr val="tx1"/>
                      </a:solidFill>
                      <a:latin typeface="+mn-lt"/>
                    </a:rPr>
                    <a:t>README.txt</a:t>
                  </a:r>
                </a:p>
              </p:txBody>
            </p:sp>
          </p:grpSp>
        </p:grpSp>
        <p:sp>
          <p:nvSpPr>
            <p:cNvPr id="89" name="Textfeld 88"/>
            <p:cNvSpPr txBox="1"/>
            <p:nvPr/>
          </p:nvSpPr>
          <p:spPr>
            <a:xfrm>
              <a:off x="1690939" y="1493570"/>
              <a:ext cx="1678665" cy="338554"/>
            </a:xfrm>
            <a:prstGeom prst="rect">
              <a:avLst/>
            </a:prstGeom>
            <a:noFill/>
          </p:spPr>
          <p:txBody>
            <a:bodyPr wrap="none" rtlCol="0">
              <a:spAutoFit/>
            </a:bodyPr>
            <a:lstStyle/>
            <a:p>
              <a:pPr algn="l">
                <a:spcBef>
                  <a:spcPts val="0"/>
                </a:spcBef>
              </a:pPr>
              <a:r>
                <a:rPr lang="de-DE" sz="1600" dirty="0">
                  <a:solidFill>
                    <a:schemeClr val="tx1"/>
                  </a:solidFill>
                  <a:latin typeface="+mn-lt"/>
                </a:rPr>
                <a:t>Dateipaket (.</a:t>
              </a:r>
              <a:r>
                <a:rPr lang="de-DE" sz="1600" dirty="0" err="1">
                  <a:solidFill>
                    <a:schemeClr val="tx1"/>
                  </a:solidFill>
                  <a:latin typeface="+mn-lt"/>
                </a:rPr>
                <a:t>zip</a:t>
              </a:r>
              <a:r>
                <a:rPr lang="de-DE" sz="1600" dirty="0">
                  <a:solidFill>
                    <a:schemeClr val="tx1"/>
                  </a:solidFill>
                  <a:latin typeface="+mn-lt"/>
                </a:rPr>
                <a:t>)</a:t>
              </a:r>
            </a:p>
          </p:txBody>
        </p:sp>
      </p:grpSp>
      <p:sp>
        <p:nvSpPr>
          <p:cNvPr id="99" name="Rechteck 98"/>
          <p:cNvSpPr/>
          <p:nvPr/>
        </p:nvSpPr>
        <p:spPr>
          <a:xfrm>
            <a:off x="205282" y="1867228"/>
            <a:ext cx="497747" cy="1159805"/>
          </a:xfrm>
          <a:prstGeom prst="rect">
            <a:avLst/>
          </a:prstGeom>
          <a:ln/>
        </p:spPr>
        <p:style>
          <a:lnRef idx="1">
            <a:schemeClr val="accent1"/>
          </a:lnRef>
          <a:fillRef idx="3">
            <a:schemeClr val="accent1"/>
          </a:fillRef>
          <a:effectRef idx="2">
            <a:schemeClr val="accent1"/>
          </a:effectRef>
          <a:fontRef idx="minor">
            <a:schemeClr val="lt1"/>
          </a:fontRef>
        </p:style>
        <p:txBody>
          <a:bodyPr vert="vert270" wrap="none" rtlCol="0" anchor="ctr" anchorCtr="1">
            <a:noAutofit/>
          </a:bodyPr>
          <a:lstStyle/>
          <a:p>
            <a:pPr algn="l"/>
            <a:r>
              <a:rPr lang="de-DE" sz="2400" b="1" dirty="0"/>
              <a:t>EGP</a:t>
            </a:r>
          </a:p>
        </p:txBody>
      </p:sp>
      <p:sp>
        <p:nvSpPr>
          <p:cNvPr id="101" name="Rechteck 100"/>
          <p:cNvSpPr/>
          <p:nvPr/>
        </p:nvSpPr>
        <p:spPr>
          <a:xfrm>
            <a:off x="205281" y="4366954"/>
            <a:ext cx="497747" cy="1159805"/>
          </a:xfrm>
          <a:prstGeom prst="rect">
            <a:avLst/>
          </a:prstGeom>
          <a:ln/>
        </p:spPr>
        <p:style>
          <a:lnRef idx="1">
            <a:schemeClr val="accent1"/>
          </a:lnRef>
          <a:fillRef idx="3">
            <a:schemeClr val="accent1"/>
          </a:fillRef>
          <a:effectRef idx="2">
            <a:schemeClr val="accent1"/>
          </a:effectRef>
          <a:fontRef idx="minor">
            <a:schemeClr val="lt1"/>
          </a:fontRef>
        </p:style>
        <p:txBody>
          <a:bodyPr vert="vert270" wrap="none" rtlCol="0" anchor="ctr" anchorCtr="1">
            <a:noAutofit/>
          </a:bodyPr>
          <a:lstStyle/>
          <a:p>
            <a:pPr algn="l"/>
            <a:r>
              <a:rPr lang="de-DE" sz="2400" b="1" dirty="0"/>
              <a:t>ELP</a:t>
            </a:r>
          </a:p>
        </p:txBody>
      </p:sp>
      <p:grpSp>
        <p:nvGrpSpPr>
          <p:cNvPr id="102" name="Gruppieren 101"/>
          <p:cNvGrpSpPr/>
          <p:nvPr/>
        </p:nvGrpSpPr>
        <p:grpSpPr>
          <a:xfrm>
            <a:off x="7727769" y="3748555"/>
            <a:ext cx="1172116" cy="952080"/>
            <a:chOff x="888250" y="1749068"/>
            <a:chExt cx="1172116" cy="952080"/>
          </a:xfrm>
        </p:grpSpPr>
        <p:pic>
          <p:nvPicPr>
            <p:cNvPr id="103" name="Grafik 102"/>
            <p:cNvPicPr>
              <a:picLocks noChangeAspect="1"/>
            </p:cNvPicPr>
            <p:nvPr/>
          </p:nvPicPr>
          <p:blipFill>
            <a:blip r:embed="rId4"/>
            <a:stretch>
              <a:fillRect/>
            </a:stretch>
          </p:blipFill>
          <p:spPr>
            <a:xfrm flipH="1">
              <a:off x="1147993" y="1749068"/>
              <a:ext cx="652631" cy="720310"/>
            </a:xfrm>
            <a:prstGeom prst="rect">
              <a:avLst/>
            </a:prstGeom>
          </p:spPr>
        </p:pic>
        <p:sp>
          <p:nvSpPr>
            <p:cNvPr id="104" name="Textfeld 103"/>
            <p:cNvSpPr txBox="1"/>
            <p:nvPr/>
          </p:nvSpPr>
          <p:spPr>
            <a:xfrm>
              <a:off x="888250" y="2362594"/>
              <a:ext cx="1172116" cy="338554"/>
            </a:xfrm>
            <a:prstGeom prst="rect">
              <a:avLst/>
            </a:prstGeom>
            <a:noFill/>
          </p:spPr>
          <p:txBody>
            <a:bodyPr wrap="none" rtlCol="0">
              <a:spAutoFit/>
            </a:bodyPr>
            <a:lstStyle/>
            <a:p>
              <a:pPr algn="ctr">
                <a:spcBef>
                  <a:spcPts val="0"/>
                </a:spcBef>
              </a:pPr>
              <a:r>
                <a:rPr lang="de-DE" sz="1600" dirty="0">
                  <a:solidFill>
                    <a:schemeClr val="tx1"/>
                  </a:solidFill>
                  <a:latin typeface="+mn-lt"/>
                </a:rPr>
                <a:t>CADENAS</a:t>
              </a:r>
            </a:p>
          </p:txBody>
        </p:sp>
      </p:grpSp>
      <p:sp>
        <p:nvSpPr>
          <p:cNvPr id="108" name="Textfeld 107"/>
          <p:cNvSpPr txBox="1"/>
          <p:nvPr/>
        </p:nvSpPr>
        <p:spPr>
          <a:xfrm>
            <a:off x="2905462" y="2666915"/>
            <a:ext cx="2351798" cy="830997"/>
          </a:xfrm>
          <a:prstGeom prst="rect">
            <a:avLst/>
          </a:prstGeom>
          <a:noFill/>
        </p:spPr>
        <p:txBody>
          <a:bodyPr wrap="none" rtlCol="0">
            <a:spAutoFit/>
          </a:bodyPr>
          <a:lstStyle/>
          <a:p>
            <a:pPr algn="l">
              <a:spcBef>
                <a:spcPts val="0"/>
              </a:spcBef>
            </a:pPr>
            <a:r>
              <a:rPr lang="de-DE" sz="1600" dirty="0">
                <a:solidFill>
                  <a:schemeClr val="tx1"/>
                </a:solidFill>
                <a:latin typeface="+mn-lt"/>
              </a:rPr>
              <a:t>Mit Anmerkung über die</a:t>
            </a:r>
            <a:br>
              <a:rPr lang="de-DE" sz="1600" dirty="0">
                <a:solidFill>
                  <a:schemeClr val="tx1"/>
                </a:solidFill>
                <a:latin typeface="+mn-lt"/>
              </a:rPr>
            </a:br>
            <a:r>
              <a:rPr lang="de-DE" sz="1600" dirty="0">
                <a:solidFill>
                  <a:schemeClr val="tx1"/>
                </a:solidFill>
                <a:latin typeface="+mn-lt"/>
              </a:rPr>
              <a:t>Einstellparameter des </a:t>
            </a:r>
            <a:br>
              <a:rPr lang="de-DE" sz="1600" dirty="0">
                <a:solidFill>
                  <a:schemeClr val="tx1"/>
                </a:solidFill>
                <a:latin typeface="+mn-lt"/>
              </a:rPr>
            </a:br>
            <a:r>
              <a:rPr lang="de-DE" sz="1600" dirty="0">
                <a:solidFill>
                  <a:schemeClr val="tx1"/>
                </a:solidFill>
                <a:latin typeface="+mn-lt"/>
              </a:rPr>
              <a:t>Modells</a:t>
            </a:r>
          </a:p>
        </p:txBody>
      </p:sp>
      <p:cxnSp>
        <p:nvCxnSpPr>
          <p:cNvPr id="109" name="Gerader Verbinder 108"/>
          <p:cNvCxnSpPr>
            <a:stCxn id="15" idx="1"/>
            <a:endCxn id="108" idx="1"/>
          </p:cNvCxnSpPr>
          <p:nvPr/>
        </p:nvCxnSpPr>
        <p:spPr bwMode="auto">
          <a:xfrm>
            <a:off x="2314385" y="2991929"/>
            <a:ext cx="591077" cy="90485"/>
          </a:xfrm>
          <a:prstGeom prst="line">
            <a:avLst/>
          </a:prstGeom>
          <a:solidFill>
            <a:srgbClr val="6699FF"/>
          </a:solidFill>
          <a:ln w="28575" cap="flat" cmpd="sng" algn="ctr">
            <a:solidFill>
              <a:schemeClr val="tx1"/>
            </a:solidFill>
            <a:prstDash val="dash"/>
            <a:round/>
            <a:headEnd type="none" w="med" len="med"/>
            <a:tailEnd type="none" w="med" len="med"/>
          </a:ln>
          <a:effectLst/>
        </p:spPr>
      </p:cxnSp>
      <p:grpSp>
        <p:nvGrpSpPr>
          <p:cNvPr id="3" name="Gruppieren 2"/>
          <p:cNvGrpSpPr/>
          <p:nvPr/>
        </p:nvGrpSpPr>
        <p:grpSpPr>
          <a:xfrm>
            <a:off x="7375356" y="1586607"/>
            <a:ext cx="461593" cy="350593"/>
            <a:chOff x="9563910" y="1820791"/>
            <a:chExt cx="726056" cy="532860"/>
          </a:xfrm>
        </p:grpSpPr>
        <p:pic>
          <p:nvPicPr>
            <p:cNvPr id="105" name="Grafik 104"/>
            <p:cNvPicPr>
              <a:picLocks noChangeAspect="1"/>
            </p:cNvPicPr>
            <p:nvPr/>
          </p:nvPicPr>
          <p:blipFill>
            <a:blip r:embed="rId2"/>
            <a:stretch>
              <a:fillRect/>
            </a:stretch>
          </p:blipFill>
          <p:spPr>
            <a:xfrm>
              <a:off x="9794300" y="1820791"/>
              <a:ext cx="495666" cy="532860"/>
            </a:xfrm>
            <a:prstGeom prst="rect">
              <a:avLst/>
            </a:prstGeom>
          </p:spPr>
        </p:pic>
        <p:pic>
          <p:nvPicPr>
            <p:cNvPr id="107" name="Grafik 106"/>
            <p:cNvPicPr>
              <a:picLocks noChangeAspect="1"/>
            </p:cNvPicPr>
            <p:nvPr/>
          </p:nvPicPr>
          <p:blipFill>
            <a:blip r:embed="rId3"/>
            <a:stretch>
              <a:fillRect/>
            </a:stretch>
          </p:blipFill>
          <p:spPr>
            <a:xfrm>
              <a:off x="9563910" y="1963380"/>
              <a:ext cx="230391" cy="247680"/>
            </a:xfrm>
            <a:prstGeom prst="rect">
              <a:avLst/>
            </a:prstGeom>
          </p:spPr>
        </p:pic>
      </p:grpSp>
      <p:sp>
        <p:nvSpPr>
          <p:cNvPr id="110" name="Textfeld 109"/>
          <p:cNvSpPr txBox="1"/>
          <p:nvPr/>
        </p:nvSpPr>
        <p:spPr>
          <a:xfrm>
            <a:off x="7862170" y="1606078"/>
            <a:ext cx="1197765" cy="338554"/>
          </a:xfrm>
          <a:prstGeom prst="rect">
            <a:avLst/>
          </a:prstGeom>
          <a:noFill/>
        </p:spPr>
        <p:txBody>
          <a:bodyPr wrap="none" rtlCol="0">
            <a:spAutoFit/>
          </a:bodyPr>
          <a:lstStyle/>
          <a:p>
            <a:pPr algn="ctr">
              <a:spcBef>
                <a:spcPts val="0"/>
              </a:spcBef>
            </a:pPr>
            <a:r>
              <a:rPr lang="de-DE" sz="1600" dirty="0">
                <a:solidFill>
                  <a:schemeClr val="tx1"/>
                </a:solidFill>
                <a:latin typeface="+mn-lt"/>
              </a:rPr>
              <a:t>Kin. Modell</a:t>
            </a:r>
          </a:p>
        </p:txBody>
      </p:sp>
      <p:sp>
        <p:nvSpPr>
          <p:cNvPr id="137" name="Textfeld 136"/>
          <p:cNvSpPr txBox="1"/>
          <p:nvPr/>
        </p:nvSpPr>
        <p:spPr>
          <a:xfrm>
            <a:off x="7868828" y="2081778"/>
            <a:ext cx="1059906" cy="584775"/>
          </a:xfrm>
          <a:prstGeom prst="rect">
            <a:avLst/>
          </a:prstGeom>
          <a:noFill/>
        </p:spPr>
        <p:txBody>
          <a:bodyPr wrap="none" rtlCol="0">
            <a:spAutoFit/>
          </a:bodyPr>
          <a:lstStyle/>
          <a:p>
            <a:pPr algn="ctr">
              <a:spcBef>
                <a:spcPts val="0"/>
              </a:spcBef>
            </a:pPr>
            <a:r>
              <a:rPr lang="de-DE" sz="1600" dirty="0">
                <a:solidFill>
                  <a:schemeClr val="tx1"/>
                </a:solidFill>
                <a:latin typeface="+mn-lt"/>
              </a:rPr>
              <a:t>README</a:t>
            </a:r>
            <a:br>
              <a:rPr lang="de-DE" sz="1600" dirty="0">
                <a:solidFill>
                  <a:schemeClr val="tx1"/>
                </a:solidFill>
                <a:latin typeface="+mn-lt"/>
              </a:rPr>
            </a:br>
            <a:r>
              <a:rPr lang="de-DE" sz="1600" dirty="0">
                <a:solidFill>
                  <a:schemeClr val="tx1"/>
                </a:solidFill>
                <a:latin typeface="+mn-lt"/>
              </a:rPr>
              <a:t>Datei</a:t>
            </a:r>
          </a:p>
        </p:txBody>
      </p:sp>
      <p:sp>
        <p:nvSpPr>
          <p:cNvPr id="138" name="Gefaltete Ecke 137"/>
          <p:cNvSpPr/>
          <p:nvPr/>
        </p:nvSpPr>
        <p:spPr>
          <a:xfrm rot="10800000">
            <a:off x="7481838" y="2151768"/>
            <a:ext cx="280454" cy="366266"/>
          </a:xfrm>
          <a:prstGeom prst="foldedCorner">
            <a:avLst>
              <a:gd name="adj" fmla="val 41226"/>
            </a:avLst>
          </a:prstGeom>
          <a:ln/>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cxnSp>
        <p:nvCxnSpPr>
          <p:cNvPr id="139" name="Gerader Verbinder 138"/>
          <p:cNvCxnSpPr/>
          <p:nvPr/>
        </p:nvCxnSpPr>
        <p:spPr bwMode="auto">
          <a:xfrm flipH="1">
            <a:off x="7158328" y="4108710"/>
            <a:ext cx="710500" cy="2141087"/>
          </a:xfrm>
          <a:prstGeom prst="line">
            <a:avLst/>
          </a:prstGeom>
          <a:solidFill>
            <a:srgbClr val="6699FF"/>
          </a:solidFill>
          <a:ln w="2857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683172071"/>
      </p:ext>
    </p:extLst>
  </p:cSld>
  <p:clrMapOvr>
    <a:masterClrMapping/>
  </p:clrMapOvr>
  <p:transition>
    <p:strips dir="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7. Konzept der Versorgung der</a:t>
            </a:r>
            <a:br>
              <a:rPr lang="de-DE" dirty="0"/>
            </a:br>
            <a:r>
              <a:rPr lang="de-DE" dirty="0"/>
              <a:t>    Bibliothek</a:t>
            </a:r>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806155131"/>
      </p:ext>
    </p:extLst>
  </p:cSld>
  <p:clrMapOvr>
    <a:masterClrMapping/>
  </p:clrMapOvr>
  <p:transition>
    <p:strips dir="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Modellfluss Diagramm</a:t>
            </a:r>
          </a:p>
        </p:txBody>
      </p:sp>
      <p:sp>
        <p:nvSpPr>
          <p:cNvPr id="4" name="Foliennummernplatzhalter 3"/>
          <p:cNvSpPr>
            <a:spLocks noGrp="1"/>
          </p:cNvSpPr>
          <p:nvPr>
            <p:ph type="sldNum" sz="quarter" idx="10"/>
          </p:nvPr>
        </p:nvSpPr>
        <p:spPr/>
        <p:txBody>
          <a:bodyPr/>
          <a:lstStyle/>
          <a:p>
            <a:fld id="{A9D39160-6622-4657-899B-E48054115A88}" type="slidenum">
              <a:rPr lang="de-DE" smtClean="0"/>
              <a:t>72</a:t>
            </a:fld>
            <a:endParaRPr lang="de-DE"/>
          </a:p>
        </p:txBody>
      </p:sp>
      <p:grpSp>
        <p:nvGrpSpPr>
          <p:cNvPr id="17" name="Gruppieren 16"/>
          <p:cNvGrpSpPr/>
          <p:nvPr/>
        </p:nvGrpSpPr>
        <p:grpSpPr>
          <a:xfrm>
            <a:off x="840596" y="2540525"/>
            <a:ext cx="1921859" cy="612403"/>
            <a:chOff x="756140" y="1498735"/>
            <a:chExt cx="2453490" cy="635006"/>
          </a:xfrm>
        </p:grpSpPr>
        <p:sp>
          <p:nvSpPr>
            <p:cNvPr id="5" name="Rechteck 4"/>
            <p:cNvSpPr/>
            <p:nvPr/>
          </p:nvSpPr>
          <p:spPr>
            <a:xfrm>
              <a:off x="756140" y="1498735"/>
              <a:ext cx="2453490" cy="355576"/>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CAD-Parts</a:t>
              </a:r>
            </a:p>
          </p:txBody>
        </p:sp>
        <p:sp>
          <p:nvSpPr>
            <p:cNvPr id="15" name="Rechteck 14"/>
            <p:cNvSpPr/>
            <p:nvPr/>
          </p:nvSpPr>
          <p:spPr>
            <a:xfrm>
              <a:off x="756140" y="1852706"/>
              <a:ext cx="2453490" cy="281035"/>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err="1"/>
                <a:t>ProE</a:t>
              </a:r>
              <a:r>
                <a:rPr lang="de-DE" sz="1400" dirty="0"/>
                <a:t>/</a:t>
              </a:r>
              <a:r>
                <a:rPr lang="de-DE" sz="1400" dirty="0" err="1"/>
                <a:t>Creo</a:t>
              </a:r>
              <a:r>
                <a:rPr lang="de-DE" sz="1400" dirty="0"/>
                <a:t>; </a:t>
              </a:r>
              <a:r>
                <a:rPr lang="de-DE" sz="1400" dirty="0" err="1"/>
                <a:t>Solidworks</a:t>
              </a:r>
              <a:endParaRPr lang="de-DE" sz="1400" dirty="0"/>
            </a:p>
          </p:txBody>
        </p:sp>
      </p:grpSp>
      <p:grpSp>
        <p:nvGrpSpPr>
          <p:cNvPr id="18" name="Gruppieren 17"/>
          <p:cNvGrpSpPr/>
          <p:nvPr/>
        </p:nvGrpSpPr>
        <p:grpSpPr>
          <a:xfrm>
            <a:off x="1679032" y="4451496"/>
            <a:ext cx="1966298" cy="635016"/>
            <a:chOff x="1982885" y="2940328"/>
            <a:chExt cx="2073067" cy="626737"/>
          </a:xfrm>
        </p:grpSpPr>
        <p:sp>
          <p:nvSpPr>
            <p:cNvPr id="6" name="Rechteck 5"/>
            <p:cNvSpPr/>
            <p:nvPr/>
          </p:nvSpPr>
          <p:spPr>
            <a:xfrm>
              <a:off x="1982885" y="2940328"/>
              <a:ext cx="2073067" cy="346080"/>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err="1"/>
                <a:t>Kinematisiertes</a:t>
              </a:r>
              <a:r>
                <a:rPr lang="de-DE" sz="1400" dirty="0"/>
                <a:t> Modell </a:t>
              </a:r>
            </a:p>
          </p:txBody>
        </p:sp>
        <p:sp>
          <p:nvSpPr>
            <p:cNvPr id="16" name="Rechteck 15"/>
            <p:cNvSpPr/>
            <p:nvPr/>
          </p:nvSpPr>
          <p:spPr>
            <a:xfrm>
              <a:off x="1982885" y="3286408"/>
              <a:ext cx="2073067" cy="280657"/>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NX MCD</a:t>
              </a:r>
            </a:p>
          </p:txBody>
        </p:sp>
      </p:grpSp>
      <p:cxnSp>
        <p:nvCxnSpPr>
          <p:cNvPr id="20" name="Gerade Verbindung mit Pfeil 19"/>
          <p:cNvCxnSpPr/>
          <p:nvPr/>
        </p:nvCxnSpPr>
        <p:spPr bwMode="auto">
          <a:xfrm flipV="1">
            <a:off x="135802" y="5857591"/>
            <a:ext cx="8741836" cy="14085"/>
          </a:xfrm>
          <a:prstGeom prst="straightConnector1">
            <a:avLst/>
          </a:prstGeom>
          <a:solidFill>
            <a:srgbClr val="6699FF"/>
          </a:solidFill>
          <a:ln w="19050" cap="flat" cmpd="sng" algn="ctr">
            <a:solidFill>
              <a:schemeClr val="tx1"/>
            </a:solidFill>
            <a:prstDash val="solid"/>
            <a:round/>
            <a:headEnd type="none" w="med" len="med"/>
            <a:tailEnd type="triangle" w="lg" len="lg"/>
          </a:ln>
          <a:effectLst/>
        </p:spPr>
      </p:cxnSp>
      <p:grpSp>
        <p:nvGrpSpPr>
          <p:cNvPr id="24" name="Gruppieren 23"/>
          <p:cNvGrpSpPr/>
          <p:nvPr/>
        </p:nvGrpSpPr>
        <p:grpSpPr>
          <a:xfrm>
            <a:off x="246256" y="1423832"/>
            <a:ext cx="1555270" cy="694114"/>
            <a:chOff x="756140" y="1498735"/>
            <a:chExt cx="2453490" cy="635006"/>
          </a:xfrm>
        </p:grpSpPr>
        <p:sp>
          <p:nvSpPr>
            <p:cNvPr id="25" name="Rechteck 24"/>
            <p:cNvSpPr/>
            <p:nvPr/>
          </p:nvSpPr>
          <p:spPr>
            <a:xfrm>
              <a:off x="756140" y="1498735"/>
              <a:ext cx="2453490" cy="355576"/>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Datenbank Modell</a:t>
              </a:r>
            </a:p>
          </p:txBody>
        </p:sp>
        <p:sp>
          <p:nvSpPr>
            <p:cNvPr id="26" name="Rechteck 25"/>
            <p:cNvSpPr/>
            <p:nvPr/>
          </p:nvSpPr>
          <p:spPr>
            <a:xfrm>
              <a:off x="756140" y="1852706"/>
              <a:ext cx="2453490" cy="281035"/>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err="1"/>
                <a:t>Windchill</a:t>
              </a:r>
              <a:endParaRPr lang="de-DE" sz="1400" dirty="0"/>
            </a:p>
          </p:txBody>
        </p:sp>
      </p:grpSp>
      <p:grpSp>
        <p:nvGrpSpPr>
          <p:cNvPr id="34" name="Gruppieren 33"/>
          <p:cNvGrpSpPr/>
          <p:nvPr/>
        </p:nvGrpSpPr>
        <p:grpSpPr>
          <a:xfrm>
            <a:off x="798930" y="2099145"/>
            <a:ext cx="112787" cy="468761"/>
            <a:chOff x="3107085" y="2253253"/>
            <a:chExt cx="117695" cy="468761"/>
          </a:xfrm>
        </p:grpSpPr>
        <p:cxnSp>
          <p:nvCxnSpPr>
            <p:cNvPr id="31" name="Gerade Verbindung mit Pfeil 30"/>
            <p:cNvCxnSpPr/>
            <p:nvPr/>
          </p:nvCxnSpPr>
          <p:spPr bwMode="auto">
            <a:xfrm>
              <a:off x="3165932" y="2393386"/>
              <a:ext cx="0" cy="328628"/>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32" name="Rechteck 31"/>
            <p:cNvSpPr/>
            <p:nvPr/>
          </p:nvSpPr>
          <p:spPr>
            <a:xfrm>
              <a:off x="3107085" y="2253253"/>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40" name="Gruppieren 39"/>
          <p:cNvGrpSpPr/>
          <p:nvPr/>
        </p:nvGrpSpPr>
        <p:grpSpPr>
          <a:xfrm>
            <a:off x="1711873" y="3161369"/>
            <a:ext cx="117695" cy="1304806"/>
            <a:chOff x="3107085" y="2253253"/>
            <a:chExt cx="117695" cy="1304806"/>
          </a:xfrm>
        </p:grpSpPr>
        <p:cxnSp>
          <p:nvCxnSpPr>
            <p:cNvPr id="41" name="Gerade Verbindung mit Pfeil 40"/>
            <p:cNvCxnSpPr/>
            <p:nvPr/>
          </p:nvCxnSpPr>
          <p:spPr bwMode="auto">
            <a:xfrm>
              <a:off x="3167678" y="2414562"/>
              <a:ext cx="6457" cy="1143497"/>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42" name="Rechteck 41"/>
            <p:cNvSpPr/>
            <p:nvPr/>
          </p:nvSpPr>
          <p:spPr>
            <a:xfrm>
              <a:off x="3107085" y="2253253"/>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51" name="Gruppieren 50"/>
          <p:cNvGrpSpPr/>
          <p:nvPr/>
        </p:nvGrpSpPr>
        <p:grpSpPr>
          <a:xfrm>
            <a:off x="3645155" y="4398274"/>
            <a:ext cx="1266902" cy="346425"/>
            <a:chOff x="2616943" y="2227529"/>
            <a:chExt cx="1266902" cy="346425"/>
          </a:xfrm>
        </p:grpSpPr>
        <p:cxnSp>
          <p:nvCxnSpPr>
            <p:cNvPr id="52" name="Gerade Verbindung mit Pfeil 51"/>
            <p:cNvCxnSpPr>
              <a:stCxn id="53" idx="3"/>
            </p:cNvCxnSpPr>
            <p:nvPr/>
          </p:nvCxnSpPr>
          <p:spPr bwMode="auto">
            <a:xfrm>
              <a:off x="2734638" y="2295430"/>
              <a:ext cx="1149207" cy="278524"/>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53" name="Rechteck 52"/>
            <p:cNvSpPr/>
            <p:nvPr/>
          </p:nvSpPr>
          <p:spPr>
            <a:xfrm>
              <a:off x="2616943" y="2227529"/>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59" name="Gruppieren 58"/>
          <p:cNvGrpSpPr/>
          <p:nvPr/>
        </p:nvGrpSpPr>
        <p:grpSpPr>
          <a:xfrm>
            <a:off x="2936933" y="3310297"/>
            <a:ext cx="1432743" cy="688279"/>
            <a:chOff x="1982885" y="2940328"/>
            <a:chExt cx="2073067" cy="626737"/>
          </a:xfrm>
        </p:grpSpPr>
        <p:sp>
          <p:nvSpPr>
            <p:cNvPr id="60" name="Rechteck 59"/>
            <p:cNvSpPr/>
            <p:nvPr/>
          </p:nvSpPr>
          <p:spPr>
            <a:xfrm>
              <a:off x="1982885" y="2940328"/>
              <a:ext cx="2073067" cy="346080"/>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README Datei</a:t>
              </a:r>
            </a:p>
          </p:txBody>
        </p:sp>
        <p:sp>
          <p:nvSpPr>
            <p:cNvPr id="61" name="Rechteck 60"/>
            <p:cNvSpPr/>
            <p:nvPr/>
          </p:nvSpPr>
          <p:spPr>
            <a:xfrm>
              <a:off x="1982885" y="3286408"/>
              <a:ext cx="2073067" cy="280657"/>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Editor</a:t>
              </a:r>
            </a:p>
          </p:txBody>
        </p:sp>
      </p:grpSp>
      <p:grpSp>
        <p:nvGrpSpPr>
          <p:cNvPr id="62" name="Gruppieren 61"/>
          <p:cNvGrpSpPr/>
          <p:nvPr/>
        </p:nvGrpSpPr>
        <p:grpSpPr>
          <a:xfrm>
            <a:off x="4344684" y="3949490"/>
            <a:ext cx="684893" cy="795209"/>
            <a:chOff x="3061929" y="2219694"/>
            <a:chExt cx="684893" cy="795209"/>
          </a:xfrm>
        </p:grpSpPr>
        <p:cxnSp>
          <p:nvCxnSpPr>
            <p:cNvPr id="63" name="Gerade Verbindung mit Pfeil 62"/>
            <p:cNvCxnSpPr>
              <a:stCxn id="64" idx="2"/>
            </p:cNvCxnSpPr>
            <p:nvPr/>
          </p:nvCxnSpPr>
          <p:spPr bwMode="auto">
            <a:xfrm>
              <a:off x="3120777" y="2355496"/>
              <a:ext cx="626045" cy="659407"/>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64" name="Rechteck 63"/>
            <p:cNvSpPr/>
            <p:nvPr/>
          </p:nvSpPr>
          <p:spPr>
            <a:xfrm>
              <a:off x="3061929" y="2219694"/>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sp>
        <p:nvSpPr>
          <p:cNvPr id="70" name="Textfeld 69"/>
          <p:cNvSpPr txBox="1"/>
          <p:nvPr/>
        </p:nvSpPr>
        <p:spPr>
          <a:xfrm>
            <a:off x="8728022" y="5871676"/>
            <a:ext cx="242374" cy="338554"/>
          </a:xfrm>
          <a:prstGeom prst="rect">
            <a:avLst/>
          </a:prstGeom>
          <a:noFill/>
        </p:spPr>
        <p:txBody>
          <a:bodyPr wrap="none" rtlCol="0">
            <a:spAutoFit/>
          </a:bodyPr>
          <a:lstStyle/>
          <a:p>
            <a:pPr algn="l">
              <a:spcBef>
                <a:spcPts val="0"/>
              </a:spcBef>
            </a:pPr>
            <a:r>
              <a:rPr lang="de-DE" sz="1600" dirty="0">
                <a:solidFill>
                  <a:schemeClr val="tx1"/>
                </a:solidFill>
                <a:latin typeface="+mn-lt"/>
              </a:rPr>
              <a:t>t</a:t>
            </a:r>
          </a:p>
        </p:txBody>
      </p:sp>
      <p:sp>
        <p:nvSpPr>
          <p:cNvPr id="71" name="Wolke 70"/>
          <p:cNvSpPr/>
          <p:nvPr/>
        </p:nvSpPr>
        <p:spPr>
          <a:xfrm>
            <a:off x="6189144" y="1423832"/>
            <a:ext cx="2845272" cy="4263997"/>
          </a:xfrm>
          <a:prstGeom prst="cloud">
            <a:avLst/>
          </a:prstGeom>
          <a:solidFill>
            <a:schemeClr val="bg1">
              <a:lumMod val="85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b">
            <a:noAutofit/>
          </a:bodyPr>
          <a:lstStyle/>
          <a:p>
            <a:pPr algn="r"/>
            <a:r>
              <a:rPr lang="de-DE" b="1" dirty="0"/>
              <a:t>An Kunden </a:t>
            </a:r>
            <a:br>
              <a:rPr lang="de-DE" b="1" dirty="0"/>
            </a:br>
            <a:r>
              <a:rPr lang="de-DE" b="1" dirty="0"/>
              <a:t>zur Verfügung </a:t>
            </a:r>
            <a:br>
              <a:rPr lang="de-DE" b="1" dirty="0"/>
            </a:br>
            <a:r>
              <a:rPr lang="de-DE" b="1" dirty="0"/>
              <a:t>gestellt</a:t>
            </a:r>
          </a:p>
        </p:txBody>
      </p:sp>
      <p:grpSp>
        <p:nvGrpSpPr>
          <p:cNvPr id="76" name="Gruppieren 75"/>
          <p:cNvGrpSpPr/>
          <p:nvPr/>
        </p:nvGrpSpPr>
        <p:grpSpPr>
          <a:xfrm>
            <a:off x="2805883" y="1473470"/>
            <a:ext cx="1622271" cy="633885"/>
            <a:chOff x="1982885" y="2940328"/>
            <a:chExt cx="2073067" cy="626737"/>
          </a:xfrm>
        </p:grpSpPr>
        <p:sp>
          <p:nvSpPr>
            <p:cNvPr id="77" name="Rechteck 76"/>
            <p:cNvSpPr/>
            <p:nvPr/>
          </p:nvSpPr>
          <p:spPr>
            <a:xfrm>
              <a:off x="1982885" y="2940328"/>
              <a:ext cx="2073067" cy="346080"/>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Datenbank Modell</a:t>
              </a:r>
            </a:p>
          </p:txBody>
        </p:sp>
        <p:sp>
          <p:nvSpPr>
            <p:cNvPr id="78" name="Rechteck 77"/>
            <p:cNvSpPr/>
            <p:nvPr/>
          </p:nvSpPr>
          <p:spPr>
            <a:xfrm>
              <a:off x="1982885" y="3286408"/>
              <a:ext cx="2073067" cy="280657"/>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CADENAS</a:t>
              </a:r>
            </a:p>
          </p:txBody>
        </p:sp>
      </p:grpSp>
      <p:grpSp>
        <p:nvGrpSpPr>
          <p:cNvPr id="79" name="Gruppieren 78"/>
          <p:cNvGrpSpPr/>
          <p:nvPr/>
        </p:nvGrpSpPr>
        <p:grpSpPr>
          <a:xfrm>
            <a:off x="2809455" y="2126467"/>
            <a:ext cx="117695" cy="2305917"/>
            <a:chOff x="3130283" y="82886"/>
            <a:chExt cx="117695" cy="2305917"/>
          </a:xfrm>
        </p:grpSpPr>
        <p:cxnSp>
          <p:nvCxnSpPr>
            <p:cNvPr id="80" name="Gerade Verbindung mit Pfeil 79"/>
            <p:cNvCxnSpPr>
              <a:stCxn id="81" idx="0"/>
            </p:cNvCxnSpPr>
            <p:nvPr/>
          </p:nvCxnSpPr>
          <p:spPr bwMode="auto">
            <a:xfrm flipH="1" flipV="1">
              <a:off x="3176717" y="82886"/>
              <a:ext cx="12414" cy="2170115"/>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81" name="Rechteck 80"/>
            <p:cNvSpPr/>
            <p:nvPr/>
          </p:nvSpPr>
          <p:spPr>
            <a:xfrm>
              <a:off x="3130283" y="2253001"/>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96" name="Gruppieren 95"/>
          <p:cNvGrpSpPr/>
          <p:nvPr/>
        </p:nvGrpSpPr>
        <p:grpSpPr>
          <a:xfrm>
            <a:off x="3023190" y="2126467"/>
            <a:ext cx="117695" cy="1182522"/>
            <a:chOff x="3083869" y="169553"/>
            <a:chExt cx="117695" cy="1182522"/>
          </a:xfrm>
        </p:grpSpPr>
        <p:cxnSp>
          <p:nvCxnSpPr>
            <p:cNvPr id="97" name="Gerade Verbindung mit Pfeil 96"/>
            <p:cNvCxnSpPr/>
            <p:nvPr/>
          </p:nvCxnSpPr>
          <p:spPr bwMode="auto">
            <a:xfrm flipV="1">
              <a:off x="3130124" y="169553"/>
              <a:ext cx="0" cy="1042610"/>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98" name="Rechteck 97"/>
            <p:cNvSpPr/>
            <p:nvPr/>
          </p:nvSpPr>
          <p:spPr>
            <a:xfrm>
              <a:off x="3083869" y="1216273"/>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cxnSp>
        <p:nvCxnSpPr>
          <p:cNvPr id="105" name="Gerader Verbinder 104"/>
          <p:cNvCxnSpPr/>
          <p:nvPr/>
        </p:nvCxnSpPr>
        <p:spPr bwMode="auto">
          <a:xfrm flipH="1">
            <a:off x="4734961" y="1309342"/>
            <a:ext cx="9053" cy="5036683"/>
          </a:xfrm>
          <a:prstGeom prst="line">
            <a:avLst/>
          </a:prstGeom>
          <a:solidFill>
            <a:srgbClr val="6699FF"/>
          </a:solidFill>
          <a:ln w="19050" cap="flat" cmpd="sng" algn="ctr">
            <a:solidFill>
              <a:schemeClr val="tx1"/>
            </a:solidFill>
            <a:prstDash val="solid"/>
            <a:round/>
            <a:headEnd type="none" w="med" len="med"/>
            <a:tailEnd type="none" w="med" len="med"/>
          </a:ln>
          <a:effectLst/>
        </p:spPr>
      </p:cxnSp>
      <p:cxnSp>
        <p:nvCxnSpPr>
          <p:cNvPr id="110" name="Gerader Verbinder 109"/>
          <p:cNvCxnSpPr/>
          <p:nvPr/>
        </p:nvCxnSpPr>
        <p:spPr bwMode="auto">
          <a:xfrm>
            <a:off x="4428154" y="1473470"/>
            <a:ext cx="2741555" cy="0"/>
          </a:xfrm>
          <a:prstGeom prst="line">
            <a:avLst/>
          </a:prstGeom>
          <a:solidFill>
            <a:srgbClr val="6699FF"/>
          </a:solidFill>
          <a:ln w="28575" cap="flat" cmpd="sng" algn="ctr">
            <a:solidFill>
              <a:srgbClr val="00B0F0"/>
            </a:solidFill>
            <a:prstDash val="solid"/>
            <a:round/>
            <a:headEnd type="none" w="med" len="med"/>
            <a:tailEnd type="none" w="med" len="med"/>
          </a:ln>
          <a:effectLst/>
        </p:spPr>
      </p:cxnSp>
      <p:sp>
        <p:nvSpPr>
          <p:cNvPr id="112" name="Pfeil nach links 111"/>
          <p:cNvSpPr/>
          <p:nvPr/>
        </p:nvSpPr>
        <p:spPr>
          <a:xfrm>
            <a:off x="2710333" y="5924894"/>
            <a:ext cx="1974159" cy="397224"/>
          </a:xfrm>
          <a:prstGeom prst="leftArrow">
            <a:avLst>
              <a:gd name="adj1" fmla="val 79455"/>
              <a:gd name="adj2" fmla="val 50000"/>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de-DE" sz="1400" dirty="0"/>
              <a:t>Generisch</a:t>
            </a:r>
          </a:p>
        </p:txBody>
      </p:sp>
      <p:sp>
        <p:nvSpPr>
          <p:cNvPr id="114" name="Pfeil nach rechts 113"/>
          <p:cNvSpPr/>
          <p:nvPr/>
        </p:nvSpPr>
        <p:spPr>
          <a:xfrm>
            <a:off x="4794483" y="5924894"/>
            <a:ext cx="2022776" cy="421132"/>
          </a:xfrm>
          <a:prstGeom prst="rightArrow">
            <a:avLst>
              <a:gd name="adj1" fmla="val 80066"/>
              <a:gd name="adj2" fmla="val 50000"/>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de-DE" sz="1400" dirty="0"/>
              <a:t>Auftragsspezifisch</a:t>
            </a:r>
          </a:p>
        </p:txBody>
      </p:sp>
      <p:grpSp>
        <p:nvGrpSpPr>
          <p:cNvPr id="55" name="Gruppieren 54"/>
          <p:cNvGrpSpPr/>
          <p:nvPr/>
        </p:nvGrpSpPr>
        <p:grpSpPr>
          <a:xfrm>
            <a:off x="4912057" y="4749424"/>
            <a:ext cx="2163555" cy="682655"/>
            <a:chOff x="1982885" y="2940328"/>
            <a:chExt cx="2073067" cy="626737"/>
          </a:xfrm>
        </p:grpSpPr>
        <p:sp>
          <p:nvSpPr>
            <p:cNvPr id="56" name="Rechteck 55"/>
            <p:cNvSpPr/>
            <p:nvPr/>
          </p:nvSpPr>
          <p:spPr>
            <a:xfrm>
              <a:off x="1982885" y="2940328"/>
              <a:ext cx="2073067" cy="346080"/>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Simulationsfähiges Modell </a:t>
              </a:r>
            </a:p>
          </p:txBody>
        </p:sp>
        <p:sp>
          <p:nvSpPr>
            <p:cNvPr id="57" name="Rechteck 56"/>
            <p:cNvSpPr/>
            <p:nvPr/>
          </p:nvSpPr>
          <p:spPr>
            <a:xfrm>
              <a:off x="1982885" y="3286408"/>
              <a:ext cx="2073067" cy="280657"/>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de-DE" sz="1400" dirty="0"/>
                <a:t>FTP Server</a:t>
              </a:r>
            </a:p>
          </p:txBody>
        </p:sp>
      </p:grpSp>
      <p:sp>
        <p:nvSpPr>
          <p:cNvPr id="119" name="Rechteck 118"/>
          <p:cNvSpPr/>
          <p:nvPr/>
        </p:nvSpPr>
        <p:spPr>
          <a:xfrm>
            <a:off x="1553305" y="4314743"/>
            <a:ext cx="451236" cy="974809"/>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20" name="Rechteck 119"/>
          <p:cNvSpPr/>
          <p:nvPr/>
        </p:nvSpPr>
        <p:spPr>
          <a:xfrm>
            <a:off x="2598052" y="1393553"/>
            <a:ext cx="737657" cy="823342"/>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125" name="Legende mit Linie 1 124"/>
          <p:cNvSpPr/>
          <p:nvPr/>
        </p:nvSpPr>
        <p:spPr>
          <a:xfrm>
            <a:off x="2111154" y="1528891"/>
            <a:ext cx="260169" cy="318675"/>
          </a:xfrm>
          <a:prstGeom prst="borderCallout1">
            <a:avLst>
              <a:gd name="adj1" fmla="val 55636"/>
              <a:gd name="adj2" fmla="val 99413"/>
              <a:gd name="adj3" fmla="val 92403"/>
              <a:gd name="adj4" fmla="val 189605"/>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B</a:t>
            </a:r>
          </a:p>
        </p:txBody>
      </p:sp>
      <p:sp>
        <p:nvSpPr>
          <p:cNvPr id="126" name="Legende mit Linie 1 125"/>
          <p:cNvSpPr/>
          <p:nvPr/>
        </p:nvSpPr>
        <p:spPr>
          <a:xfrm>
            <a:off x="1039675" y="4603719"/>
            <a:ext cx="260169" cy="318675"/>
          </a:xfrm>
          <a:prstGeom prst="borderCallout1">
            <a:avLst>
              <a:gd name="adj1" fmla="val 55636"/>
              <a:gd name="adj2" fmla="val 99413"/>
              <a:gd name="adj3" fmla="val 92403"/>
              <a:gd name="adj4" fmla="val 189605"/>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1400" dirty="0"/>
              <a:t>A</a:t>
            </a:r>
          </a:p>
        </p:txBody>
      </p:sp>
      <p:grpSp>
        <p:nvGrpSpPr>
          <p:cNvPr id="137" name="Gruppieren 136"/>
          <p:cNvGrpSpPr/>
          <p:nvPr/>
        </p:nvGrpSpPr>
        <p:grpSpPr>
          <a:xfrm>
            <a:off x="1402571" y="3552795"/>
            <a:ext cx="307482" cy="526027"/>
            <a:chOff x="987056" y="3632233"/>
            <a:chExt cx="307482" cy="526027"/>
          </a:xfrm>
        </p:grpSpPr>
        <p:grpSp>
          <p:nvGrpSpPr>
            <p:cNvPr id="135" name="Gruppieren 134"/>
            <p:cNvGrpSpPr/>
            <p:nvPr/>
          </p:nvGrpSpPr>
          <p:grpSpPr>
            <a:xfrm rot="10369154">
              <a:off x="987056" y="3700003"/>
              <a:ext cx="307482" cy="458257"/>
              <a:chOff x="489831" y="3622855"/>
              <a:chExt cx="307482" cy="458257"/>
            </a:xfrm>
          </p:grpSpPr>
          <p:sp>
            <p:nvSpPr>
              <p:cNvPr id="133" name="Ellipse 132"/>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34" name="Bogen 133"/>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136" name="Cube 135"/>
            <p:cNvSpPr/>
            <p:nvPr/>
          </p:nvSpPr>
          <p:spPr>
            <a:xfrm>
              <a:off x="1025321" y="3632233"/>
              <a:ext cx="245201" cy="233152"/>
            </a:xfrm>
            <a:prstGeom prst="cube">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144" name="Gruppieren 143"/>
          <p:cNvGrpSpPr/>
          <p:nvPr/>
        </p:nvGrpSpPr>
        <p:grpSpPr>
          <a:xfrm>
            <a:off x="3177538" y="2403592"/>
            <a:ext cx="307482" cy="627519"/>
            <a:chOff x="2935335" y="3405923"/>
            <a:chExt cx="307482" cy="627519"/>
          </a:xfrm>
        </p:grpSpPr>
        <p:grpSp>
          <p:nvGrpSpPr>
            <p:cNvPr id="139" name="Gruppieren 138"/>
            <p:cNvGrpSpPr/>
            <p:nvPr/>
          </p:nvGrpSpPr>
          <p:grpSpPr>
            <a:xfrm rot="10369154">
              <a:off x="2935335" y="3575185"/>
              <a:ext cx="307482" cy="458257"/>
              <a:chOff x="489831" y="3622855"/>
              <a:chExt cx="307482" cy="458257"/>
            </a:xfrm>
          </p:grpSpPr>
          <p:sp>
            <p:nvSpPr>
              <p:cNvPr id="141" name="Ellipse 140"/>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42" name="Bogen 141"/>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143" name="Flussdiagramm: Mehrere Dokumente 142"/>
            <p:cNvSpPr/>
            <p:nvPr/>
          </p:nvSpPr>
          <p:spPr>
            <a:xfrm>
              <a:off x="2970294" y="3405923"/>
              <a:ext cx="259862" cy="322989"/>
            </a:xfrm>
            <a:prstGeom prst="flowChartMultidocument">
              <a:avLst/>
            </a:prstGeom>
            <a:ln w="3175"/>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159" name="Gruppieren 158"/>
          <p:cNvGrpSpPr/>
          <p:nvPr/>
        </p:nvGrpSpPr>
        <p:grpSpPr>
          <a:xfrm>
            <a:off x="5532012" y="1172046"/>
            <a:ext cx="3576528" cy="2612400"/>
            <a:chOff x="5499779" y="1214824"/>
            <a:chExt cx="3576528" cy="2612400"/>
          </a:xfrm>
        </p:grpSpPr>
        <p:sp>
          <p:nvSpPr>
            <p:cNvPr id="11" name="Rechteck 10"/>
            <p:cNvSpPr/>
            <p:nvPr/>
          </p:nvSpPr>
          <p:spPr>
            <a:xfrm>
              <a:off x="5499779" y="1214824"/>
              <a:ext cx="3528091" cy="2612400"/>
            </a:xfrm>
            <a:prstGeom prst="rect">
              <a:avLst/>
            </a:prstGeom>
            <a:solidFill>
              <a:schemeClr val="bg1"/>
            </a:solidFill>
            <a:ln w="19050">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t">
              <a:noAutofit/>
            </a:bodyPr>
            <a:lstStyle/>
            <a:p>
              <a:pPr algn="l"/>
              <a:r>
                <a:rPr lang="de-DE" sz="1600" dirty="0"/>
                <a:t>Legende:</a:t>
              </a:r>
            </a:p>
          </p:txBody>
        </p:sp>
        <p:sp>
          <p:nvSpPr>
            <p:cNvPr id="8" name="Rechteck 7"/>
            <p:cNvSpPr/>
            <p:nvPr/>
          </p:nvSpPr>
          <p:spPr>
            <a:xfrm>
              <a:off x="7304551" y="1577199"/>
              <a:ext cx="488888" cy="209069"/>
            </a:xfrm>
            <a:prstGeom prst="rect">
              <a:avLst/>
            </a:prstGeom>
            <a:ln>
              <a:solidFill>
                <a:srgbClr val="00B0F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dirty="0"/>
            </a:p>
          </p:txBody>
        </p:sp>
        <p:sp>
          <p:nvSpPr>
            <p:cNvPr id="12" name="Textfeld 11"/>
            <p:cNvSpPr txBox="1"/>
            <p:nvPr/>
          </p:nvSpPr>
          <p:spPr>
            <a:xfrm>
              <a:off x="7834181" y="1534341"/>
              <a:ext cx="980718" cy="307777"/>
            </a:xfrm>
            <a:prstGeom prst="rect">
              <a:avLst/>
            </a:prstGeom>
            <a:noFill/>
          </p:spPr>
          <p:txBody>
            <a:bodyPr wrap="none" rtlCol="0">
              <a:spAutoFit/>
            </a:bodyPr>
            <a:lstStyle/>
            <a:p>
              <a:pPr algn="l">
                <a:spcBef>
                  <a:spcPts val="0"/>
                </a:spcBef>
              </a:pPr>
              <a:r>
                <a:rPr lang="de-DE" sz="1400" dirty="0">
                  <a:solidFill>
                    <a:schemeClr val="tx1"/>
                  </a:solidFill>
                  <a:latin typeface="+mn-lt"/>
                </a:rPr>
                <a:t>Teilmodell</a:t>
              </a:r>
            </a:p>
          </p:txBody>
        </p:sp>
        <p:sp>
          <p:nvSpPr>
            <p:cNvPr id="13" name="Rechteck 12"/>
            <p:cNvSpPr/>
            <p:nvPr/>
          </p:nvSpPr>
          <p:spPr>
            <a:xfrm>
              <a:off x="7308126" y="1943825"/>
              <a:ext cx="488888" cy="209069"/>
            </a:xfrm>
            <a:prstGeom prst="rect">
              <a:avLst/>
            </a:prstGeom>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dirty="0"/>
            </a:p>
          </p:txBody>
        </p:sp>
        <p:sp>
          <p:nvSpPr>
            <p:cNvPr id="14" name="Textfeld 13"/>
            <p:cNvSpPr txBox="1"/>
            <p:nvPr/>
          </p:nvSpPr>
          <p:spPr>
            <a:xfrm>
              <a:off x="7882696" y="1889923"/>
              <a:ext cx="782587" cy="307777"/>
            </a:xfrm>
            <a:prstGeom prst="rect">
              <a:avLst/>
            </a:prstGeom>
            <a:noFill/>
          </p:spPr>
          <p:txBody>
            <a:bodyPr wrap="none" rtlCol="0">
              <a:spAutoFit/>
            </a:bodyPr>
            <a:lstStyle/>
            <a:p>
              <a:pPr algn="l">
                <a:spcBef>
                  <a:spcPts val="0"/>
                </a:spcBef>
              </a:pPr>
              <a:r>
                <a:rPr lang="de-DE" sz="1400" dirty="0">
                  <a:solidFill>
                    <a:schemeClr val="tx1"/>
                  </a:solidFill>
                  <a:latin typeface="+mn-lt"/>
                </a:rPr>
                <a:t>System</a:t>
              </a:r>
            </a:p>
          </p:txBody>
        </p:sp>
        <p:grpSp>
          <p:nvGrpSpPr>
            <p:cNvPr id="35" name="Gruppieren 34"/>
            <p:cNvGrpSpPr/>
            <p:nvPr/>
          </p:nvGrpSpPr>
          <p:grpSpPr>
            <a:xfrm>
              <a:off x="7374287" y="2343401"/>
              <a:ext cx="419152" cy="135802"/>
              <a:chOff x="3107085" y="2253253"/>
              <a:chExt cx="419152" cy="135802"/>
            </a:xfrm>
          </p:grpSpPr>
          <p:cxnSp>
            <p:nvCxnSpPr>
              <p:cNvPr id="36" name="Gerade Verbindung mit Pfeil 35"/>
              <p:cNvCxnSpPr/>
              <p:nvPr/>
            </p:nvCxnSpPr>
            <p:spPr bwMode="auto">
              <a:xfrm>
                <a:off x="3224780" y="2321154"/>
                <a:ext cx="301457" cy="0"/>
              </a:xfrm>
              <a:prstGeom prst="straightConnector1">
                <a:avLst/>
              </a:prstGeom>
              <a:solidFill>
                <a:srgbClr val="6699FF"/>
              </a:solidFill>
              <a:ln w="19050" cap="flat" cmpd="sng" algn="ctr">
                <a:solidFill>
                  <a:schemeClr val="tx1"/>
                </a:solidFill>
                <a:prstDash val="solid"/>
                <a:round/>
                <a:headEnd type="none" w="med" len="med"/>
                <a:tailEnd type="triangle"/>
              </a:ln>
              <a:effectLst/>
            </p:spPr>
          </p:cxnSp>
          <p:sp>
            <p:nvSpPr>
              <p:cNvPr id="37" name="Rechteck 36"/>
              <p:cNvSpPr/>
              <p:nvPr/>
            </p:nvSpPr>
            <p:spPr>
              <a:xfrm>
                <a:off x="3107085" y="2253253"/>
                <a:ext cx="117695" cy="135802"/>
              </a:xfrm>
              <a:prstGeom prst="rect">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sp>
          <p:nvSpPr>
            <p:cNvPr id="39" name="Textfeld 38"/>
            <p:cNvSpPr txBox="1"/>
            <p:nvPr/>
          </p:nvSpPr>
          <p:spPr>
            <a:xfrm>
              <a:off x="7882695" y="2196210"/>
              <a:ext cx="1079142" cy="523220"/>
            </a:xfrm>
            <a:prstGeom prst="rect">
              <a:avLst/>
            </a:prstGeom>
            <a:noFill/>
          </p:spPr>
          <p:txBody>
            <a:bodyPr wrap="none" rtlCol="0">
              <a:spAutoFit/>
            </a:bodyPr>
            <a:lstStyle/>
            <a:p>
              <a:pPr algn="l">
                <a:spcBef>
                  <a:spcPts val="0"/>
                </a:spcBef>
              </a:pPr>
              <a:r>
                <a:rPr lang="de-DE" sz="1400" dirty="0">
                  <a:solidFill>
                    <a:schemeClr val="tx1"/>
                  </a:solidFill>
                  <a:latin typeface="+mn-lt"/>
                </a:rPr>
                <a:t>Information</a:t>
              </a:r>
              <a:br>
                <a:rPr lang="de-DE" sz="1400" dirty="0">
                  <a:solidFill>
                    <a:schemeClr val="tx1"/>
                  </a:solidFill>
                  <a:latin typeface="+mn-lt"/>
                </a:rPr>
              </a:br>
              <a:r>
                <a:rPr lang="de-DE" sz="1400" dirty="0">
                  <a:solidFill>
                    <a:schemeClr val="tx1"/>
                  </a:solidFill>
                  <a:latin typeface="+mn-lt"/>
                </a:rPr>
                <a:t>Pull</a:t>
              </a:r>
            </a:p>
          </p:txBody>
        </p:sp>
        <p:sp>
          <p:nvSpPr>
            <p:cNvPr id="74" name="Wolke 73"/>
            <p:cNvSpPr/>
            <p:nvPr/>
          </p:nvSpPr>
          <p:spPr>
            <a:xfrm>
              <a:off x="7374287" y="2820457"/>
              <a:ext cx="351990" cy="227783"/>
            </a:xfrm>
            <a:prstGeom prst="cloud">
              <a:avLst/>
            </a:prstGeom>
            <a:solidFill>
              <a:schemeClr val="bg1">
                <a:lumMod val="85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75" name="Textfeld 74"/>
            <p:cNvSpPr txBox="1"/>
            <p:nvPr/>
          </p:nvSpPr>
          <p:spPr>
            <a:xfrm>
              <a:off x="7846483" y="2650030"/>
              <a:ext cx="1229824" cy="523220"/>
            </a:xfrm>
            <a:prstGeom prst="rect">
              <a:avLst/>
            </a:prstGeom>
            <a:noFill/>
          </p:spPr>
          <p:txBody>
            <a:bodyPr wrap="none" rtlCol="0">
              <a:spAutoFit/>
            </a:bodyPr>
            <a:lstStyle/>
            <a:p>
              <a:pPr algn="l">
                <a:spcBef>
                  <a:spcPts val="0"/>
                </a:spcBef>
              </a:pPr>
              <a:r>
                <a:rPr lang="de-DE" sz="1400" dirty="0">
                  <a:solidFill>
                    <a:schemeClr val="tx1"/>
                  </a:solidFill>
                  <a:latin typeface="+mn-lt"/>
                </a:rPr>
                <a:t>Out </a:t>
              </a:r>
              <a:r>
                <a:rPr lang="de-DE" sz="1400" dirty="0" err="1">
                  <a:solidFill>
                    <a:schemeClr val="tx1"/>
                  </a:solidFill>
                  <a:latin typeface="+mn-lt"/>
                </a:rPr>
                <a:t>of</a:t>
              </a:r>
              <a:r>
                <a:rPr lang="de-DE" sz="1400" dirty="0">
                  <a:solidFill>
                    <a:schemeClr val="tx1"/>
                  </a:solidFill>
                  <a:latin typeface="+mn-lt"/>
                </a:rPr>
                <a:t> </a:t>
              </a:r>
              <a:r>
                <a:rPr lang="de-DE" sz="1400" dirty="0" err="1">
                  <a:solidFill>
                    <a:schemeClr val="tx1"/>
                  </a:solidFill>
                  <a:latin typeface="+mn-lt"/>
                </a:rPr>
                <a:t>Scope</a:t>
              </a:r>
              <a:br>
                <a:rPr lang="de-DE" sz="1400" dirty="0">
                  <a:solidFill>
                    <a:schemeClr val="tx1"/>
                  </a:solidFill>
                  <a:latin typeface="+mn-lt"/>
                </a:rPr>
              </a:br>
              <a:r>
                <a:rPr lang="de-DE" sz="1400" dirty="0">
                  <a:solidFill>
                    <a:schemeClr val="tx1"/>
                  </a:solidFill>
                  <a:latin typeface="+mn-lt"/>
                </a:rPr>
                <a:t>Cloud</a:t>
              </a:r>
            </a:p>
          </p:txBody>
        </p:sp>
        <p:sp>
          <p:nvSpPr>
            <p:cNvPr id="127" name="Legende mit Linie 1 126"/>
            <p:cNvSpPr/>
            <p:nvPr/>
          </p:nvSpPr>
          <p:spPr>
            <a:xfrm>
              <a:off x="7359831" y="3313558"/>
              <a:ext cx="260169" cy="318675"/>
            </a:xfrm>
            <a:prstGeom prst="borderCallout1">
              <a:avLst>
                <a:gd name="adj1" fmla="val 55636"/>
                <a:gd name="adj2" fmla="val 99413"/>
                <a:gd name="adj3" fmla="val 58311"/>
                <a:gd name="adj4" fmla="val 168726"/>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400" dirty="0"/>
            </a:p>
          </p:txBody>
        </p:sp>
        <p:sp>
          <p:nvSpPr>
            <p:cNvPr id="128" name="Textfeld 127"/>
            <p:cNvSpPr txBox="1"/>
            <p:nvPr/>
          </p:nvSpPr>
          <p:spPr>
            <a:xfrm>
              <a:off x="7846483" y="3326739"/>
              <a:ext cx="1090107" cy="307777"/>
            </a:xfrm>
            <a:prstGeom prst="rect">
              <a:avLst/>
            </a:prstGeom>
            <a:noFill/>
          </p:spPr>
          <p:txBody>
            <a:bodyPr wrap="none" rtlCol="0">
              <a:spAutoFit/>
            </a:bodyPr>
            <a:lstStyle/>
            <a:p>
              <a:pPr algn="l">
                <a:spcBef>
                  <a:spcPts val="0"/>
                </a:spcBef>
              </a:pPr>
              <a:r>
                <a:rPr lang="de-DE" sz="1400" dirty="0">
                  <a:solidFill>
                    <a:schemeClr val="tx1"/>
                  </a:solidFill>
                  <a:latin typeface="+mn-lt"/>
                </a:rPr>
                <a:t>Focus Area</a:t>
              </a:r>
            </a:p>
          </p:txBody>
        </p:sp>
        <p:grpSp>
          <p:nvGrpSpPr>
            <p:cNvPr id="147" name="Gruppieren 146"/>
            <p:cNvGrpSpPr/>
            <p:nvPr/>
          </p:nvGrpSpPr>
          <p:grpSpPr>
            <a:xfrm>
              <a:off x="5749840" y="1654561"/>
              <a:ext cx="307482" cy="627519"/>
              <a:chOff x="2935335" y="3405923"/>
              <a:chExt cx="307482" cy="627519"/>
            </a:xfrm>
          </p:grpSpPr>
          <p:grpSp>
            <p:nvGrpSpPr>
              <p:cNvPr id="148" name="Gruppieren 147"/>
              <p:cNvGrpSpPr/>
              <p:nvPr/>
            </p:nvGrpSpPr>
            <p:grpSpPr>
              <a:xfrm rot="10369154">
                <a:off x="2935335" y="3575185"/>
                <a:ext cx="307482" cy="458257"/>
                <a:chOff x="489831" y="3622855"/>
                <a:chExt cx="307482" cy="458257"/>
              </a:xfrm>
            </p:grpSpPr>
            <p:sp>
              <p:nvSpPr>
                <p:cNvPr id="150" name="Ellipse 149"/>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51" name="Bogen 150"/>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149" name="Flussdiagramm: Mehrere Dokumente 148"/>
              <p:cNvSpPr/>
              <p:nvPr/>
            </p:nvSpPr>
            <p:spPr>
              <a:xfrm>
                <a:off x="2970294" y="3405923"/>
                <a:ext cx="259862" cy="322989"/>
              </a:xfrm>
              <a:prstGeom prst="flowChartMultidocument">
                <a:avLst/>
              </a:prstGeom>
              <a:ln w="3175"/>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grpSp>
          <p:nvGrpSpPr>
            <p:cNvPr id="152" name="Gruppieren 151"/>
            <p:cNvGrpSpPr/>
            <p:nvPr/>
          </p:nvGrpSpPr>
          <p:grpSpPr>
            <a:xfrm>
              <a:off x="5768421" y="2810728"/>
              <a:ext cx="307482" cy="526027"/>
              <a:chOff x="987056" y="3632233"/>
              <a:chExt cx="307482" cy="526027"/>
            </a:xfrm>
          </p:grpSpPr>
          <p:grpSp>
            <p:nvGrpSpPr>
              <p:cNvPr id="153" name="Gruppieren 152"/>
              <p:cNvGrpSpPr/>
              <p:nvPr/>
            </p:nvGrpSpPr>
            <p:grpSpPr>
              <a:xfrm rot="10369154">
                <a:off x="987056" y="3700003"/>
                <a:ext cx="307482" cy="458257"/>
                <a:chOff x="489831" y="3622855"/>
                <a:chExt cx="307482" cy="458257"/>
              </a:xfrm>
            </p:grpSpPr>
            <p:sp>
              <p:nvSpPr>
                <p:cNvPr id="155" name="Ellipse 154"/>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56" name="Bogen 155"/>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154" name="Cube 153"/>
              <p:cNvSpPr/>
              <p:nvPr/>
            </p:nvSpPr>
            <p:spPr>
              <a:xfrm>
                <a:off x="1025321" y="3632233"/>
                <a:ext cx="245201" cy="233152"/>
              </a:xfrm>
              <a:prstGeom prst="cube">
                <a:avLst/>
              </a:prstGeom>
              <a:solidFill>
                <a:srgbClr val="FFFF00"/>
              </a:solidFill>
              <a:ln>
                <a:solidFill>
                  <a:srgbClr val="FFC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sp>
          <p:nvSpPr>
            <p:cNvPr id="157" name="Textfeld 156"/>
            <p:cNvSpPr txBox="1"/>
            <p:nvPr/>
          </p:nvSpPr>
          <p:spPr>
            <a:xfrm>
              <a:off x="6078791" y="1725194"/>
              <a:ext cx="1149674" cy="523220"/>
            </a:xfrm>
            <a:prstGeom prst="rect">
              <a:avLst/>
            </a:prstGeom>
            <a:noFill/>
          </p:spPr>
          <p:txBody>
            <a:bodyPr wrap="none" rtlCol="0">
              <a:spAutoFit/>
            </a:bodyPr>
            <a:lstStyle/>
            <a:p>
              <a:pPr algn="l">
                <a:spcBef>
                  <a:spcPts val="0"/>
                </a:spcBef>
              </a:pPr>
              <a:r>
                <a:rPr lang="de-DE" sz="1400" dirty="0">
                  <a:solidFill>
                    <a:schemeClr val="tx1"/>
                  </a:solidFill>
                  <a:latin typeface="+mn-lt"/>
                </a:rPr>
                <a:t>Manuelle</a:t>
              </a:r>
              <a:br>
                <a:rPr lang="de-DE" sz="1400" dirty="0">
                  <a:solidFill>
                    <a:schemeClr val="tx1"/>
                  </a:solidFill>
                  <a:latin typeface="+mn-lt"/>
                </a:rPr>
              </a:br>
              <a:r>
                <a:rPr lang="de-DE" sz="1400" dirty="0">
                  <a:solidFill>
                    <a:schemeClr val="tx1"/>
                  </a:solidFill>
                  <a:latin typeface="+mn-lt"/>
                </a:rPr>
                <a:t>Datenpflege</a:t>
              </a:r>
            </a:p>
          </p:txBody>
        </p:sp>
        <p:sp>
          <p:nvSpPr>
            <p:cNvPr id="158" name="Textfeld 157"/>
            <p:cNvSpPr txBox="1"/>
            <p:nvPr/>
          </p:nvSpPr>
          <p:spPr>
            <a:xfrm>
              <a:off x="6114264" y="2782270"/>
              <a:ext cx="1208985" cy="523220"/>
            </a:xfrm>
            <a:prstGeom prst="rect">
              <a:avLst/>
            </a:prstGeom>
            <a:noFill/>
          </p:spPr>
          <p:txBody>
            <a:bodyPr wrap="none" rtlCol="0">
              <a:spAutoFit/>
            </a:bodyPr>
            <a:lstStyle/>
            <a:p>
              <a:pPr algn="l">
                <a:spcBef>
                  <a:spcPts val="0"/>
                </a:spcBef>
              </a:pPr>
              <a:r>
                <a:rPr lang="de-DE" sz="1400" dirty="0">
                  <a:solidFill>
                    <a:schemeClr val="tx1"/>
                  </a:solidFill>
                  <a:latin typeface="+mn-lt"/>
                </a:rPr>
                <a:t>Manuelle</a:t>
              </a:r>
              <a:br>
                <a:rPr lang="de-DE" sz="1400" dirty="0">
                  <a:solidFill>
                    <a:schemeClr val="tx1"/>
                  </a:solidFill>
                  <a:latin typeface="+mn-lt"/>
                </a:rPr>
              </a:br>
              <a:r>
                <a:rPr lang="de-DE" sz="1400" dirty="0">
                  <a:solidFill>
                    <a:schemeClr val="tx1"/>
                  </a:solidFill>
                  <a:latin typeface="+mn-lt"/>
                </a:rPr>
                <a:t>Modellierung</a:t>
              </a:r>
            </a:p>
          </p:txBody>
        </p:sp>
      </p:grpSp>
      <p:grpSp>
        <p:nvGrpSpPr>
          <p:cNvPr id="93" name="Gruppieren 92"/>
          <p:cNvGrpSpPr/>
          <p:nvPr/>
        </p:nvGrpSpPr>
        <p:grpSpPr>
          <a:xfrm>
            <a:off x="4130493" y="4694572"/>
            <a:ext cx="307482" cy="627519"/>
            <a:chOff x="2935335" y="3405923"/>
            <a:chExt cx="307482" cy="627519"/>
          </a:xfrm>
        </p:grpSpPr>
        <p:grpSp>
          <p:nvGrpSpPr>
            <p:cNvPr id="94" name="Gruppieren 93"/>
            <p:cNvGrpSpPr/>
            <p:nvPr/>
          </p:nvGrpSpPr>
          <p:grpSpPr>
            <a:xfrm rot="10369154">
              <a:off x="2935335" y="3575185"/>
              <a:ext cx="307482" cy="458257"/>
              <a:chOff x="489831" y="3622855"/>
              <a:chExt cx="307482" cy="458257"/>
            </a:xfrm>
          </p:grpSpPr>
          <p:sp>
            <p:nvSpPr>
              <p:cNvPr id="99" name="Ellipse 98"/>
              <p:cNvSpPr/>
              <p:nvPr/>
            </p:nvSpPr>
            <p:spPr>
              <a:xfrm>
                <a:off x="569518" y="3689762"/>
                <a:ext cx="153909" cy="164398"/>
              </a:xfrm>
              <a:prstGeom prst="ellipse">
                <a:avLst/>
              </a:prstGeom>
              <a:ln w="19050"/>
            </p:spPr>
            <p:style>
              <a:lnRef idx="2">
                <a:schemeClr val="dk1"/>
              </a:lnRef>
              <a:fillRef idx="1">
                <a:schemeClr val="lt1"/>
              </a:fillRef>
              <a:effectRef idx="0">
                <a:schemeClr val="dk1"/>
              </a:effectRef>
              <a:fontRef idx="minor">
                <a:schemeClr val="dk1"/>
              </a:fontRef>
            </p:style>
            <p:txBody>
              <a:bodyPr wrap="none" rtlCol="0" anchor="ctr">
                <a:noAutofit/>
              </a:bodyPr>
              <a:lstStyle/>
              <a:p>
                <a:pPr algn="l"/>
                <a:endParaRPr lang="de-DE" sz="1100" dirty="0"/>
              </a:p>
            </p:txBody>
          </p:sp>
          <p:sp>
            <p:nvSpPr>
              <p:cNvPr id="100" name="Bogen 99"/>
              <p:cNvSpPr/>
              <p:nvPr/>
            </p:nvSpPr>
            <p:spPr bwMode="auto">
              <a:xfrm>
                <a:off x="489831" y="3622855"/>
                <a:ext cx="307482" cy="458257"/>
              </a:xfrm>
              <a:prstGeom prst="arc">
                <a:avLst>
                  <a:gd name="adj1" fmla="val 13195498"/>
                  <a:gd name="adj2" fmla="val 20025425"/>
                </a:avLst>
              </a:prstGeom>
              <a:noFill/>
              <a:ln w="19050" cap="flat" cmpd="sng" algn="ctr">
                <a:solidFill>
                  <a:schemeClr val="tx1"/>
                </a:solidFill>
                <a:prstDash val="solid"/>
                <a:round/>
                <a:headEnd type="none" w="med" len="med"/>
                <a:tailEnd type="none" w="med" len="med"/>
              </a:ln>
              <a:effectLst/>
            </p:spPr>
            <p:txBody>
              <a:bodyPr vert="horz" wrap="square" lIns="90488" tIns="44450" rIns="90488" bIns="4445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800" b="0" i="0" u="none" strike="noStrike" cap="none" normalizeH="0" baseline="0">
                  <a:ln>
                    <a:noFill/>
                  </a:ln>
                  <a:solidFill>
                    <a:schemeClr val="tx1"/>
                  </a:solidFill>
                  <a:effectLst/>
                  <a:latin typeface="Geneva" charset="0"/>
                </a:endParaRPr>
              </a:p>
            </p:txBody>
          </p:sp>
        </p:grpSp>
        <p:sp>
          <p:nvSpPr>
            <p:cNvPr id="95" name="Flussdiagramm: Mehrere Dokumente 94"/>
            <p:cNvSpPr/>
            <p:nvPr/>
          </p:nvSpPr>
          <p:spPr>
            <a:xfrm>
              <a:off x="2970294" y="3405923"/>
              <a:ext cx="259862" cy="322989"/>
            </a:xfrm>
            <a:prstGeom prst="flowChartMultidocument">
              <a:avLst/>
            </a:prstGeom>
            <a:ln w="3175"/>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spTree>
    <p:extLst>
      <p:ext uri="{BB962C8B-B14F-4D97-AF65-F5344CB8AC3E}">
        <p14:creationId xmlns:p14="http://schemas.microsoft.com/office/powerpoint/2010/main" val="2154234604"/>
      </p:ext>
    </p:extLst>
  </p:cSld>
  <p:clrMapOvr>
    <a:masterClrMapping/>
  </p:clrMapOvr>
  <p:transition>
    <p:strips dir="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Prozessablauf von </a:t>
            </a:r>
            <a:r>
              <a:rPr lang="de-DE" dirty="0" err="1"/>
              <a:t>Kinematisierung</a:t>
            </a:r>
            <a:r>
              <a:rPr lang="de-DE" dirty="0"/>
              <a:t> zur Versorgung</a:t>
            </a:r>
          </a:p>
        </p:txBody>
      </p:sp>
      <p:sp>
        <p:nvSpPr>
          <p:cNvPr id="4" name="Foliennummernplatzhalter 3"/>
          <p:cNvSpPr>
            <a:spLocks noGrp="1"/>
          </p:cNvSpPr>
          <p:nvPr>
            <p:ph type="sldNum" sz="quarter" idx="10"/>
          </p:nvPr>
        </p:nvSpPr>
        <p:spPr/>
        <p:txBody>
          <a:bodyPr/>
          <a:lstStyle/>
          <a:p>
            <a:pPr>
              <a:defRPr/>
            </a:pPr>
            <a:fld id="{9C627952-6151-4529-9944-8E5B9BE8E15C}" type="slidenum">
              <a:rPr lang="de-DE" smtClean="0">
                <a:solidFill>
                  <a:prstClr val="white"/>
                </a:solidFill>
              </a:rPr>
              <a:pPr>
                <a:defRPr/>
              </a:pPr>
              <a:t>73</a:t>
            </a:fld>
            <a:endParaRPr lang="de-DE">
              <a:solidFill>
                <a:prstClr val="white"/>
              </a:solidFill>
            </a:endParaRPr>
          </a:p>
        </p:txBody>
      </p:sp>
      <p:pic>
        <p:nvPicPr>
          <p:cNvPr id="7" name="Grafik 6"/>
          <p:cNvPicPr>
            <a:picLocks noChangeAspect="1"/>
          </p:cNvPicPr>
          <p:nvPr/>
        </p:nvPicPr>
        <p:blipFill>
          <a:blip r:embed="rId2"/>
          <a:stretch>
            <a:fillRect/>
          </a:stretch>
        </p:blipFill>
        <p:spPr>
          <a:xfrm>
            <a:off x="1465068" y="3647252"/>
            <a:ext cx="900226" cy="599571"/>
          </a:xfrm>
          <a:prstGeom prst="rect">
            <a:avLst/>
          </a:prstGeom>
        </p:spPr>
      </p:pic>
      <p:cxnSp>
        <p:nvCxnSpPr>
          <p:cNvPr id="11" name="Gerader Verbinder 10"/>
          <p:cNvCxnSpPr>
            <a:stCxn id="75" idx="2"/>
            <a:endCxn id="7" idx="0"/>
          </p:cNvCxnSpPr>
          <p:nvPr/>
        </p:nvCxnSpPr>
        <p:spPr bwMode="auto">
          <a:xfrm>
            <a:off x="852161" y="2760595"/>
            <a:ext cx="1063020" cy="886657"/>
          </a:xfrm>
          <a:prstGeom prst="line">
            <a:avLst/>
          </a:prstGeom>
          <a:solidFill>
            <a:srgbClr val="6699FF"/>
          </a:solidFill>
          <a:ln w="12700" cap="flat" cmpd="sng" algn="ctr">
            <a:solidFill>
              <a:schemeClr val="tx1"/>
            </a:solidFill>
            <a:prstDash val="solid"/>
            <a:round/>
            <a:headEnd type="none" w="med" len="med"/>
            <a:tailEnd type="triangle" w="med" len="med"/>
          </a:ln>
          <a:effectLst/>
        </p:spPr>
      </p:cxnSp>
      <p:sp>
        <p:nvSpPr>
          <p:cNvPr id="38" name="Pfeil nach rechts 37"/>
          <p:cNvSpPr/>
          <p:nvPr/>
        </p:nvSpPr>
        <p:spPr>
          <a:xfrm>
            <a:off x="2802887" y="3616303"/>
            <a:ext cx="1257760" cy="661468"/>
          </a:xfrm>
          <a:prstGeom prst="rightArrow">
            <a:avLst>
              <a:gd name="adj1" fmla="val 50000"/>
              <a:gd name="adj2" fmla="val 76936"/>
            </a:avLst>
          </a:prstGeom>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l"/>
            <a:endParaRPr lang="de-DE" sz="1100" dirty="0"/>
          </a:p>
        </p:txBody>
      </p:sp>
      <p:cxnSp>
        <p:nvCxnSpPr>
          <p:cNvPr id="41" name="Gerade Verbindung mit Pfeil 40"/>
          <p:cNvCxnSpPr>
            <a:stCxn id="87" idx="3"/>
            <a:endCxn id="39" idx="1"/>
          </p:cNvCxnSpPr>
          <p:nvPr/>
        </p:nvCxnSpPr>
        <p:spPr bwMode="auto">
          <a:xfrm flipV="1">
            <a:off x="5506244" y="3766657"/>
            <a:ext cx="2629043" cy="468306"/>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grpSp>
        <p:nvGrpSpPr>
          <p:cNvPr id="76" name="Gruppieren 75"/>
          <p:cNvGrpSpPr/>
          <p:nvPr/>
        </p:nvGrpSpPr>
        <p:grpSpPr>
          <a:xfrm>
            <a:off x="264500" y="1562294"/>
            <a:ext cx="1175322" cy="1198301"/>
            <a:chOff x="886647" y="1749068"/>
            <a:chExt cx="1175322" cy="1198301"/>
          </a:xfrm>
        </p:grpSpPr>
        <p:pic>
          <p:nvPicPr>
            <p:cNvPr id="6" name="Grafik 5"/>
            <p:cNvPicPr>
              <a:picLocks noChangeAspect="1"/>
            </p:cNvPicPr>
            <p:nvPr/>
          </p:nvPicPr>
          <p:blipFill>
            <a:blip r:embed="rId3"/>
            <a:stretch>
              <a:fillRect/>
            </a:stretch>
          </p:blipFill>
          <p:spPr>
            <a:xfrm flipH="1">
              <a:off x="1147993" y="1749068"/>
              <a:ext cx="652631" cy="720310"/>
            </a:xfrm>
            <a:prstGeom prst="rect">
              <a:avLst/>
            </a:prstGeom>
          </p:spPr>
        </p:pic>
        <p:sp>
          <p:nvSpPr>
            <p:cNvPr id="75" name="Textfeld 74"/>
            <p:cNvSpPr txBox="1"/>
            <p:nvPr/>
          </p:nvSpPr>
          <p:spPr>
            <a:xfrm>
              <a:off x="886647" y="2362594"/>
              <a:ext cx="1175322" cy="584775"/>
            </a:xfrm>
            <a:prstGeom prst="rect">
              <a:avLst/>
            </a:prstGeom>
            <a:noFill/>
          </p:spPr>
          <p:txBody>
            <a:bodyPr wrap="none" rtlCol="0">
              <a:spAutoFit/>
            </a:bodyPr>
            <a:lstStyle/>
            <a:p>
              <a:pPr algn="ctr">
                <a:spcBef>
                  <a:spcPts val="0"/>
                </a:spcBef>
              </a:pPr>
              <a:r>
                <a:rPr lang="de-DE" sz="1600" dirty="0">
                  <a:solidFill>
                    <a:schemeClr val="tx1"/>
                  </a:solidFill>
                  <a:latin typeface="+mn-lt"/>
                </a:rPr>
                <a:t>Schunk</a:t>
              </a:r>
            </a:p>
            <a:p>
              <a:pPr algn="ctr">
                <a:spcBef>
                  <a:spcPts val="0"/>
                </a:spcBef>
              </a:pPr>
              <a:r>
                <a:rPr lang="de-DE" sz="1600" dirty="0">
                  <a:solidFill>
                    <a:schemeClr val="tx1"/>
                  </a:solidFill>
                  <a:latin typeface="+mn-lt"/>
                </a:rPr>
                <a:t>Datenbank</a:t>
              </a:r>
            </a:p>
          </p:txBody>
        </p:sp>
      </p:grpSp>
      <p:grpSp>
        <p:nvGrpSpPr>
          <p:cNvPr id="86" name="Gruppieren 85"/>
          <p:cNvGrpSpPr/>
          <p:nvPr/>
        </p:nvGrpSpPr>
        <p:grpSpPr>
          <a:xfrm>
            <a:off x="1421805" y="2505969"/>
            <a:ext cx="1276311" cy="799768"/>
            <a:chOff x="2059918" y="2528878"/>
            <a:chExt cx="1276311" cy="799768"/>
          </a:xfrm>
        </p:grpSpPr>
        <p:pic>
          <p:nvPicPr>
            <p:cNvPr id="16" name="Grafik 15"/>
            <p:cNvPicPr>
              <a:picLocks noChangeAspect="1"/>
            </p:cNvPicPr>
            <p:nvPr/>
          </p:nvPicPr>
          <p:blipFill>
            <a:blip r:embed="rId4"/>
            <a:stretch>
              <a:fillRect/>
            </a:stretch>
          </p:blipFill>
          <p:spPr>
            <a:xfrm>
              <a:off x="2421361" y="2528878"/>
              <a:ext cx="527528" cy="527528"/>
            </a:xfrm>
            <a:prstGeom prst="rect">
              <a:avLst/>
            </a:prstGeom>
          </p:spPr>
        </p:pic>
        <p:sp>
          <p:nvSpPr>
            <p:cNvPr id="85" name="Textfeld 84"/>
            <p:cNvSpPr txBox="1"/>
            <p:nvPr/>
          </p:nvSpPr>
          <p:spPr>
            <a:xfrm>
              <a:off x="2059918" y="2990092"/>
              <a:ext cx="1276311" cy="338554"/>
            </a:xfrm>
            <a:prstGeom prst="rect">
              <a:avLst/>
            </a:prstGeom>
            <a:noFill/>
          </p:spPr>
          <p:txBody>
            <a:bodyPr wrap="none" rtlCol="0">
              <a:spAutoFit/>
            </a:bodyPr>
            <a:lstStyle/>
            <a:p>
              <a:pPr algn="l">
                <a:spcBef>
                  <a:spcPts val="0"/>
                </a:spcBef>
              </a:pPr>
              <a:r>
                <a:rPr lang="de-DE" sz="1600" dirty="0">
                  <a:solidFill>
                    <a:schemeClr val="tx1"/>
                  </a:solidFill>
                  <a:latin typeface="+mn-lt"/>
                </a:rPr>
                <a:t>CAD Modell</a:t>
              </a:r>
            </a:p>
          </p:txBody>
        </p:sp>
      </p:grpSp>
      <p:grpSp>
        <p:nvGrpSpPr>
          <p:cNvPr id="89" name="Gruppieren 88"/>
          <p:cNvGrpSpPr/>
          <p:nvPr/>
        </p:nvGrpSpPr>
        <p:grpSpPr>
          <a:xfrm>
            <a:off x="4308480" y="3624803"/>
            <a:ext cx="1197764" cy="779437"/>
            <a:chOff x="4739526" y="3815093"/>
            <a:chExt cx="1197764" cy="779437"/>
          </a:xfrm>
        </p:grpSpPr>
        <p:grpSp>
          <p:nvGrpSpPr>
            <p:cNvPr id="25" name="Gruppieren 24"/>
            <p:cNvGrpSpPr/>
            <p:nvPr/>
          </p:nvGrpSpPr>
          <p:grpSpPr>
            <a:xfrm>
              <a:off x="4860184" y="3815093"/>
              <a:ext cx="726057" cy="532860"/>
              <a:chOff x="4868743" y="2449044"/>
              <a:chExt cx="882990" cy="602801"/>
            </a:xfrm>
          </p:grpSpPr>
          <p:pic>
            <p:nvPicPr>
              <p:cNvPr id="23" name="Grafik 22"/>
              <p:cNvPicPr>
                <a:picLocks noChangeAspect="1"/>
              </p:cNvPicPr>
              <p:nvPr/>
            </p:nvPicPr>
            <p:blipFill>
              <a:blip r:embed="rId4"/>
              <a:stretch>
                <a:fillRect/>
              </a:stretch>
            </p:blipFill>
            <p:spPr>
              <a:xfrm>
                <a:off x="5148932" y="2449044"/>
                <a:ext cx="602801" cy="602801"/>
              </a:xfrm>
              <a:prstGeom prst="rect">
                <a:avLst/>
              </a:prstGeom>
            </p:spPr>
          </p:pic>
          <p:pic>
            <p:nvPicPr>
              <p:cNvPr id="24" name="Grafik 23"/>
              <p:cNvPicPr>
                <a:picLocks noChangeAspect="1"/>
              </p:cNvPicPr>
              <p:nvPr/>
            </p:nvPicPr>
            <p:blipFill>
              <a:blip r:embed="rId5"/>
              <a:stretch>
                <a:fillRect/>
              </a:stretch>
            </p:blipFill>
            <p:spPr>
              <a:xfrm>
                <a:off x="4868743" y="2610349"/>
                <a:ext cx="280189" cy="280189"/>
              </a:xfrm>
              <a:prstGeom prst="rect">
                <a:avLst/>
              </a:prstGeom>
            </p:spPr>
          </p:pic>
        </p:grpSp>
        <p:sp>
          <p:nvSpPr>
            <p:cNvPr id="87" name="Textfeld 86"/>
            <p:cNvSpPr txBox="1"/>
            <p:nvPr/>
          </p:nvSpPr>
          <p:spPr>
            <a:xfrm>
              <a:off x="4739526" y="4255976"/>
              <a:ext cx="1197764" cy="338554"/>
            </a:xfrm>
            <a:prstGeom prst="rect">
              <a:avLst/>
            </a:prstGeom>
            <a:noFill/>
          </p:spPr>
          <p:txBody>
            <a:bodyPr wrap="none" rtlCol="0">
              <a:spAutoFit/>
            </a:bodyPr>
            <a:lstStyle/>
            <a:p>
              <a:pPr algn="l">
                <a:spcBef>
                  <a:spcPts val="0"/>
                </a:spcBef>
              </a:pPr>
              <a:r>
                <a:rPr lang="de-DE" sz="1600" dirty="0">
                  <a:solidFill>
                    <a:schemeClr val="tx1"/>
                  </a:solidFill>
                  <a:latin typeface="+mn-lt"/>
                </a:rPr>
                <a:t>Kin. Modell</a:t>
              </a:r>
            </a:p>
          </p:txBody>
        </p:sp>
      </p:grpSp>
      <p:grpSp>
        <p:nvGrpSpPr>
          <p:cNvPr id="98" name="Gruppieren 97"/>
          <p:cNvGrpSpPr/>
          <p:nvPr/>
        </p:nvGrpSpPr>
        <p:grpSpPr>
          <a:xfrm>
            <a:off x="8027592" y="3517536"/>
            <a:ext cx="776175" cy="792792"/>
            <a:chOff x="6628166" y="5281196"/>
            <a:chExt cx="776175" cy="792792"/>
          </a:xfrm>
        </p:grpSpPr>
        <p:pic>
          <p:nvPicPr>
            <p:cNvPr id="39" name="Grafik 38"/>
            <p:cNvPicPr>
              <a:picLocks noChangeAspect="1"/>
            </p:cNvPicPr>
            <p:nvPr/>
          </p:nvPicPr>
          <p:blipFill>
            <a:blip r:embed="rId6"/>
            <a:stretch>
              <a:fillRect/>
            </a:stretch>
          </p:blipFill>
          <p:spPr>
            <a:xfrm>
              <a:off x="6735861" y="5281196"/>
              <a:ext cx="535744" cy="498242"/>
            </a:xfrm>
            <a:prstGeom prst="rect">
              <a:avLst/>
            </a:prstGeom>
          </p:spPr>
        </p:pic>
        <p:sp>
          <p:nvSpPr>
            <p:cNvPr id="95" name="Textfeld 94"/>
            <p:cNvSpPr txBox="1"/>
            <p:nvPr/>
          </p:nvSpPr>
          <p:spPr>
            <a:xfrm>
              <a:off x="6628166" y="5735434"/>
              <a:ext cx="776175" cy="338554"/>
            </a:xfrm>
            <a:prstGeom prst="rect">
              <a:avLst/>
            </a:prstGeom>
            <a:noFill/>
          </p:spPr>
          <p:txBody>
            <a:bodyPr wrap="none" rtlCol="0">
              <a:spAutoFit/>
            </a:bodyPr>
            <a:lstStyle/>
            <a:p>
              <a:pPr algn="l">
                <a:spcBef>
                  <a:spcPts val="0"/>
                </a:spcBef>
              </a:pPr>
              <a:r>
                <a:rPr lang="de-DE" sz="1600" dirty="0">
                  <a:solidFill>
                    <a:schemeClr val="tx1"/>
                  </a:solidFill>
                  <a:latin typeface="+mn-lt"/>
                </a:rPr>
                <a:t>Kunde</a:t>
              </a:r>
            </a:p>
          </p:txBody>
        </p:sp>
      </p:grpSp>
      <p:grpSp>
        <p:nvGrpSpPr>
          <p:cNvPr id="100" name="Gruppieren 99"/>
          <p:cNvGrpSpPr/>
          <p:nvPr/>
        </p:nvGrpSpPr>
        <p:grpSpPr>
          <a:xfrm>
            <a:off x="1242381" y="4245183"/>
            <a:ext cx="1348446" cy="850581"/>
            <a:chOff x="2169512" y="4468692"/>
            <a:chExt cx="1348446" cy="850581"/>
          </a:xfrm>
        </p:grpSpPr>
        <p:pic>
          <p:nvPicPr>
            <p:cNvPr id="5" name="Grafik 4"/>
            <p:cNvPicPr>
              <a:picLocks noChangeAspect="1"/>
            </p:cNvPicPr>
            <p:nvPr/>
          </p:nvPicPr>
          <p:blipFill>
            <a:blip r:embed="rId7"/>
            <a:stretch>
              <a:fillRect/>
            </a:stretch>
          </p:blipFill>
          <p:spPr>
            <a:xfrm>
              <a:off x="2621032" y="4468692"/>
              <a:ext cx="445406" cy="582154"/>
            </a:xfrm>
            <a:prstGeom prst="rect">
              <a:avLst/>
            </a:prstGeom>
          </p:spPr>
        </p:pic>
        <p:sp>
          <p:nvSpPr>
            <p:cNvPr id="99" name="Textfeld 98"/>
            <p:cNvSpPr txBox="1"/>
            <p:nvPr/>
          </p:nvSpPr>
          <p:spPr>
            <a:xfrm>
              <a:off x="2169512" y="4980719"/>
              <a:ext cx="1348446" cy="338554"/>
            </a:xfrm>
            <a:prstGeom prst="rect">
              <a:avLst/>
            </a:prstGeom>
            <a:noFill/>
          </p:spPr>
          <p:txBody>
            <a:bodyPr wrap="none" rtlCol="0">
              <a:spAutoFit/>
            </a:bodyPr>
            <a:lstStyle/>
            <a:p>
              <a:pPr algn="l">
                <a:spcBef>
                  <a:spcPts val="0"/>
                </a:spcBef>
              </a:pPr>
              <a:r>
                <a:rPr lang="de-DE" sz="1600" dirty="0">
                  <a:solidFill>
                    <a:schemeClr val="tx1"/>
                  </a:solidFill>
                  <a:latin typeface="+mn-lt"/>
                </a:rPr>
                <a:t>Konstrukteur</a:t>
              </a:r>
            </a:p>
          </p:txBody>
        </p:sp>
      </p:grpSp>
      <p:sp>
        <p:nvSpPr>
          <p:cNvPr id="101" name="Textfeld 100"/>
          <p:cNvSpPr txBox="1"/>
          <p:nvPr/>
        </p:nvSpPr>
        <p:spPr>
          <a:xfrm>
            <a:off x="2696826" y="4366983"/>
            <a:ext cx="1653017" cy="338554"/>
          </a:xfrm>
          <a:prstGeom prst="rect">
            <a:avLst/>
          </a:prstGeom>
          <a:noFill/>
          <a:ln w="28575">
            <a:solidFill>
              <a:srgbClr val="FF0000"/>
            </a:solidFill>
          </a:ln>
        </p:spPr>
        <p:txBody>
          <a:bodyPr wrap="none" rtlCol="0">
            <a:spAutoFit/>
          </a:bodyPr>
          <a:lstStyle/>
          <a:p>
            <a:pPr algn="l">
              <a:spcBef>
                <a:spcPts val="0"/>
              </a:spcBef>
            </a:pPr>
            <a:r>
              <a:rPr lang="de-DE" sz="1600" dirty="0" err="1">
                <a:solidFill>
                  <a:schemeClr val="tx1"/>
                </a:solidFill>
                <a:latin typeface="+mn-lt"/>
              </a:rPr>
              <a:t>Kinematisierung</a:t>
            </a:r>
            <a:endParaRPr lang="de-DE" sz="1600" dirty="0">
              <a:solidFill>
                <a:schemeClr val="tx1"/>
              </a:solidFill>
              <a:latin typeface="+mn-lt"/>
            </a:endParaRPr>
          </a:p>
        </p:txBody>
      </p:sp>
      <p:grpSp>
        <p:nvGrpSpPr>
          <p:cNvPr id="102" name="Gruppieren 101"/>
          <p:cNvGrpSpPr/>
          <p:nvPr/>
        </p:nvGrpSpPr>
        <p:grpSpPr>
          <a:xfrm>
            <a:off x="6004355" y="2013535"/>
            <a:ext cx="1680205" cy="1170249"/>
            <a:chOff x="4353976" y="1777121"/>
            <a:chExt cx="1680205" cy="1170249"/>
          </a:xfrm>
        </p:grpSpPr>
        <p:pic>
          <p:nvPicPr>
            <p:cNvPr id="103" name="Grafik 102"/>
            <p:cNvPicPr>
              <a:picLocks noChangeAspect="1"/>
            </p:cNvPicPr>
            <p:nvPr/>
          </p:nvPicPr>
          <p:blipFill>
            <a:blip r:embed="rId3"/>
            <a:stretch>
              <a:fillRect/>
            </a:stretch>
          </p:blipFill>
          <p:spPr>
            <a:xfrm flipH="1">
              <a:off x="4872855" y="1777121"/>
              <a:ext cx="642443" cy="709066"/>
            </a:xfrm>
            <a:prstGeom prst="rect">
              <a:avLst/>
            </a:prstGeom>
          </p:spPr>
        </p:pic>
        <p:sp>
          <p:nvSpPr>
            <p:cNvPr id="104" name="Textfeld 103"/>
            <p:cNvSpPr txBox="1"/>
            <p:nvPr/>
          </p:nvSpPr>
          <p:spPr>
            <a:xfrm>
              <a:off x="4353976" y="2362595"/>
              <a:ext cx="1680205" cy="584775"/>
            </a:xfrm>
            <a:prstGeom prst="rect">
              <a:avLst/>
            </a:prstGeom>
            <a:noFill/>
          </p:spPr>
          <p:txBody>
            <a:bodyPr wrap="none" rtlCol="0">
              <a:spAutoFit/>
            </a:bodyPr>
            <a:lstStyle/>
            <a:p>
              <a:pPr algn="ctr">
                <a:spcBef>
                  <a:spcPts val="0"/>
                </a:spcBef>
              </a:pPr>
              <a:r>
                <a:rPr lang="de-DE" sz="1600" dirty="0">
                  <a:solidFill>
                    <a:schemeClr val="tx1"/>
                  </a:solidFill>
                  <a:latin typeface="+mn-lt"/>
                </a:rPr>
                <a:t>CADENAS:</a:t>
              </a:r>
            </a:p>
            <a:p>
              <a:pPr algn="ctr">
                <a:spcBef>
                  <a:spcPts val="0"/>
                </a:spcBef>
              </a:pPr>
              <a:r>
                <a:rPr lang="de-DE" sz="1600" dirty="0" err="1">
                  <a:solidFill>
                    <a:schemeClr val="tx1"/>
                  </a:solidFill>
                  <a:latin typeface="+mn-lt"/>
                </a:rPr>
                <a:t>PARTcommunity</a:t>
              </a:r>
              <a:endParaRPr lang="de-DE" sz="1600" dirty="0">
                <a:solidFill>
                  <a:schemeClr val="tx1"/>
                </a:solidFill>
                <a:latin typeface="+mn-lt"/>
              </a:endParaRPr>
            </a:p>
          </p:txBody>
        </p:sp>
      </p:grpSp>
      <p:cxnSp>
        <p:nvCxnSpPr>
          <p:cNvPr id="105" name="Gerader Verbinder 104"/>
          <p:cNvCxnSpPr>
            <a:stCxn id="104" idx="1"/>
            <a:endCxn id="23" idx="3"/>
          </p:cNvCxnSpPr>
          <p:nvPr/>
        </p:nvCxnSpPr>
        <p:spPr bwMode="auto">
          <a:xfrm flipH="1">
            <a:off x="5155195" y="2891397"/>
            <a:ext cx="849160" cy="999836"/>
          </a:xfrm>
          <a:prstGeom prst="line">
            <a:avLst/>
          </a:prstGeom>
          <a:solidFill>
            <a:srgbClr val="6699FF"/>
          </a:solidFill>
          <a:ln w="12700" cap="flat" cmpd="sng" algn="ctr">
            <a:solidFill>
              <a:schemeClr val="tx1"/>
            </a:solidFill>
            <a:prstDash val="dash"/>
            <a:round/>
            <a:headEnd type="triangle" w="med" len="med"/>
            <a:tailEnd type="none" w="med" len="med"/>
          </a:ln>
          <a:effectLst/>
        </p:spPr>
      </p:cxnSp>
      <p:grpSp>
        <p:nvGrpSpPr>
          <p:cNvPr id="108" name="Gruppieren 107"/>
          <p:cNvGrpSpPr/>
          <p:nvPr/>
        </p:nvGrpSpPr>
        <p:grpSpPr>
          <a:xfrm>
            <a:off x="7980489" y="1562294"/>
            <a:ext cx="776175" cy="782990"/>
            <a:chOff x="7679032" y="2023460"/>
            <a:chExt cx="776175" cy="782990"/>
          </a:xfrm>
        </p:grpSpPr>
        <p:pic>
          <p:nvPicPr>
            <p:cNvPr id="109" name="Grafik 108"/>
            <p:cNvPicPr>
              <a:picLocks noChangeAspect="1"/>
            </p:cNvPicPr>
            <p:nvPr/>
          </p:nvPicPr>
          <p:blipFill>
            <a:blip r:embed="rId6"/>
            <a:stretch>
              <a:fillRect/>
            </a:stretch>
          </p:blipFill>
          <p:spPr>
            <a:xfrm>
              <a:off x="7799247" y="2023460"/>
              <a:ext cx="535744" cy="498242"/>
            </a:xfrm>
            <a:prstGeom prst="rect">
              <a:avLst/>
            </a:prstGeom>
          </p:spPr>
        </p:pic>
        <p:sp>
          <p:nvSpPr>
            <p:cNvPr id="110" name="Textfeld 109"/>
            <p:cNvSpPr txBox="1"/>
            <p:nvPr/>
          </p:nvSpPr>
          <p:spPr>
            <a:xfrm>
              <a:off x="7679032" y="2467896"/>
              <a:ext cx="776175" cy="338554"/>
            </a:xfrm>
            <a:prstGeom prst="rect">
              <a:avLst/>
            </a:prstGeom>
            <a:noFill/>
          </p:spPr>
          <p:txBody>
            <a:bodyPr wrap="none" rtlCol="0">
              <a:spAutoFit/>
            </a:bodyPr>
            <a:lstStyle/>
            <a:p>
              <a:pPr algn="l">
                <a:spcBef>
                  <a:spcPts val="0"/>
                </a:spcBef>
              </a:pPr>
              <a:r>
                <a:rPr lang="de-DE" sz="1600" dirty="0">
                  <a:solidFill>
                    <a:schemeClr val="tx1"/>
                  </a:solidFill>
                  <a:latin typeface="+mn-lt"/>
                </a:rPr>
                <a:t>Kunde</a:t>
              </a:r>
            </a:p>
          </p:txBody>
        </p:sp>
      </p:grpSp>
      <p:cxnSp>
        <p:nvCxnSpPr>
          <p:cNvPr id="111" name="Gerader Verbinder 110"/>
          <p:cNvCxnSpPr>
            <a:stCxn id="109" idx="1"/>
            <a:endCxn id="103" idx="1"/>
          </p:cNvCxnSpPr>
          <p:nvPr/>
        </p:nvCxnSpPr>
        <p:spPr bwMode="auto">
          <a:xfrm flipH="1">
            <a:off x="7165677" y="1811415"/>
            <a:ext cx="935027" cy="556653"/>
          </a:xfrm>
          <a:prstGeom prst="line">
            <a:avLst/>
          </a:prstGeom>
          <a:solidFill>
            <a:srgbClr val="6699FF"/>
          </a:solidFill>
          <a:ln w="12700" cap="flat" cmpd="sng" algn="ctr">
            <a:solidFill>
              <a:schemeClr val="tx1"/>
            </a:solidFill>
            <a:prstDash val="dash"/>
            <a:round/>
            <a:headEnd type="triangle" w="med" len="med"/>
            <a:tailEnd type="none" w="med" len="med"/>
          </a:ln>
          <a:effectLst/>
        </p:spPr>
      </p:cxnSp>
      <p:grpSp>
        <p:nvGrpSpPr>
          <p:cNvPr id="3" name="Gruppieren 2"/>
          <p:cNvGrpSpPr/>
          <p:nvPr/>
        </p:nvGrpSpPr>
        <p:grpSpPr>
          <a:xfrm>
            <a:off x="6384441" y="3725316"/>
            <a:ext cx="764953" cy="657534"/>
            <a:chOff x="5439135" y="4737404"/>
            <a:chExt cx="764953" cy="657534"/>
          </a:xfrm>
        </p:grpSpPr>
        <p:pic>
          <p:nvPicPr>
            <p:cNvPr id="43" name="Grafik 42"/>
            <p:cNvPicPr>
              <a:picLocks noChangeAspect="1"/>
            </p:cNvPicPr>
            <p:nvPr/>
          </p:nvPicPr>
          <p:blipFill>
            <a:blip r:embed="rId8"/>
            <a:stretch>
              <a:fillRect/>
            </a:stretch>
          </p:blipFill>
          <p:spPr>
            <a:xfrm>
              <a:off x="5616132" y="4737404"/>
              <a:ext cx="410957" cy="410957"/>
            </a:xfrm>
            <a:prstGeom prst="rect">
              <a:avLst/>
            </a:prstGeom>
          </p:spPr>
        </p:pic>
        <p:sp>
          <p:nvSpPr>
            <p:cNvPr id="45" name="Textfeld 44"/>
            <p:cNvSpPr txBox="1"/>
            <p:nvPr/>
          </p:nvSpPr>
          <p:spPr>
            <a:xfrm>
              <a:off x="5439135" y="5056384"/>
              <a:ext cx="764953" cy="338554"/>
            </a:xfrm>
            <a:prstGeom prst="rect">
              <a:avLst/>
            </a:prstGeom>
            <a:noFill/>
          </p:spPr>
          <p:txBody>
            <a:bodyPr wrap="none" rtlCol="0">
              <a:spAutoFit/>
            </a:bodyPr>
            <a:lstStyle/>
            <a:p>
              <a:pPr algn="l">
                <a:spcBef>
                  <a:spcPts val="0"/>
                </a:spcBef>
              </a:pPr>
              <a:r>
                <a:rPr lang="de-DE" sz="1600" dirty="0">
                  <a:solidFill>
                    <a:schemeClr val="tx1"/>
                  </a:solidFill>
                  <a:latin typeface="+mn-lt"/>
                </a:rPr>
                <a:t>E-Mail</a:t>
              </a:r>
            </a:p>
          </p:txBody>
        </p:sp>
      </p:grpSp>
      <p:cxnSp>
        <p:nvCxnSpPr>
          <p:cNvPr id="46" name="Gerade Verbindung mit Pfeil 45"/>
          <p:cNvCxnSpPr>
            <a:stCxn id="87" idx="2"/>
            <a:endCxn id="50" idx="1"/>
          </p:cNvCxnSpPr>
          <p:nvPr/>
        </p:nvCxnSpPr>
        <p:spPr bwMode="auto">
          <a:xfrm>
            <a:off x="4907362" y="4404240"/>
            <a:ext cx="3215404" cy="955104"/>
          </a:xfrm>
          <a:prstGeom prst="straightConnector1">
            <a:avLst/>
          </a:prstGeom>
          <a:solidFill>
            <a:srgbClr val="6699FF"/>
          </a:solidFill>
          <a:ln w="12700" cap="flat" cmpd="sng" algn="ctr">
            <a:solidFill>
              <a:schemeClr val="tx1"/>
            </a:solidFill>
            <a:prstDash val="solid"/>
            <a:round/>
            <a:headEnd type="none" w="med" len="med"/>
            <a:tailEnd type="triangle"/>
          </a:ln>
          <a:effectLst/>
        </p:spPr>
      </p:cxnSp>
      <p:grpSp>
        <p:nvGrpSpPr>
          <p:cNvPr id="49" name="Gruppieren 48"/>
          <p:cNvGrpSpPr/>
          <p:nvPr/>
        </p:nvGrpSpPr>
        <p:grpSpPr>
          <a:xfrm>
            <a:off x="8015071" y="5110223"/>
            <a:ext cx="776175" cy="792792"/>
            <a:chOff x="6628166" y="5281196"/>
            <a:chExt cx="776175" cy="792792"/>
          </a:xfrm>
        </p:grpSpPr>
        <p:pic>
          <p:nvPicPr>
            <p:cNvPr id="50" name="Grafik 49"/>
            <p:cNvPicPr>
              <a:picLocks noChangeAspect="1"/>
            </p:cNvPicPr>
            <p:nvPr/>
          </p:nvPicPr>
          <p:blipFill>
            <a:blip r:embed="rId6"/>
            <a:stretch>
              <a:fillRect/>
            </a:stretch>
          </p:blipFill>
          <p:spPr>
            <a:xfrm>
              <a:off x="6735861" y="5281196"/>
              <a:ext cx="535744" cy="498242"/>
            </a:xfrm>
            <a:prstGeom prst="rect">
              <a:avLst/>
            </a:prstGeom>
          </p:spPr>
        </p:pic>
        <p:sp>
          <p:nvSpPr>
            <p:cNvPr id="51" name="Textfeld 50"/>
            <p:cNvSpPr txBox="1"/>
            <p:nvPr/>
          </p:nvSpPr>
          <p:spPr>
            <a:xfrm>
              <a:off x="6628166" y="5735434"/>
              <a:ext cx="776175" cy="338554"/>
            </a:xfrm>
            <a:prstGeom prst="rect">
              <a:avLst/>
            </a:prstGeom>
            <a:noFill/>
          </p:spPr>
          <p:txBody>
            <a:bodyPr wrap="none" rtlCol="0">
              <a:spAutoFit/>
            </a:bodyPr>
            <a:lstStyle/>
            <a:p>
              <a:pPr algn="l">
                <a:spcBef>
                  <a:spcPts val="0"/>
                </a:spcBef>
              </a:pPr>
              <a:r>
                <a:rPr lang="de-DE" sz="1600" dirty="0">
                  <a:solidFill>
                    <a:schemeClr val="tx1"/>
                  </a:solidFill>
                  <a:latin typeface="+mn-lt"/>
                </a:rPr>
                <a:t>Kunde</a:t>
              </a:r>
            </a:p>
          </p:txBody>
        </p:sp>
      </p:grpSp>
      <p:grpSp>
        <p:nvGrpSpPr>
          <p:cNvPr id="18" name="Gruppieren 17"/>
          <p:cNvGrpSpPr/>
          <p:nvPr/>
        </p:nvGrpSpPr>
        <p:grpSpPr>
          <a:xfrm>
            <a:off x="6367742" y="4642061"/>
            <a:ext cx="707245" cy="1098311"/>
            <a:chOff x="5413489" y="4967289"/>
            <a:chExt cx="707245" cy="1098311"/>
          </a:xfrm>
        </p:grpSpPr>
        <p:pic>
          <p:nvPicPr>
            <p:cNvPr id="17" name="Grafik 16"/>
            <p:cNvPicPr>
              <a:picLocks noChangeAspect="1"/>
            </p:cNvPicPr>
            <p:nvPr/>
          </p:nvPicPr>
          <p:blipFill>
            <a:blip r:embed="rId9"/>
            <a:stretch>
              <a:fillRect/>
            </a:stretch>
          </p:blipFill>
          <p:spPr>
            <a:xfrm>
              <a:off x="5413489" y="4967289"/>
              <a:ext cx="615634" cy="615634"/>
            </a:xfrm>
            <a:prstGeom prst="rect">
              <a:avLst/>
            </a:prstGeom>
          </p:spPr>
        </p:pic>
        <p:sp>
          <p:nvSpPr>
            <p:cNvPr id="55" name="Textfeld 54"/>
            <p:cNvSpPr txBox="1"/>
            <p:nvPr/>
          </p:nvSpPr>
          <p:spPr>
            <a:xfrm>
              <a:off x="5413489" y="5480825"/>
              <a:ext cx="707245" cy="584775"/>
            </a:xfrm>
            <a:prstGeom prst="rect">
              <a:avLst/>
            </a:prstGeom>
            <a:noFill/>
          </p:spPr>
          <p:txBody>
            <a:bodyPr wrap="none" rtlCol="0">
              <a:spAutoFit/>
            </a:bodyPr>
            <a:lstStyle/>
            <a:p>
              <a:pPr algn="l">
                <a:spcBef>
                  <a:spcPts val="0"/>
                </a:spcBef>
              </a:pPr>
              <a:r>
                <a:rPr lang="de-DE" sz="1600" dirty="0">
                  <a:solidFill>
                    <a:schemeClr val="tx1"/>
                  </a:solidFill>
                  <a:latin typeface="+mn-lt"/>
                </a:rPr>
                <a:t>FTP/</a:t>
              </a:r>
              <a:br>
                <a:rPr lang="de-DE" sz="1600" dirty="0">
                  <a:solidFill>
                    <a:schemeClr val="tx1"/>
                  </a:solidFill>
                  <a:latin typeface="+mn-lt"/>
                </a:rPr>
              </a:br>
              <a:r>
                <a:rPr lang="de-DE" sz="1600" dirty="0">
                  <a:solidFill>
                    <a:schemeClr val="tx1"/>
                  </a:solidFill>
                  <a:latin typeface="+mn-lt"/>
                </a:rPr>
                <a:t>FTPS</a:t>
              </a:r>
            </a:p>
          </p:txBody>
        </p:sp>
      </p:grpSp>
    </p:spTree>
    <p:extLst>
      <p:ext uri="{BB962C8B-B14F-4D97-AF65-F5344CB8AC3E}">
        <p14:creationId xmlns:p14="http://schemas.microsoft.com/office/powerpoint/2010/main" val="1330167979"/>
      </p:ext>
    </p:extLst>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Verknüpfungen der Physik-Elemente</a:t>
            </a:r>
          </a:p>
        </p:txBody>
      </p:sp>
      <p:sp>
        <p:nvSpPr>
          <p:cNvPr id="4" name="Foliennummernplatzhalter 3"/>
          <p:cNvSpPr>
            <a:spLocks noGrp="1"/>
          </p:cNvSpPr>
          <p:nvPr>
            <p:ph type="sldNum" sz="quarter" idx="10"/>
          </p:nvPr>
        </p:nvSpPr>
        <p:spPr/>
        <p:txBody>
          <a:bodyPr/>
          <a:lstStyle/>
          <a:p>
            <a:fld id="{A9D39160-6622-4657-899B-E48054115A88}" type="slidenum">
              <a:rPr lang="de-DE" smtClean="0"/>
              <a:t>8</a:t>
            </a:fld>
            <a:endParaRPr lang="de-DE"/>
          </a:p>
        </p:txBody>
      </p:sp>
      <p:pic>
        <p:nvPicPr>
          <p:cNvPr id="10" name="Grafik 9"/>
          <p:cNvPicPr>
            <a:picLocks noChangeAspect="1"/>
          </p:cNvPicPr>
          <p:nvPr/>
        </p:nvPicPr>
        <p:blipFill>
          <a:blip r:embed="rId2"/>
          <a:stretch>
            <a:fillRect/>
          </a:stretch>
        </p:blipFill>
        <p:spPr>
          <a:xfrm>
            <a:off x="950699" y="1425232"/>
            <a:ext cx="1196725" cy="305047"/>
          </a:xfrm>
          <a:prstGeom prst="rect">
            <a:avLst/>
          </a:prstGeom>
        </p:spPr>
      </p:pic>
      <p:pic>
        <p:nvPicPr>
          <p:cNvPr id="11" name="Grafik 10"/>
          <p:cNvPicPr>
            <a:picLocks noChangeAspect="1"/>
          </p:cNvPicPr>
          <p:nvPr/>
        </p:nvPicPr>
        <p:blipFill>
          <a:blip r:embed="rId2"/>
          <a:stretch>
            <a:fillRect/>
          </a:stretch>
        </p:blipFill>
        <p:spPr>
          <a:xfrm>
            <a:off x="2264795" y="1417163"/>
            <a:ext cx="1228381" cy="313116"/>
          </a:xfrm>
          <a:prstGeom prst="rect">
            <a:avLst/>
          </a:prstGeom>
        </p:spPr>
      </p:pic>
      <p:pic>
        <p:nvPicPr>
          <p:cNvPr id="12" name="Grafik 11"/>
          <p:cNvPicPr>
            <a:picLocks noChangeAspect="1"/>
          </p:cNvPicPr>
          <p:nvPr/>
        </p:nvPicPr>
        <p:blipFill>
          <a:blip r:embed="rId3"/>
          <a:stretch>
            <a:fillRect/>
          </a:stretch>
        </p:blipFill>
        <p:spPr>
          <a:xfrm>
            <a:off x="1789353" y="2129788"/>
            <a:ext cx="794389" cy="708509"/>
          </a:xfrm>
          <a:prstGeom prst="rect">
            <a:avLst/>
          </a:prstGeom>
        </p:spPr>
      </p:pic>
      <p:pic>
        <p:nvPicPr>
          <p:cNvPr id="13" name="Grafik 12"/>
          <p:cNvPicPr>
            <a:picLocks noChangeAspect="1"/>
          </p:cNvPicPr>
          <p:nvPr/>
        </p:nvPicPr>
        <p:blipFill>
          <a:blip r:embed="rId4"/>
          <a:stretch>
            <a:fillRect/>
          </a:stretch>
        </p:blipFill>
        <p:spPr>
          <a:xfrm>
            <a:off x="1910323" y="3115996"/>
            <a:ext cx="552450" cy="581025"/>
          </a:xfrm>
          <a:prstGeom prst="rect">
            <a:avLst/>
          </a:prstGeom>
        </p:spPr>
      </p:pic>
      <p:pic>
        <p:nvPicPr>
          <p:cNvPr id="15" name="Grafik 14"/>
          <p:cNvPicPr>
            <a:picLocks noChangeAspect="1"/>
          </p:cNvPicPr>
          <p:nvPr/>
        </p:nvPicPr>
        <p:blipFill>
          <a:blip r:embed="rId5"/>
          <a:stretch>
            <a:fillRect/>
          </a:stretch>
        </p:blipFill>
        <p:spPr>
          <a:xfrm>
            <a:off x="1772211" y="4087004"/>
            <a:ext cx="828675" cy="771525"/>
          </a:xfrm>
          <a:prstGeom prst="rect">
            <a:avLst/>
          </a:prstGeom>
        </p:spPr>
      </p:pic>
      <p:cxnSp>
        <p:nvCxnSpPr>
          <p:cNvPr id="16" name="Gerader Verbinder 15"/>
          <p:cNvCxnSpPr>
            <a:stCxn id="10" idx="2"/>
            <a:endCxn id="12" idx="0"/>
          </p:cNvCxnSpPr>
          <p:nvPr/>
        </p:nvCxnSpPr>
        <p:spPr bwMode="auto">
          <a:xfrm>
            <a:off x="1549062" y="1730279"/>
            <a:ext cx="637486" cy="399509"/>
          </a:xfrm>
          <a:prstGeom prst="line">
            <a:avLst/>
          </a:prstGeom>
          <a:solidFill>
            <a:srgbClr val="6699FF"/>
          </a:solidFill>
          <a:ln w="28575" cap="flat" cmpd="sng" algn="ctr">
            <a:solidFill>
              <a:schemeClr val="tx1"/>
            </a:solidFill>
            <a:prstDash val="solid"/>
            <a:round/>
            <a:headEnd type="none" w="med" len="med"/>
            <a:tailEnd type="arrow" w="med" len="med"/>
          </a:ln>
          <a:effectLst/>
        </p:spPr>
      </p:cxnSp>
      <p:cxnSp>
        <p:nvCxnSpPr>
          <p:cNvPr id="18" name="Gerader Verbinder 17"/>
          <p:cNvCxnSpPr>
            <a:stCxn id="11" idx="2"/>
            <a:endCxn id="12" idx="0"/>
          </p:cNvCxnSpPr>
          <p:nvPr/>
        </p:nvCxnSpPr>
        <p:spPr bwMode="auto">
          <a:xfrm flipH="1">
            <a:off x="2186548" y="1730279"/>
            <a:ext cx="692438" cy="399509"/>
          </a:xfrm>
          <a:prstGeom prst="line">
            <a:avLst/>
          </a:prstGeom>
          <a:solidFill>
            <a:srgbClr val="6699FF"/>
          </a:solidFill>
          <a:ln w="28575" cap="flat" cmpd="sng" algn="ctr">
            <a:solidFill>
              <a:schemeClr val="tx1"/>
            </a:solidFill>
            <a:prstDash val="solid"/>
            <a:round/>
            <a:headEnd type="none" w="med" len="med"/>
            <a:tailEnd type="arrow" w="med" len="med"/>
          </a:ln>
          <a:effectLst/>
        </p:spPr>
      </p:cxnSp>
      <p:cxnSp>
        <p:nvCxnSpPr>
          <p:cNvPr id="21" name="Gerader Verbinder 20"/>
          <p:cNvCxnSpPr>
            <a:stCxn id="12" idx="2"/>
            <a:endCxn id="13" idx="0"/>
          </p:cNvCxnSpPr>
          <p:nvPr/>
        </p:nvCxnSpPr>
        <p:spPr bwMode="auto">
          <a:xfrm>
            <a:off x="2186548" y="2838297"/>
            <a:ext cx="0" cy="277699"/>
          </a:xfrm>
          <a:prstGeom prst="line">
            <a:avLst/>
          </a:prstGeom>
          <a:solidFill>
            <a:srgbClr val="6699FF"/>
          </a:solidFill>
          <a:ln w="28575" cap="flat" cmpd="sng" algn="ctr">
            <a:solidFill>
              <a:schemeClr val="tx1"/>
            </a:solidFill>
            <a:prstDash val="solid"/>
            <a:round/>
            <a:headEnd type="none" w="med" len="med"/>
            <a:tailEnd type="arrow" w="med" len="med"/>
          </a:ln>
          <a:effectLst/>
        </p:spPr>
      </p:cxnSp>
      <p:cxnSp>
        <p:nvCxnSpPr>
          <p:cNvPr id="25" name="Gerader Verbinder 24"/>
          <p:cNvCxnSpPr>
            <a:stCxn id="13" idx="2"/>
            <a:endCxn id="15" idx="0"/>
          </p:cNvCxnSpPr>
          <p:nvPr/>
        </p:nvCxnSpPr>
        <p:spPr bwMode="auto">
          <a:xfrm>
            <a:off x="2186548" y="3697021"/>
            <a:ext cx="1" cy="389983"/>
          </a:xfrm>
          <a:prstGeom prst="line">
            <a:avLst/>
          </a:prstGeom>
          <a:solidFill>
            <a:srgbClr val="6699FF"/>
          </a:solidFill>
          <a:ln w="28575" cap="flat" cmpd="sng" algn="ctr">
            <a:solidFill>
              <a:schemeClr val="tx1"/>
            </a:solidFill>
            <a:prstDash val="solid"/>
            <a:round/>
            <a:headEnd type="none" w="med" len="med"/>
            <a:tailEnd type="arrow" w="med" len="med"/>
          </a:ln>
          <a:effectLst/>
        </p:spPr>
      </p:cxnSp>
      <p:sp>
        <p:nvSpPr>
          <p:cNvPr id="1029" name="Textfeld 1028"/>
          <p:cNvSpPr txBox="1"/>
          <p:nvPr/>
        </p:nvSpPr>
        <p:spPr>
          <a:xfrm>
            <a:off x="3689364" y="1484768"/>
            <a:ext cx="4910319" cy="338554"/>
          </a:xfrm>
          <a:prstGeom prst="rect">
            <a:avLst/>
          </a:prstGeom>
          <a:noFill/>
        </p:spPr>
        <p:txBody>
          <a:bodyPr wrap="none" rtlCol="0">
            <a:spAutoFit/>
          </a:bodyPr>
          <a:lstStyle/>
          <a:p>
            <a:pPr algn="l">
              <a:spcBef>
                <a:spcPts val="0"/>
              </a:spcBef>
            </a:pPr>
            <a:r>
              <a:rPr lang="de-DE" sz="1600" dirty="0">
                <a:solidFill>
                  <a:schemeClr val="tx1"/>
                </a:solidFill>
                <a:latin typeface="+mn-lt"/>
              </a:rPr>
              <a:t>Der Starrkörper „Gehäuse“ und „Schlitten“ werden…</a:t>
            </a:r>
          </a:p>
        </p:txBody>
      </p:sp>
      <p:sp>
        <p:nvSpPr>
          <p:cNvPr id="41" name="Textfeld 40"/>
          <p:cNvSpPr txBox="1"/>
          <p:nvPr/>
        </p:nvSpPr>
        <p:spPr>
          <a:xfrm>
            <a:off x="3689364" y="2129788"/>
            <a:ext cx="5109091" cy="584775"/>
          </a:xfrm>
          <a:prstGeom prst="rect">
            <a:avLst/>
          </a:prstGeom>
          <a:noFill/>
        </p:spPr>
        <p:txBody>
          <a:bodyPr wrap="none" rtlCol="0">
            <a:spAutoFit/>
          </a:bodyPr>
          <a:lstStyle/>
          <a:p>
            <a:pPr algn="l">
              <a:spcBef>
                <a:spcPts val="0"/>
              </a:spcBef>
            </a:pPr>
            <a:r>
              <a:rPr lang="de-DE" sz="1600" dirty="0">
                <a:solidFill>
                  <a:schemeClr val="tx1"/>
                </a:solidFill>
                <a:latin typeface="+mn-lt"/>
              </a:rPr>
              <a:t>…als Komponenten des Schubgelenkes definiert. Um </a:t>
            </a:r>
            <a:br>
              <a:rPr lang="de-DE" sz="1600" dirty="0">
                <a:solidFill>
                  <a:schemeClr val="tx1"/>
                </a:solidFill>
                <a:latin typeface="+mn-lt"/>
              </a:rPr>
            </a:br>
            <a:r>
              <a:rPr lang="de-DE" sz="1600" dirty="0">
                <a:solidFill>
                  <a:schemeClr val="tx1"/>
                </a:solidFill>
                <a:latin typeface="+mn-lt"/>
              </a:rPr>
              <a:t>den Schubgelenk zu bewegen, wird…</a:t>
            </a:r>
          </a:p>
        </p:txBody>
      </p:sp>
      <p:sp>
        <p:nvSpPr>
          <p:cNvPr id="42" name="Textfeld 41"/>
          <p:cNvSpPr txBox="1"/>
          <p:nvPr/>
        </p:nvSpPr>
        <p:spPr>
          <a:xfrm>
            <a:off x="3689364" y="3110856"/>
            <a:ext cx="5386283" cy="584775"/>
          </a:xfrm>
          <a:prstGeom prst="rect">
            <a:avLst/>
          </a:prstGeom>
          <a:noFill/>
        </p:spPr>
        <p:txBody>
          <a:bodyPr wrap="none" rtlCol="0">
            <a:spAutoFit/>
          </a:bodyPr>
          <a:lstStyle/>
          <a:p>
            <a:pPr algn="l">
              <a:spcBef>
                <a:spcPts val="0"/>
              </a:spcBef>
            </a:pPr>
            <a:r>
              <a:rPr lang="de-DE" sz="1600" dirty="0">
                <a:solidFill>
                  <a:schemeClr val="tx1"/>
                </a:solidFill>
                <a:latin typeface="+mn-lt"/>
              </a:rPr>
              <a:t>…er mit einem Antrieb verknüpft. Die Signale, die </a:t>
            </a:r>
            <a:br>
              <a:rPr lang="de-DE" sz="1600" dirty="0">
                <a:solidFill>
                  <a:schemeClr val="tx1"/>
                </a:solidFill>
                <a:latin typeface="+mn-lt"/>
              </a:rPr>
            </a:br>
            <a:r>
              <a:rPr lang="de-DE" sz="1600" dirty="0">
                <a:solidFill>
                  <a:schemeClr val="tx1"/>
                </a:solidFill>
                <a:latin typeface="+mn-lt"/>
              </a:rPr>
              <a:t>zur Betätigung des Antriebs benötigt werden, werden in…</a:t>
            </a:r>
          </a:p>
        </p:txBody>
      </p:sp>
      <p:sp>
        <p:nvSpPr>
          <p:cNvPr id="43" name="Textfeld 42"/>
          <p:cNvSpPr txBox="1"/>
          <p:nvPr/>
        </p:nvSpPr>
        <p:spPr>
          <a:xfrm>
            <a:off x="3689364" y="4042691"/>
            <a:ext cx="5109091" cy="830997"/>
          </a:xfrm>
          <a:prstGeom prst="rect">
            <a:avLst/>
          </a:prstGeom>
          <a:noFill/>
        </p:spPr>
        <p:txBody>
          <a:bodyPr wrap="none" rtlCol="0">
            <a:spAutoFit/>
          </a:bodyPr>
          <a:lstStyle/>
          <a:p>
            <a:pPr algn="l">
              <a:spcBef>
                <a:spcPts val="0"/>
              </a:spcBef>
            </a:pPr>
            <a:r>
              <a:rPr lang="de-DE" sz="1600" dirty="0">
                <a:solidFill>
                  <a:schemeClr val="tx1"/>
                </a:solidFill>
                <a:latin typeface="+mn-lt"/>
              </a:rPr>
              <a:t>…Signaladapter definiert. Mit dem Signaladapter kann</a:t>
            </a:r>
            <a:br>
              <a:rPr lang="de-DE" sz="1600" dirty="0">
                <a:solidFill>
                  <a:schemeClr val="tx1"/>
                </a:solidFill>
                <a:latin typeface="+mn-lt"/>
              </a:rPr>
            </a:br>
            <a:r>
              <a:rPr lang="de-DE" sz="1600" dirty="0">
                <a:solidFill>
                  <a:schemeClr val="tx1"/>
                </a:solidFill>
                <a:latin typeface="+mn-lt"/>
              </a:rPr>
              <a:t>man auch Formeln im Modell definieren, die dem </a:t>
            </a:r>
            <a:br>
              <a:rPr lang="de-DE" sz="1600" dirty="0">
                <a:solidFill>
                  <a:schemeClr val="tx1"/>
                </a:solidFill>
                <a:latin typeface="+mn-lt"/>
              </a:rPr>
            </a:br>
            <a:r>
              <a:rPr lang="de-DE" sz="1600" dirty="0">
                <a:solidFill>
                  <a:schemeClr val="tx1"/>
                </a:solidFill>
                <a:latin typeface="+mn-lt"/>
              </a:rPr>
              <a:t>Modell Intelligenz verleihen. </a:t>
            </a:r>
          </a:p>
        </p:txBody>
      </p:sp>
      <p:sp>
        <p:nvSpPr>
          <p:cNvPr id="44" name="Textfeld 43"/>
          <p:cNvSpPr txBox="1"/>
          <p:nvPr/>
        </p:nvSpPr>
        <p:spPr>
          <a:xfrm>
            <a:off x="3689364" y="5114037"/>
            <a:ext cx="5262979" cy="830997"/>
          </a:xfrm>
          <a:prstGeom prst="rect">
            <a:avLst/>
          </a:prstGeom>
          <a:noFill/>
        </p:spPr>
        <p:txBody>
          <a:bodyPr wrap="none" rtlCol="0">
            <a:spAutoFit/>
          </a:bodyPr>
          <a:lstStyle/>
          <a:p>
            <a:pPr algn="l">
              <a:spcBef>
                <a:spcPts val="0"/>
              </a:spcBef>
            </a:pPr>
            <a:r>
              <a:rPr lang="de-DE" sz="1600" dirty="0">
                <a:solidFill>
                  <a:schemeClr val="tx1"/>
                </a:solidFill>
                <a:latin typeface="+mn-lt"/>
              </a:rPr>
              <a:t>Mit Platzhalter-Objekt (Proxy-Objekt) kann der Benutzer</a:t>
            </a:r>
            <a:br>
              <a:rPr lang="de-DE" sz="1600" dirty="0">
                <a:solidFill>
                  <a:schemeClr val="tx1"/>
                </a:solidFill>
                <a:latin typeface="+mn-lt"/>
              </a:rPr>
            </a:br>
            <a:r>
              <a:rPr lang="de-DE" sz="1600" dirty="0">
                <a:solidFill>
                  <a:schemeClr val="tx1"/>
                </a:solidFill>
                <a:latin typeface="+mn-lt"/>
              </a:rPr>
              <a:t>den Wert der Parameter in Signaladapter, wie die </a:t>
            </a:r>
            <a:br>
              <a:rPr lang="de-DE" sz="1600" dirty="0">
                <a:solidFill>
                  <a:schemeClr val="tx1"/>
                </a:solidFill>
                <a:latin typeface="+mn-lt"/>
              </a:rPr>
            </a:br>
            <a:r>
              <a:rPr lang="de-DE" sz="1600" dirty="0">
                <a:solidFill>
                  <a:schemeClr val="tx1"/>
                </a:solidFill>
                <a:latin typeface="+mn-lt"/>
              </a:rPr>
              <a:t>Endlage oder Geschwindigkeit, einstellen.</a:t>
            </a:r>
          </a:p>
        </p:txBody>
      </p:sp>
      <p:sp>
        <p:nvSpPr>
          <p:cNvPr id="45" name="Ellipse 44"/>
          <p:cNvSpPr/>
          <p:nvPr/>
        </p:nvSpPr>
        <p:spPr>
          <a:xfrm>
            <a:off x="315719" y="1359105"/>
            <a:ext cx="432627" cy="447337"/>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1</a:t>
            </a:r>
          </a:p>
        </p:txBody>
      </p:sp>
      <p:sp>
        <p:nvSpPr>
          <p:cNvPr id="46" name="Ellipse 45"/>
          <p:cNvSpPr/>
          <p:nvPr/>
        </p:nvSpPr>
        <p:spPr>
          <a:xfrm>
            <a:off x="315719" y="2276279"/>
            <a:ext cx="432627" cy="447337"/>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2</a:t>
            </a:r>
          </a:p>
        </p:txBody>
      </p:sp>
      <p:sp>
        <p:nvSpPr>
          <p:cNvPr id="47" name="Ellipse 46"/>
          <p:cNvSpPr/>
          <p:nvPr/>
        </p:nvSpPr>
        <p:spPr>
          <a:xfrm>
            <a:off x="315719" y="3099205"/>
            <a:ext cx="432627" cy="447337"/>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3</a:t>
            </a:r>
          </a:p>
        </p:txBody>
      </p:sp>
      <p:sp>
        <p:nvSpPr>
          <p:cNvPr id="48" name="Ellipse 47"/>
          <p:cNvSpPr/>
          <p:nvPr/>
        </p:nvSpPr>
        <p:spPr>
          <a:xfrm>
            <a:off x="315719" y="4148394"/>
            <a:ext cx="432627" cy="447337"/>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4</a:t>
            </a:r>
          </a:p>
        </p:txBody>
      </p:sp>
      <p:sp>
        <p:nvSpPr>
          <p:cNvPr id="49" name="Ellipse 48"/>
          <p:cNvSpPr/>
          <p:nvPr/>
        </p:nvSpPr>
        <p:spPr>
          <a:xfrm>
            <a:off x="315719" y="5268694"/>
            <a:ext cx="432627" cy="431432"/>
          </a:xfrm>
          <a:prstGeom prst="ellipse">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r>
              <a:rPr lang="de-DE" sz="2800" b="1" dirty="0">
                <a:latin typeface="Brush Script MT" panose="03060802040406070304" pitchFamily="66" charset="0"/>
              </a:rPr>
              <a:t>5</a:t>
            </a:r>
          </a:p>
        </p:txBody>
      </p:sp>
      <p:sp>
        <p:nvSpPr>
          <p:cNvPr id="3" name="Textfeld 2"/>
          <p:cNvSpPr txBox="1"/>
          <p:nvPr/>
        </p:nvSpPr>
        <p:spPr>
          <a:xfrm>
            <a:off x="1982804" y="4919120"/>
            <a:ext cx="407484" cy="461665"/>
          </a:xfrm>
          <a:prstGeom prst="rect">
            <a:avLst/>
          </a:prstGeom>
          <a:noFill/>
        </p:spPr>
        <p:txBody>
          <a:bodyPr wrap="none" rtlCol="0">
            <a:spAutoFit/>
          </a:bodyPr>
          <a:lstStyle/>
          <a:p>
            <a:pPr algn="l">
              <a:spcBef>
                <a:spcPts val="0"/>
              </a:spcBef>
            </a:pPr>
            <a:r>
              <a:rPr lang="de-DE" sz="2400" b="1" dirty="0">
                <a:solidFill>
                  <a:schemeClr val="tx1"/>
                </a:solidFill>
                <a:latin typeface="+mn-lt"/>
              </a:rPr>
              <a:t>&amp;</a:t>
            </a:r>
          </a:p>
        </p:txBody>
      </p:sp>
      <p:pic>
        <p:nvPicPr>
          <p:cNvPr id="26" name="Grafik 25"/>
          <p:cNvPicPr>
            <a:picLocks noChangeAspect="1"/>
          </p:cNvPicPr>
          <p:nvPr/>
        </p:nvPicPr>
        <p:blipFill>
          <a:blip r:embed="rId6"/>
          <a:stretch>
            <a:fillRect/>
          </a:stretch>
        </p:blipFill>
        <p:spPr>
          <a:xfrm>
            <a:off x="1457055" y="5462680"/>
            <a:ext cx="1615480" cy="284324"/>
          </a:xfrm>
          <a:prstGeom prst="rect">
            <a:avLst/>
          </a:prstGeom>
        </p:spPr>
      </p:pic>
    </p:spTree>
    <p:extLst>
      <p:ext uri="{BB962C8B-B14F-4D97-AF65-F5344CB8AC3E}">
        <p14:creationId xmlns:p14="http://schemas.microsoft.com/office/powerpoint/2010/main" val="3130472717"/>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wipe(down)">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down)">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41" grpId="0"/>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Signaladapter</a:t>
            </a:r>
          </a:p>
        </p:txBody>
      </p:sp>
      <p:sp>
        <p:nvSpPr>
          <p:cNvPr id="4" name="Foliennummernplatzhalter 3"/>
          <p:cNvSpPr>
            <a:spLocks noGrp="1"/>
          </p:cNvSpPr>
          <p:nvPr>
            <p:ph type="sldNum" sz="quarter" idx="10"/>
          </p:nvPr>
        </p:nvSpPr>
        <p:spPr/>
        <p:txBody>
          <a:bodyPr/>
          <a:lstStyle/>
          <a:p>
            <a:fld id="{A9D39160-6622-4657-899B-E48054115A88}" type="slidenum">
              <a:rPr lang="de-DE" smtClean="0"/>
              <a:t>9</a:t>
            </a:fld>
            <a:endParaRPr lang="de-DE"/>
          </a:p>
        </p:txBody>
      </p:sp>
      <p:pic>
        <p:nvPicPr>
          <p:cNvPr id="7" name="Inhaltsplatzhalter 6"/>
          <p:cNvPicPr>
            <a:picLocks noGrp="1" noChangeAspect="1"/>
          </p:cNvPicPr>
          <p:nvPr>
            <p:ph idx="1"/>
          </p:nvPr>
        </p:nvPicPr>
        <p:blipFill>
          <a:blip r:embed="rId2"/>
          <a:stretch>
            <a:fillRect/>
          </a:stretch>
        </p:blipFill>
        <p:spPr>
          <a:xfrm>
            <a:off x="1385763" y="1229008"/>
            <a:ext cx="7613374" cy="5116541"/>
          </a:xfrm>
          <a:prstGeom prst="rect">
            <a:avLst/>
          </a:prstGeom>
        </p:spPr>
      </p:pic>
      <p:sp>
        <p:nvSpPr>
          <p:cNvPr id="11" name="Rechteck 10"/>
          <p:cNvSpPr/>
          <p:nvPr/>
        </p:nvSpPr>
        <p:spPr>
          <a:xfrm>
            <a:off x="6954561" y="3787278"/>
            <a:ext cx="1801640" cy="87605"/>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nvGrpSpPr>
          <p:cNvPr id="18" name="Gruppieren 17"/>
          <p:cNvGrpSpPr/>
          <p:nvPr/>
        </p:nvGrpSpPr>
        <p:grpSpPr>
          <a:xfrm>
            <a:off x="6482270" y="1153119"/>
            <a:ext cx="481341" cy="5186074"/>
            <a:chOff x="6473220" y="1153119"/>
            <a:chExt cx="481341" cy="5186074"/>
          </a:xfrm>
        </p:grpSpPr>
        <p:cxnSp>
          <p:nvCxnSpPr>
            <p:cNvPr id="13" name="Gerader Verbinder 12"/>
            <p:cNvCxnSpPr>
              <a:endCxn id="11" idx="1"/>
            </p:cNvCxnSpPr>
            <p:nvPr/>
          </p:nvCxnSpPr>
          <p:spPr bwMode="auto">
            <a:xfrm>
              <a:off x="6473220" y="1153119"/>
              <a:ext cx="481341" cy="2677962"/>
            </a:xfrm>
            <a:prstGeom prst="line">
              <a:avLst/>
            </a:prstGeom>
            <a:solidFill>
              <a:srgbClr val="6699FF"/>
            </a:solidFill>
            <a:ln w="19050" cap="flat" cmpd="sng" algn="ctr">
              <a:solidFill>
                <a:srgbClr val="FF0000"/>
              </a:solidFill>
              <a:prstDash val="solid"/>
              <a:round/>
              <a:headEnd type="none" w="med" len="med"/>
              <a:tailEnd type="none" w="med" len="med"/>
            </a:ln>
            <a:effectLst/>
          </p:spPr>
        </p:cxnSp>
        <p:cxnSp>
          <p:nvCxnSpPr>
            <p:cNvPr id="14" name="Gerader Verbinder 13"/>
            <p:cNvCxnSpPr>
              <a:stCxn id="11" idx="1"/>
            </p:cNvCxnSpPr>
            <p:nvPr/>
          </p:nvCxnSpPr>
          <p:spPr bwMode="auto">
            <a:xfrm flipH="1">
              <a:off x="6473220" y="3831081"/>
              <a:ext cx="481341" cy="2508112"/>
            </a:xfrm>
            <a:prstGeom prst="line">
              <a:avLst/>
            </a:prstGeom>
            <a:solidFill>
              <a:srgbClr val="6699FF"/>
            </a:solidFill>
            <a:ln w="19050" cap="flat" cmpd="sng" algn="ctr">
              <a:solidFill>
                <a:srgbClr val="FF0000"/>
              </a:solidFill>
              <a:prstDash val="solid"/>
              <a:round/>
              <a:headEnd type="none" w="med" len="med"/>
              <a:tailEnd type="none" w="med" len="med"/>
            </a:ln>
            <a:effectLst/>
          </p:spPr>
        </p:cxnSp>
      </p:grpSp>
      <p:grpSp>
        <p:nvGrpSpPr>
          <p:cNvPr id="19" name="Gruppieren 18"/>
          <p:cNvGrpSpPr/>
          <p:nvPr/>
        </p:nvGrpSpPr>
        <p:grpSpPr>
          <a:xfrm>
            <a:off x="1499588" y="1153119"/>
            <a:ext cx="4973632" cy="5192430"/>
            <a:chOff x="1282313" y="1153119"/>
            <a:chExt cx="4973632" cy="5192430"/>
          </a:xfrm>
        </p:grpSpPr>
        <p:pic>
          <p:nvPicPr>
            <p:cNvPr id="8" name="Grafik 7"/>
            <p:cNvPicPr>
              <a:picLocks noChangeAspect="1"/>
            </p:cNvPicPr>
            <p:nvPr/>
          </p:nvPicPr>
          <p:blipFill>
            <a:blip r:embed="rId3"/>
            <a:stretch>
              <a:fillRect/>
            </a:stretch>
          </p:blipFill>
          <p:spPr>
            <a:xfrm>
              <a:off x="1282313" y="1153119"/>
              <a:ext cx="4973632" cy="5186074"/>
            </a:xfrm>
            <a:prstGeom prst="rect">
              <a:avLst/>
            </a:prstGeom>
          </p:spPr>
        </p:pic>
        <p:sp>
          <p:nvSpPr>
            <p:cNvPr id="17" name="Rechteck 16"/>
            <p:cNvSpPr/>
            <p:nvPr/>
          </p:nvSpPr>
          <p:spPr>
            <a:xfrm>
              <a:off x="1282313" y="1153119"/>
              <a:ext cx="4973632" cy="5192430"/>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grpSp>
      <p:sp>
        <p:nvSpPr>
          <p:cNvPr id="20" name="Rechteck 19"/>
          <p:cNvSpPr/>
          <p:nvPr/>
        </p:nvSpPr>
        <p:spPr>
          <a:xfrm>
            <a:off x="1602463" y="1989632"/>
            <a:ext cx="4635375" cy="1170027"/>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1" name="Rechteck 20"/>
          <p:cNvSpPr/>
          <p:nvPr/>
        </p:nvSpPr>
        <p:spPr>
          <a:xfrm>
            <a:off x="1610749" y="3331704"/>
            <a:ext cx="4627089" cy="98680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2" name="Rechteck 21"/>
          <p:cNvSpPr/>
          <p:nvPr/>
        </p:nvSpPr>
        <p:spPr>
          <a:xfrm>
            <a:off x="1610749" y="4566437"/>
            <a:ext cx="4627089" cy="986800"/>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l"/>
            <a:endParaRPr lang="de-DE" sz="1100" dirty="0"/>
          </a:p>
        </p:txBody>
      </p:sp>
      <p:sp>
        <p:nvSpPr>
          <p:cNvPr id="23" name="Textfeld 22"/>
          <p:cNvSpPr txBox="1"/>
          <p:nvPr/>
        </p:nvSpPr>
        <p:spPr>
          <a:xfrm>
            <a:off x="185589" y="2405368"/>
            <a:ext cx="1143262"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Parameter</a:t>
            </a:r>
          </a:p>
        </p:txBody>
      </p:sp>
      <p:cxnSp>
        <p:nvCxnSpPr>
          <p:cNvPr id="25" name="Gerader Verbinder 24"/>
          <p:cNvCxnSpPr>
            <a:stCxn id="23" idx="3"/>
            <a:endCxn id="20" idx="1"/>
          </p:cNvCxnSpPr>
          <p:nvPr/>
        </p:nvCxnSpPr>
        <p:spPr bwMode="auto">
          <a:xfrm>
            <a:off x="1328851" y="2574645"/>
            <a:ext cx="273612" cy="1"/>
          </a:xfrm>
          <a:prstGeom prst="line">
            <a:avLst/>
          </a:prstGeom>
          <a:solidFill>
            <a:srgbClr val="6699FF"/>
          </a:solidFill>
          <a:ln w="28575" cap="flat" cmpd="sng" algn="ctr">
            <a:solidFill>
              <a:schemeClr val="tx1"/>
            </a:solidFill>
            <a:prstDash val="solid"/>
            <a:round/>
            <a:headEnd type="none" w="med" len="med"/>
            <a:tailEnd type="none" w="med" len="med"/>
          </a:ln>
          <a:effectLst/>
        </p:spPr>
      </p:cxnSp>
      <p:cxnSp>
        <p:nvCxnSpPr>
          <p:cNvPr id="27" name="Gerader Verbinder 26"/>
          <p:cNvCxnSpPr>
            <a:stCxn id="30" idx="3"/>
            <a:endCxn id="21" idx="1"/>
          </p:cNvCxnSpPr>
          <p:nvPr/>
        </p:nvCxnSpPr>
        <p:spPr bwMode="auto">
          <a:xfrm>
            <a:off x="1149617" y="3787278"/>
            <a:ext cx="461132" cy="37826"/>
          </a:xfrm>
          <a:prstGeom prst="line">
            <a:avLst/>
          </a:prstGeom>
          <a:solidFill>
            <a:srgbClr val="6699FF"/>
          </a:solidFill>
          <a:ln w="28575" cap="flat" cmpd="sng" algn="ctr">
            <a:solidFill>
              <a:schemeClr val="tx1"/>
            </a:solidFill>
            <a:prstDash val="solid"/>
            <a:round/>
            <a:headEnd type="none" w="med" len="med"/>
            <a:tailEnd type="none" w="med" len="med"/>
          </a:ln>
          <a:effectLst/>
        </p:spPr>
      </p:cxnSp>
      <p:sp>
        <p:nvSpPr>
          <p:cNvPr id="30" name="Textfeld 29"/>
          <p:cNvSpPr txBox="1"/>
          <p:nvPr/>
        </p:nvSpPr>
        <p:spPr>
          <a:xfrm>
            <a:off x="283674" y="3618001"/>
            <a:ext cx="865943"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Signale</a:t>
            </a:r>
          </a:p>
        </p:txBody>
      </p:sp>
      <p:sp>
        <p:nvSpPr>
          <p:cNvPr id="34" name="Textfeld 33"/>
          <p:cNvSpPr txBox="1"/>
          <p:nvPr/>
        </p:nvSpPr>
        <p:spPr>
          <a:xfrm>
            <a:off x="248407" y="4746583"/>
            <a:ext cx="936475" cy="338554"/>
          </a:xfrm>
          <a:prstGeom prst="rect">
            <a:avLst/>
          </a:prstGeom>
          <a:noFill/>
          <a:ln>
            <a:solidFill>
              <a:schemeClr val="tx1"/>
            </a:solidFill>
          </a:ln>
        </p:spPr>
        <p:txBody>
          <a:bodyPr wrap="none" rtlCol="0">
            <a:spAutoFit/>
          </a:bodyPr>
          <a:lstStyle/>
          <a:p>
            <a:pPr algn="l">
              <a:spcBef>
                <a:spcPts val="0"/>
              </a:spcBef>
            </a:pPr>
            <a:r>
              <a:rPr lang="de-DE" sz="1600" dirty="0">
                <a:solidFill>
                  <a:schemeClr val="tx1"/>
                </a:solidFill>
                <a:latin typeface="+mn-lt"/>
              </a:rPr>
              <a:t>Formeln</a:t>
            </a:r>
          </a:p>
        </p:txBody>
      </p:sp>
      <p:cxnSp>
        <p:nvCxnSpPr>
          <p:cNvPr id="35" name="Gerader Verbinder 34"/>
          <p:cNvCxnSpPr>
            <a:stCxn id="34" idx="3"/>
            <a:endCxn id="22" idx="1"/>
          </p:cNvCxnSpPr>
          <p:nvPr/>
        </p:nvCxnSpPr>
        <p:spPr bwMode="auto">
          <a:xfrm>
            <a:off x="1184882" y="4915860"/>
            <a:ext cx="425867" cy="143977"/>
          </a:xfrm>
          <a:prstGeom prst="line">
            <a:avLst/>
          </a:prstGeom>
          <a:solidFill>
            <a:srgbClr val="6699FF"/>
          </a:solidFill>
          <a:ln w="28575" cap="flat" cmpd="sng" algn="ctr">
            <a:solidFill>
              <a:schemeClr val="tx1"/>
            </a:solidFill>
            <a:prstDash val="solid"/>
            <a:round/>
            <a:headEnd type="none" w="med" len="med"/>
            <a:tailEnd type="none" w="med" len="med"/>
          </a:ln>
          <a:effectLst/>
        </p:spPr>
      </p:cxnSp>
      <p:pic>
        <p:nvPicPr>
          <p:cNvPr id="24" name="Grafik 23"/>
          <p:cNvPicPr>
            <a:picLocks noChangeAspect="1"/>
          </p:cNvPicPr>
          <p:nvPr/>
        </p:nvPicPr>
        <p:blipFill>
          <a:blip r:embed="rId4"/>
          <a:stretch>
            <a:fillRect/>
          </a:stretch>
        </p:blipFill>
        <p:spPr>
          <a:xfrm>
            <a:off x="1870823" y="257627"/>
            <a:ext cx="828675" cy="771525"/>
          </a:xfrm>
          <a:prstGeom prst="rect">
            <a:avLst/>
          </a:prstGeom>
        </p:spPr>
      </p:pic>
    </p:spTree>
    <p:extLst>
      <p:ext uri="{BB962C8B-B14F-4D97-AF65-F5344CB8AC3E}">
        <p14:creationId xmlns:p14="http://schemas.microsoft.com/office/powerpoint/2010/main" val="286794418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down)">
                                      <p:cBhvr>
                                        <p:cTn id="42" dur="500"/>
                                        <p:tgtEl>
                                          <p:spTgt spid="34"/>
                                        </p:tgtEl>
                                      </p:cBhvr>
                                    </p:animEffect>
                                  </p:childTnLst>
                                </p:cTn>
                              </p:par>
                              <p:par>
                                <p:cTn id="43" presetID="22" presetClass="entr" presetSubtype="4"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down)">
                                      <p:cBhvr>
                                        <p:cTn id="45" dur="500"/>
                                        <p:tgtEl>
                                          <p:spTgt spid="3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30" grpId="0" animBg="1"/>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ELETE_ONEVENT_NEWPRES" val="False"/>
  <p:tag name="CDT_PROT" val="2"/>
  <p:tag name="CDT_PROT_TOP" val="0"/>
  <p:tag name="CDT_PROT_LEFT" val="0"/>
  <p:tag name="CDT_PROT_WIDTH" val="960,5"/>
  <p:tag name="CDT_PROT_HEIGHT" val="99,87504"/>
  <p:tag name="CDT_FILLUNVISIBLE" val="True"/>
  <p:tag name="CDT_LINEUNVISIBLE" val="True"/>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1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1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1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1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1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204,0945"/>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57,9528"/>
  <p:tag name="CDT_PROT_WIDTH" val="215,422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84,75"/>
  <p:tag name="CDT_PROT_WIDTH" val="204,125"/>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720"/>
  <p:tag name="CDT_PROT_HEIGHT" val="99,87504"/>
</p:tagLst>
</file>

<file path=ppt/tags/tag13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2,5"/>
  <p:tag name="CDT_PROT_WIDTH" val="317,5"/>
  <p:tag name="CDT_PROT_HEIGHT" val="374,25"/>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2"/>
  <p:tag name="CDT_PROT_TOP" val="111,25"/>
  <p:tag name="CDT_PROT_LEFT" val="371,3751"/>
  <p:tag name="CDT_PROT_WIDTH" val="348,625"/>
  <p:tag name="CDT_PROT_HEIGHT" val="374,2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DELETE_ONEVENT_NEWPRES" val="False"/>
  <p:tag name="CDT_TARGETSHAPE_NEW" val="14"/>
  <p:tag name="CDT_AUTODIALOG" val="2"/>
  <p:tag name="CDT_PROT" val="3"/>
  <p:tag name="CDT_PROT_TOP" val="0"/>
  <p:tag name="CDT_PROT_LEFT" val="0"/>
  <p:tag name="CDT_PROT_WIDTH" val="960,5"/>
  <p:tag name="CDT_PROT_HEIGHT" val="326,7"/>
  <p:tag name="CDT_DUMMYPICTURE" val="False"/>
  <p:tag name="CDT_PLACEHOLDER_BASED"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
  <p:tag name="CDT_PROT_LEFT" val="0"/>
  <p:tag name="CDT_PROT_WIDTH" val="355,51"/>
  <p:tag name="CDT_PROT_HEIGHT" val="374,25"/>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3:0-0-326,7-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5:0-0-406,08-960,5"/>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5:0-0-540-960,5"/>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5:0-0-540-960,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heme/theme1.xml><?xml version="1.0" encoding="utf-8"?>
<a:theme xmlns:a="http://schemas.openxmlformats.org/drawingml/2006/main" name="Steinbe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FH-DesignTemplate">
      <a:majorFont>
        <a:latin typeface="Arial"/>
        <a:ea typeface=""/>
        <a:cs typeface="Times New Roman"/>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wrap="none" rtlCol="0" anchor="ctr">
        <a:noAutofit/>
      </a:bodyPr>
      <a:lstStyle>
        <a:defPPr algn="l">
          <a:defRPr sz="1100" dirty="0"/>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solidFill>
          <a:srgbClr val="6699FF"/>
        </a:solidFill>
        <a:ln w="12700" cap="flat" cmpd="sng" algn="ctr">
          <a:solidFill>
            <a:schemeClr val="tx1"/>
          </a:solidFill>
          <a:prstDash val="solid"/>
          <a:round/>
          <a:headEnd type="none" w="med" len="med"/>
          <a:tailEnd type="none" w="med" len="med"/>
        </a:ln>
        <a:effectLst/>
      </a:spPr>
      <a:bodyPr vert="horz" wrap="none" lIns="90488" tIns="44450" rIns="90488" bIns="4445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800" b="0" i="0" u="none" strike="noStrike" cap="none" normalizeH="0" baseline="0" smtClean="0">
            <a:ln>
              <a:noFill/>
            </a:ln>
            <a:solidFill>
              <a:schemeClr val="tx1"/>
            </a:solidFill>
            <a:effectLst/>
            <a:latin typeface="Geneva" charset="0"/>
          </a:defRPr>
        </a:defPPr>
      </a:lstStyle>
    </a:lnDef>
    <a:txDef>
      <a:spPr>
        <a:noFill/>
      </a:spPr>
      <a:bodyPr wrap="none" rtlCol="0">
        <a:spAutoFit/>
      </a:bodyPr>
      <a:lstStyle>
        <a:defPPr algn="l">
          <a:spcBef>
            <a:spcPts val="0"/>
          </a:spcBef>
          <a:defRPr sz="1600" smtClean="0">
            <a:solidFill>
              <a:schemeClr val="tx1"/>
            </a:solidFill>
            <a:latin typeface="+mn-lt"/>
          </a:defRPr>
        </a:defPPr>
      </a:lstStyle>
    </a:txDef>
  </a:objectDefaults>
  <a:extraClrSchemeLst>
    <a:extraClrScheme>
      <a:clrScheme name="TFH-Design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FH-Design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FH-Design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FH-Design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FH-Design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FH-Design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FH-Design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FH-Design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FH-Design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FH-Design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FH-Design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FH-Design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einbeis" id="{57BDF0BD-648A-464A-85FB-1E5EE4FA23FE}" vid="{0D65EDBD-3B3A-44AB-8C8D-F5E9EF6B70D7}"/>
    </a:ext>
  </a:extLst>
</a:theme>
</file>

<file path=ppt/theme/theme2.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1_Siemens 2013 – 16: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docProps/app.xml><?xml version="1.0" encoding="utf-8"?>
<Properties xmlns="http://schemas.openxmlformats.org/officeDocument/2006/extended-properties" xmlns:vt="http://schemas.openxmlformats.org/officeDocument/2006/docPropsVTypes">
  <Template>Steinbeis</Template>
  <TotalTime>0</TotalTime>
  <Words>2815</Words>
  <Application>Microsoft Office PowerPoint</Application>
  <PresentationFormat>Bildschirmpräsentation (4:3)</PresentationFormat>
  <Paragraphs>577</Paragraphs>
  <Slides>73</Slides>
  <Notes>5</Notes>
  <HiddenSlides>0</HiddenSlides>
  <MMClips>1</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73</vt:i4>
      </vt:variant>
    </vt:vector>
  </HeadingPairs>
  <TitlesOfParts>
    <vt:vector size="83" baseType="lpstr">
      <vt:lpstr>Geneva</vt:lpstr>
      <vt:lpstr>ＭＳ Ｐゴシック</vt:lpstr>
      <vt:lpstr>ヒラギノ角ゴ Pro W3</vt:lpstr>
      <vt:lpstr>Arial</vt:lpstr>
      <vt:lpstr>Brush Script MT</vt:lpstr>
      <vt:lpstr>Calibri</vt:lpstr>
      <vt:lpstr>Times New Roman</vt:lpstr>
      <vt:lpstr>Wingdings</vt:lpstr>
      <vt:lpstr>Steinbeis</vt:lpstr>
      <vt:lpstr>1_Siemens 2013 – 16:9</vt:lpstr>
      <vt:lpstr>Licht ins Dunkle - Simulationsfähige Produktdaten für Industrie 4.0 </vt:lpstr>
      <vt:lpstr>Konzept des Informationsflusses des kinematischen Modells</vt:lpstr>
      <vt:lpstr>Modellfluss Diagramm</vt:lpstr>
      <vt:lpstr>Prozessablauf von Kinematisierung zur Versorgung</vt:lpstr>
      <vt:lpstr>Fokusbereich A</vt:lpstr>
      <vt:lpstr>Kinematisierung des ELPs</vt:lpstr>
      <vt:lpstr>Kinematisiertes ELP-Modell</vt:lpstr>
      <vt:lpstr>Verknüpfungen der Physik-Elemente</vt:lpstr>
      <vt:lpstr>Signaladapter</vt:lpstr>
      <vt:lpstr>Platzhalter-Objekt</vt:lpstr>
      <vt:lpstr>Verknüpfungen der Physik-Elemente</vt:lpstr>
      <vt:lpstr>Fokusbereich B</vt:lpstr>
      <vt:lpstr>Konzept der Bibliothek</vt:lpstr>
      <vt:lpstr>Simulationsfähige Produktdaten</vt:lpstr>
      <vt:lpstr>Inhaltsverzeichnis</vt:lpstr>
      <vt:lpstr>1. Einleitung – Motivation &amp;     Projektziele</vt:lpstr>
      <vt:lpstr>Motivation und Projektziele</vt:lpstr>
      <vt:lpstr>2. Grundlegendes über      Modellierung</vt:lpstr>
      <vt:lpstr>Modellieren bedeutet abstrahieren</vt:lpstr>
      <vt:lpstr>Wozu Modellierung</vt:lpstr>
      <vt:lpstr>Modelle aus unterschiedlicher Sicht</vt:lpstr>
      <vt:lpstr>Modelle in einem beispielhaften Produktentstehungsprozess</vt:lpstr>
      <vt:lpstr>3. Anwendungsfälle und     Anforderungsspezifikation für     simulationsfähige Produktdaten</vt:lpstr>
      <vt:lpstr>Anwendungsfälle und Spezifikationen für simulationsfähige Produktdaten mit MCD (1)</vt:lpstr>
      <vt:lpstr>Anwendungsfälle und Spezifikationen für simulationsfähige Produktdaten mit MCD (2)</vt:lpstr>
      <vt:lpstr>Anwendungsfalldiagramm des MCD-Modells</vt:lpstr>
      <vt:lpstr>Anwendungsfälle des MCD Modells (1): Einsatz im Angebotsfall</vt:lpstr>
      <vt:lpstr>Anwendungsfälle des MCD Modells (2): Überprüfung und Validierung des Anlagenkonzepts</vt:lpstr>
      <vt:lpstr>4. Vorgehensweise der      Kinematisierung mit MCD</vt:lpstr>
      <vt:lpstr>Vorgehensweise ohne Template</vt:lpstr>
      <vt:lpstr>Schritt 1</vt:lpstr>
      <vt:lpstr>Schritt 2</vt:lpstr>
      <vt:lpstr>Schritt 3</vt:lpstr>
      <vt:lpstr>Schritt 4</vt:lpstr>
      <vt:lpstr>Schritt 5</vt:lpstr>
      <vt:lpstr>Schritt 6</vt:lpstr>
      <vt:lpstr>Schritt 7</vt:lpstr>
      <vt:lpstr>Vorgehensweise mit Template</vt:lpstr>
      <vt:lpstr>Beispielhaftes MCD Template von ELP</vt:lpstr>
      <vt:lpstr>Ersetzen des Teils</vt:lpstr>
      <vt:lpstr>Kinematisiertes Teil</vt:lpstr>
      <vt:lpstr>Verknüpfung zw. Teilen und Starrkörpern</vt:lpstr>
      <vt:lpstr>Beispielhafte Kinematisierung des linearen Antriebs ELP</vt:lpstr>
      <vt:lpstr>Unterteilung der Teile</vt:lpstr>
      <vt:lpstr>Zusammenfügen der Teile</vt:lpstr>
      <vt:lpstr>Erstellung eines neuen Modells aus Template</vt:lpstr>
      <vt:lpstr>Ersetzen des Teils mit dem zusammengefügten Teil</vt:lpstr>
      <vt:lpstr>Kinematisiertes Teil</vt:lpstr>
      <vt:lpstr>Konzept für die Einstellung der Begrenzung</vt:lpstr>
      <vt:lpstr>Konzept der Einstellung der Begrenzung</vt:lpstr>
      <vt:lpstr>Verfahren zur Begrenzung</vt:lpstr>
      <vt:lpstr>Verfahren zur Begrenzung</vt:lpstr>
      <vt:lpstr>Vorgehensweise zur Modellierung von Begrenzung</vt:lpstr>
      <vt:lpstr>Art der Begrenzung</vt:lpstr>
      <vt:lpstr>Use-Case Studie – Schunk ELP_100H120</vt:lpstr>
      <vt:lpstr>Exemplarische Modellierung der Begrenzung</vt:lpstr>
      <vt:lpstr>Erläuterung zur Folie 41</vt:lpstr>
      <vt:lpstr>5. Voreinstellung und wichtige      Physik-Elemente in MCD</vt:lpstr>
      <vt:lpstr>Voreinstellung MCD</vt:lpstr>
      <vt:lpstr>Wichtige Physik-Elemente</vt:lpstr>
      <vt:lpstr>Wichtige Physik-Elemente</vt:lpstr>
      <vt:lpstr>Wichtige Physik-Elemente</vt:lpstr>
      <vt:lpstr>Starrkörper</vt:lpstr>
      <vt:lpstr>Kollisionskörper</vt:lpstr>
      <vt:lpstr>Gelenke</vt:lpstr>
      <vt:lpstr>Aktuatoren &amp; Sensoren</vt:lpstr>
      <vt:lpstr>Operationen</vt:lpstr>
      <vt:lpstr>Verknüpfungen der Physik-Elemente</vt:lpstr>
      <vt:lpstr>6. Konzept der Bibliothek</vt:lpstr>
      <vt:lpstr>Konzept der Bibliothek</vt:lpstr>
      <vt:lpstr>7. Konzept der Versorgung der     Bibliothek</vt:lpstr>
      <vt:lpstr>Modellfluss Diagramm</vt:lpstr>
      <vt:lpstr>Prozessablauf von Kinematisierung zur Versorgung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STZ-RIM_LIM</dc:creator>
  <cp:lastModifiedBy>Yi-Fei Lim</cp:lastModifiedBy>
  <cp:revision>276</cp:revision>
  <dcterms:created xsi:type="dcterms:W3CDTF">2016-07-27T09:15:45Z</dcterms:created>
  <dcterms:modified xsi:type="dcterms:W3CDTF">2016-12-19T14:11:22Z</dcterms:modified>
</cp:coreProperties>
</file>